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5" r:id="rId2"/>
    <p:sldId id="313" r:id="rId3"/>
    <p:sldId id="326" r:id="rId4"/>
    <p:sldId id="318" r:id="rId5"/>
    <p:sldId id="327" r:id="rId6"/>
    <p:sldId id="418" r:id="rId7"/>
    <p:sldId id="417" r:id="rId8"/>
    <p:sldId id="422" r:id="rId9"/>
    <p:sldId id="423" r:id="rId10"/>
    <p:sldId id="321" r:id="rId11"/>
  </p:sldIdLst>
  <p:sldSz cx="12188825"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B3B"/>
    <a:srgbClr val="F66A62"/>
    <a:srgbClr val="F64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84" autoAdjust="0"/>
    <p:restoredTop sz="94629" autoAdjust="0"/>
  </p:normalViewPr>
  <p:slideViewPr>
    <p:cSldViewPr showGuides="1">
      <p:cViewPr varScale="1">
        <p:scale>
          <a:sx n="128" d="100"/>
          <a:sy n="128" d="100"/>
        </p:scale>
        <p:origin x="784" y="176"/>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7/27/25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7/27/25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10"/>
          </p:nvPr>
        </p:nvSpPr>
        <p:spPr/>
        <p:txBody>
          <a:bodyPr/>
          <a:lstStyle/>
          <a:p>
            <a:fld id="{4168255D-F010-4A2D-9817-E91EE4D18112}" type="slidenum">
              <a:rPr lang="en-US" smtClean="0"/>
              <a:t>6</a:t>
            </a:fld>
            <a:endParaRPr lang="en-US" dirty="0"/>
          </a:p>
        </p:txBody>
      </p:sp>
    </p:spTree>
    <p:extLst>
      <p:ext uri="{BB962C8B-B14F-4D97-AF65-F5344CB8AC3E}">
        <p14:creationId xmlns:p14="http://schemas.microsoft.com/office/powerpoint/2010/main" val="172173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pPr/>
              <a:t>7/27/25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87360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7/27/25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16378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7/27/25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458905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7/27/25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658343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7/27/25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201676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7/27/25</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472260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7/27/25</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871813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7/27/25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62138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7/27/25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68860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lcom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DB2FDE03-C899-4861-95CB-5AA906BFB2D2}"/>
              </a:ext>
            </a:extLst>
          </p:cNvPr>
          <p:cNvSpPr>
            <a:spLocks noGrp="1"/>
          </p:cNvSpPr>
          <p:nvPr>
            <p:ph type="title"/>
          </p:nvPr>
        </p:nvSpPr>
        <p:spPr>
          <a:xfrm>
            <a:off x="1579562" y="1447799"/>
            <a:ext cx="9754133" cy="609600"/>
          </a:xfrm>
        </p:spPr>
        <p:txBody>
          <a:bodyPr anchor="ctr">
            <a:normAutofit/>
          </a:bodyPr>
          <a:lstStyle>
            <a:lvl1pPr>
              <a:defRPr sz="2800"/>
            </a:lvl1pPr>
          </a:lstStyle>
          <a:p>
            <a:r>
              <a:rPr lang="en-US" sz="3200" dirty="0"/>
              <a:t>Insert Title Here</a:t>
            </a:r>
          </a:p>
        </p:txBody>
      </p:sp>
      <p:sp>
        <p:nvSpPr>
          <p:cNvPr id="9" name="Subtitle 3">
            <a:extLst>
              <a:ext uri="{FF2B5EF4-FFF2-40B4-BE49-F238E27FC236}">
                <a16:creationId xmlns:a16="http://schemas.microsoft.com/office/drawing/2014/main" id="{95A41583-F026-4F4B-A5C3-E536EB3C5D22}"/>
              </a:ext>
            </a:extLst>
          </p:cNvPr>
          <p:cNvSpPr txBox="1">
            <a:spLocks/>
          </p:cNvSpPr>
          <p:nvPr userDrawn="1"/>
        </p:nvSpPr>
        <p:spPr>
          <a:xfrm>
            <a:off x="1579562" y="2168423"/>
            <a:ext cx="9754133"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spcAft>
                <a:spcPts val="600"/>
              </a:spcAft>
            </a:pPr>
            <a:r>
              <a:rPr lang="it-IT" dirty="0">
                <a:solidFill>
                  <a:srgbClr val="9CCB3B"/>
                </a:solidFill>
              </a:rPr>
              <a:t>Live Web Event!</a:t>
            </a:r>
          </a:p>
        </p:txBody>
      </p:sp>
      <p:pic>
        <p:nvPicPr>
          <p:cNvPr id="10" name="Picture 9" descr="A close up of a logo&#10;&#10;Description automatically generated">
            <a:extLst>
              <a:ext uri="{FF2B5EF4-FFF2-40B4-BE49-F238E27FC236}">
                <a16:creationId xmlns:a16="http://schemas.microsoft.com/office/drawing/2014/main" id="{80CFE1D5-A181-4904-BE09-9EDFE38CCB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0812" y="6019800"/>
            <a:ext cx="1428750" cy="704850"/>
          </a:xfrm>
          <a:prstGeom prst="rect">
            <a:avLst/>
          </a:prstGeom>
        </p:spPr>
      </p:pic>
      <p:sp>
        <p:nvSpPr>
          <p:cNvPr id="12" name="Subtitle 3">
            <a:extLst>
              <a:ext uri="{FF2B5EF4-FFF2-40B4-BE49-F238E27FC236}">
                <a16:creationId xmlns:a16="http://schemas.microsoft.com/office/drawing/2014/main" id="{646B0081-1844-4A0D-9307-C478875C2AA9}"/>
              </a:ext>
            </a:extLst>
          </p:cNvPr>
          <p:cNvSpPr txBox="1">
            <a:spLocks/>
          </p:cNvSpPr>
          <p:nvPr userDrawn="1"/>
        </p:nvSpPr>
        <p:spPr>
          <a:xfrm>
            <a:off x="1770063" y="6170103"/>
            <a:ext cx="9749067" cy="31004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spcAft>
                <a:spcPts val="600"/>
              </a:spcAft>
            </a:pPr>
            <a:r>
              <a:rPr lang="en-US" sz="1200" dirty="0">
                <a:solidFill>
                  <a:schemeClr val="tx1"/>
                </a:solidFill>
              </a:rPr>
              <a:t>If you require technical assistance, please contact us at: </a:t>
            </a:r>
            <a:r>
              <a:rPr lang="en-US" sz="1200" dirty="0">
                <a:solidFill>
                  <a:srgbClr val="9CCB3B"/>
                </a:solidFill>
              </a:rPr>
              <a:t>centersupport@usf.edu</a:t>
            </a:r>
          </a:p>
        </p:txBody>
      </p:sp>
      <p:sp>
        <p:nvSpPr>
          <p:cNvPr id="13" name="Subtitle 3">
            <a:extLst>
              <a:ext uri="{FF2B5EF4-FFF2-40B4-BE49-F238E27FC236}">
                <a16:creationId xmlns:a16="http://schemas.microsoft.com/office/drawing/2014/main" id="{5169A7B1-B0D5-4771-9787-194530E0BFBA}"/>
              </a:ext>
            </a:extLst>
          </p:cNvPr>
          <p:cNvSpPr txBox="1">
            <a:spLocks/>
          </p:cNvSpPr>
          <p:nvPr userDrawn="1"/>
        </p:nvSpPr>
        <p:spPr>
          <a:xfrm>
            <a:off x="1770063" y="6392151"/>
            <a:ext cx="9749067" cy="2854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spcAft>
                <a:spcPts val="600"/>
              </a:spcAft>
            </a:pPr>
            <a:r>
              <a:rPr lang="en-US" sz="1200" dirty="0">
                <a:solidFill>
                  <a:schemeClr val="tx1"/>
                </a:solidFill>
              </a:rPr>
              <a:t>or contact your IT staff.</a:t>
            </a:r>
          </a:p>
        </p:txBody>
      </p:sp>
      <p:cxnSp>
        <p:nvCxnSpPr>
          <p:cNvPr id="14" name="Straight Connector 13">
            <a:extLst>
              <a:ext uri="{FF2B5EF4-FFF2-40B4-BE49-F238E27FC236}">
                <a16:creationId xmlns:a16="http://schemas.microsoft.com/office/drawing/2014/main" id="{E4CAE363-ED13-49D2-9574-E8E835E46B31}"/>
              </a:ext>
            </a:extLst>
          </p:cNvPr>
          <p:cNvCxnSpPr/>
          <p:nvPr userDrawn="1"/>
        </p:nvCxnSpPr>
        <p:spPr>
          <a:xfrm>
            <a:off x="1674812" y="6127198"/>
            <a:ext cx="0" cy="552450"/>
          </a:xfrm>
          <a:prstGeom prst="line">
            <a:avLst/>
          </a:prstGeom>
          <a:ln w="19050">
            <a:solidFill>
              <a:srgbClr val="9CCB3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9D9EA7-0825-4A8F-BFD2-03AF5456A2D1}"/>
              </a:ext>
            </a:extLst>
          </p:cNvPr>
          <p:cNvSpPr txBox="1"/>
          <p:nvPr userDrawn="1"/>
        </p:nvSpPr>
        <p:spPr>
          <a:xfrm>
            <a:off x="1579562" y="936665"/>
            <a:ext cx="2210862" cy="400110"/>
          </a:xfrm>
          <a:prstGeom prst="rect">
            <a:avLst/>
          </a:prstGeom>
          <a:noFill/>
        </p:spPr>
        <p:txBody>
          <a:bodyPr wrap="none" rtlCol="0">
            <a:spAutoFit/>
          </a:bodyPr>
          <a:lstStyle/>
          <a:p>
            <a:r>
              <a:rPr lang="en-US" sz="2000" dirty="0">
                <a:solidFill>
                  <a:srgbClr val="9CCB3B"/>
                </a:solidFill>
              </a:rPr>
              <a:t>WELCOME TO THE</a:t>
            </a:r>
          </a:p>
        </p:txBody>
      </p:sp>
    </p:spTree>
    <p:custDataLst>
      <p:tags r:id="rId1"/>
    </p:custDataLst>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7/27/25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9490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7/27/25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99697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7/27/25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85142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7/27/25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13451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7/27/25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89153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7/27/25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19506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7/27/25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49330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7/27/25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42033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7/27/25</a:t>
            </a:fld>
            <a:endParaRPr lang="en-US"/>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34528986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5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ITSupport@usf.edu"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cid:image001.jpg@01DA28F5.C3F542A0"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cid:image001.jpg@01DA28F5.C3F542A0"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cid:image001.jpg@01DA28F5.C3F542A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jpe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cid:image001.jpg@01DA28F5.C3F542A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cid:image001.jpg@01DA28F5.C3F542A0"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urviveandthriveadvocacy.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2641-936E-464C-8379-69E851759D41}"/>
              </a:ext>
            </a:extLst>
          </p:cNvPr>
          <p:cNvSpPr>
            <a:spLocks noGrp="1"/>
          </p:cNvSpPr>
          <p:nvPr>
            <p:ph type="title"/>
          </p:nvPr>
        </p:nvSpPr>
        <p:spPr>
          <a:xfrm>
            <a:off x="150812" y="476778"/>
            <a:ext cx="11201400" cy="4019022"/>
          </a:xfrm>
        </p:spPr>
        <p:txBody>
          <a:bodyPr>
            <a:noAutofit/>
          </a:bodyPr>
          <a:lstStyle/>
          <a:p>
            <a:pPr algn="ctr"/>
            <a:r>
              <a:rPr lang="en-US" sz="2400" dirty="0">
                <a:solidFill>
                  <a:srgbClr val="9CCB3B"/>
                </a:solidFill>
              </a:rPr>
              <a:t>WELCOME TO:</a:t>
            </a:r>
            <a:br>
              <a:rPr lang="en-US" sz="2400" dirty="0">
                <a:solidFill>
                  <a:srgbClr val="9CCB3B"/>
                </a:solidFill>
              </a:rPr>
            </a:br>
            <a:br>
              <a:rPr lang="en-US" sz="2400" dirty="0">
                <a:solidFill>
                  <a:srgbClr val="9CCB3B"/>
                </a:solidFill>
              </a:rPr>
            </a:br>
            <a:r>
              <a:rPr lang="en-US" sz="4000" dirty="0"/>
              <a:t>Florida’s Expungement Laws: </a:t>
            </a:r>
            <a:br>
              <a:rPr lang="en-US" sz="4000" dirty="0"/>
            </a:br>
            <a:r>
              <a:rPr lang="en-US" sz="4000" dirty="0"/>
              <a:t>Helping Survivors of Human Trafficking</a:t>
            </a:r>
            <a:br>
              <a:rPr lang="en-US" dirty="0"/>
            </a:br>
            <a:br>
              <a:rPr lang="en-US" sz="2800" b="1" i="1" dirty="0"/>
            </a:br>
            <a:r>
              <a:rPr lang="en-US" sz="2800" dirty="0">
                <a:solidFill>
                  <a:srgbClr val="9CCB3B"/>
                </a:solidFill>
              </a:rPr>
              <a:t>LIVE WEB EVENT!</a:t>
            </a:r>
          </a:p>
        </p:txBody>
      </p:sp>
      <p:sp>
        <p:nvSpPr>
          <p:cNvPr id="3" name="TextBox 2">
            <a:extLst>
              <a:ext uri="{FF2B5EF4-FFF2-40B4-BE49-F238E27FC236}">
                <a16:creationId xmlns:a16="http://schemas.microsoft.com/office/drawing/2014/main" id="{B7EF871D-6F92-4C5F-938B-7B6188D5AE1B}"/>
              </a:ext>
            </a:extLst>
          </p:cNvPr>
          <p:cNvSpPr txBox="1"/>
          <p:nvPr/>
        </p:nvSpPr>
        <p:spPr>
          <a:xfrm>
            <a:off x="3035444" y="5218716"/>
            <a:ext cx="5566443" cy="707886"/>
          </a:xfrm>
          <a:prstGeom prst="rect">
            <a:avLst/>
          </a:prstGeom>
          <a:noFill/>
        </p:spPr>
        <p:txBody>
          <a:bodyPr wrap="square" rtlCol="0">
            <a:spAutoFit/>
          </a:bodyPr>
          <a:lstStyle/>
          <a:p>
            <a:pPr algn="ctr"/>
            <a:r>
              <a:rPr lang="en-US" sz="3200" dirty="0">
                <a:solidFill>
                  <a:schemeClr val="tx2"/>
                </a:solidFill>
                <a:hlinkClick r:id="rId3">
                  <a:extLst>
                    <a:ext uri="{A12FA001-AC4F-418D-AE19-62706E023703}">
                      <ahyp:hlinkClr xmlns:ahyp="http://schemas.microsoft.com/office/drawing/2018/hyperlinkcolor" val="tx"/>
                    </a:ext>
                  </a:extLst>
                </a:hlinkClick>
              </a:rPr>
              <a:t>JITSupport@usf.edu</a:t>
            </a:r>
            <a:r>
              <a:rPr lang="en-US" sz="4000" dirty="0">
                <a:solidFill>
                  <a:schemeClr val="tx2"/>
                </a:solidFill>
              </a:rPr>
              <a:t> </a:t>
            </a:r>
          </a:p>
        </p:txBody>
      </p:sp>
      <p:sp>
        <p:nvSpPr>
          <p:cNvPr id="10" name="TextBox 9"/>
          <p:cNvSpPr txBox="1"/>
          <p:nvPr/>
        </p:nvSpPr>
        <p:spPr>
          <a:xfrm>
            <a:off x="3572687" y="4537367"/>
            <a:ext cx="5029200" cy="646331"/>
          </a:xfrm>
          <a:prstGeom prst="rect">
            <a:avLst/>
          </a:prstGeom>
          <a:noFill/>
        </p:spPr>
        <p:txBody>
          <a:bodyPr wrap="square" rtlCol="0">
            <a:spAutoFit/>
          </a:bodyPr>
          <a:lstStyle/>
          <a:p>
            <a:r>
              <a:rPr lang="en-US" dirty="0"/>
              <a:t>IF YOU REQUIRE TECHNICAL ASSISTANCE, PLEASE CONTACT US AT: </a:t>
            </a:r>
          </a:p>
        </p:txBody>
      </p:sp>
      <p:pic>
        <p:nvPicPr>
          <p:cNvPr id="9" name="Picture 8">
            <a:extLst>
              <a:ext uri="{FF2B5EF4-FFF2-40B4-BE49-F238E27FC236}">
                <a16:creationId xmlns:a16="http://schemas.microsoft.com/office/drawing/2014/main" id="{7A8CDE7C-F6B7-22F4-B739-2DAA71908F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0262" y="4345539"/>
            <a:ext cx="1219202" cy="1219202"/>
          </a:xfrm>
          <a:prstGeom prst="rect">
            <a:avLst/>
          </a:prstGeom>
          <a:solidFill>
            <a:schemeClr val="tx1"/>
          </a:solidFill>
        </p:spPr>
      </p:pic>
      <p:sp>
        <p:nvSpPr>
          <p:cNvPr id="11" name="Rectangle 2">
            <a:extLst>
              <a:ext uri="{FF2B5EF4-FFF2-40B4-BE49-F238E27FC236}">
                <a16:creationId xmlns:a16="http://schemas.microsoft.com/office/drawing/2014/main" id="{9B5BDDA9-12D6-75F4-E8E2-21E61C7F64E0}"/>
              </a:ext>
            </a:extLst>
          </p:cNvPr>
          <p:cNvSpPr>
            <a:spLocks noChangeArrowheads="1"/>
          </p:cNvSpPr>
          <p:nvPr/>
        </p:nvSpPr>
        <p:spPr bwMode="auto">
          <a:xfrm>
            <a:off x="1815768" y="6109831"/>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3">
            <a:extLst>
              <a:ext uri="{FF2B5EF4-FFF2-40B4-BE49-F238E27FC236}">
                <a16:creationId xmlns:a16="http://schemas.microsoft.com/office/drawing/2014/main" id="{C28E9F02-3A5F-1DA2-702A-3D116FE0D876}"/>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218612" y="4597007"/>
            <a:ext cx="1847850" cy="527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2EB15-6C07-412D-B8FD-13F67FB5FA1A}"/>
              </a:ext>
            </a:extLst>
          </p:cNvPr>
          <p:cNvSpPr>
            <a:spLocks noGrp="1"/>
          </p:cNvSpPr>
          <p:nvPr>
            <p:ph idx="1"/>
          </p:nvPr>
        </p:nvSpPr>
        <p:spPr>
          <a:xfrm>
            <a:off x="703792" y="228601"/>
            <a:ext cx="10898878" cy="4343399"/>
          </a:xfrm>
        </p:spPr>
        <p:txBody>
          <a:bodyPr vert="horz" lIns="91440" tIns="45720" rIns="91440" bIns="45720" rtlCol="0" anchor="t">
            <a:normAutofit lnSpcReduction="10000"/>
          </a:bodyPr>
          <a:lstStyle/>
          <a:p>
            <a:pPr marL="0" indent="0">
              <a:buNone/>
            </a:pPr>
            <a:endParaRPr lang="en-US" b="1" i="1" u="sng" dirty="0"/>
          </a:p>
          <a:p>
            <a:pPr marL="0" indent="0">
              <a:buNone/>
            </a:pPr>
            <a:r>
              <a:rPr lang="en-US" sz="2800" b="1" i="1" u="sng" dirty="0"/>
              <a:t>Presenters: </a:t>
            </a:r>
          </a:p>
          <a:p>
            <a:pPr marL="0" indent="0">
              <a:buNone/>
            </a:pPr>
            <a:endParaRPr lang="en-US" sz="1800" b="1" dirty="0"/>
          </a:p>
          <a:p>
            <a:pPr marL="0" indent="0">
              <a:buNone/>
            </a:pPr>
            <a:r>
              <a:rPr lang="en-US" b="1" dirty="0"/>
              <a:t>Brent Woody </a:t>
            </a:r>
            <a:r>
              <a:rPr lang="en-US" dirty="0"/>
              <a:t>is the lead attorney and executive director of the Justice Restoration Center, a nonprofit organization that provides trauma-informed restorative pro bono legal services and advocacy for survivors of human trafficking, as well as advocates for trafficking-related legislation and policy matters.</a:t>
            </a:r>
          </a:p>
          <a:p>
            <a:pPr marL="0" indent="0">
              <a:buNone/>
            </a:pPr>
            <a:br>
              <a:rPr lang="en-US" sz="1800" b="1" dirty="0"/>
            </a:br>
            <a:r>
              <a:rPr lang="en-US" b="1" dirty="0"/>
              <a:t>Danielle Lennox</a:t>
            </a:r>
            <a:r>
              <a:rPr lang="en-US" dirty="0"/>
              <a:t>, Assistant State Attorney, 17th Judicial Circuit, Broward County, FL and currently the head of the Human Trafficking Division and responsible for overseeing the law enforcement investigation of all Broward County human trafficking cases.</a:t>
            </a:r>
            <a:br>
              <a:rPr lang="en-US" sz="1800" dirty="0"/>
            </a:br>
            <a:endParaRPr lang="en-US" sz="1800" dirty="0"/>
          </a:p>
          <a:p>
            <a:pPr marL="0" indent="0">
              <a:buNone/>
            </a:pPr>
            <a:r>
              <a:rPr lang="en-US" sz="1800" b="1" i="1" u="sng" dirty="0"/>
              <a:t>Moderator:</a:t>
            </a:r>
            <a:r>
              <a:rPr lang="en-US" sz="1800" b="1" i="1" dirty="0"/>
              <a:t>    </a:t>
            </a:r>
            <a:r>
              <a:rPr lang="en-US" sz="1800" b="1" dirty="0"/>
              <a:t>Robin Hassler Thompson, </a:t>
            </a:r>
            <a:r>
              <a:rPr lang="en-US" sz="1800" dirty="0"/>
              <a:t>Executive Director, STAC</a:t>
            </a:r>
          </a:p>
          <a:p>
            <a:pPr marL="0" indent="0">
              <a:buNone/>
            </a:pPr>
            <a:endParaRPr lang="en-US" sz="2800" dirty="0"/>
          </a:p>
          <a:p>
            <a:pPr marL="0" indent="0">
              <a:buNone/>
            </a:pPr>
            <a:endParaRPr lang="en-US" sz="2800" dirty="0"/>
          </a:p>
          <a:p>
            <a:pPr marL="0" indent="0">
              <a:buNone/>
            </a:pPr>
            <a:endParaRPr lang="en-US" sz="1800" dirty="0"/>
          </a:p>
        </p:txBody>
      </p:sp>
      <p:pic>
        <p:nvPicPr>
          <p:cNvPr id="5" name="Picture 4">
            <a:extLst>
              <a:ext uri="{FF2B5EF4-FFF2-40B4-BE49-F238E27FC236}">
                <a16:creationId xmlns:a16="http://schemas.microsoft.com/office/drawing/2014/main" id="{EF18EED2-04A2-D946-B1EC-A6361C01C855}"/>
              </a:ext>
            </a:extLst>
          </p:cNvPr>
          <p:cNvPicPr>
            <a:picLocks noChangeAspect="1"/>
          </p:cNvPicPr>
          <p:nvPr/>
        </p:nvPicPr>
        <p:blipFill>
          <a:blip r:embed="rId3"/>
          <a:stretch>
            <a:fillRect/>
          </a:stretch>
        </p:blipFill>
        <p:spPr>
          <a:xfrm>
            <a:off x="1827212" y="4836193"/>
            <a:ext cx="2036618" cy="1634320"/>
          </a:xfrm>
          <a:prstGeom prst="rect">
            <a:avLst/>
          </a:prstGeom>
        </p:spPr>
      </p:pic>
      <p:pic>
        <p:nvPicPr>
          <p:cNvPr id="2" name="Picture 1">
            <a:extLst>
              <a:ext uri="{FF2B5EF4-FFF2-40B4-BE49-F238E27FC236}">
                <a16:creationId xmlns:a16="http://schemas.microsoft.com/office/drawing/2014/main" id="{9E5848CE-F4D1-5EEF-E958-3C434D3C413F}"/>
              </a:ext>
            </a:extLst>
          </p:cNvPr>
          <p:cNvPicPr>
            <a:picLocks noChangeAspect="1"/>
          </p:cNvPicPr>
          <p:nvPr/>
        </p:nvPicPr>
        <p:blipFill>
          <a:blip r:embed="rId4"/>
          <a:stretch>
            <a:fillRect/>
          </a:stretch>
        </p:blipFill>
        <p:spPr>
          <a:xfrm>
            <a:off x="8990012" y="4498740"/>
            <a:ext cx="1255085" cy="1262832"/>
          </a:xfrm>
          <a:prstGeom prst="rect">
            <a:avLst/>
          </a:prstGeom>
        </p:spPr>
      </p:pic>
      <p:pic>
        <p:nvPicPr>
          <p:cNvPr id="4" name="Picture 3">
            <a:extLst>
              <a:ext uri="{FF2B5EF4-FFF2-40B4-BE49-F238E27FC236}">
                <a16:creationId xmlns:a16="http://schemas.microsoft.com/office/drawing/2014/main" id="{60D51F9F-21CA-FC86-65F4-BEA38893271E}"/>
              </a:ext>
            </a:extLst>
          </p:cNvPr>
          <p:cNvPicPr>
            <a:picLocks noChangeAspect="1"/>
          </p:cNvPicPr>
          <p:nvPr/>
        </p:nvPicPr>
        <p:blipFill>
          <a:blip r:embed="rId5"/>
          <a:stretch>
            <a:fillRect/>
          </a:stretch>
        </p:blipFill>
        <p:spPr>
          <a:xfrm>
            <a:off x="8761412" y="5757096"/>
            <a:ext cx="1847248" cy="524301"/>
          </a:xfrm>
          <a:prstGeom prst="rect">
            <a:avLst/>
          </a:prstGeom>
        </p:spPr>
      </p:pic>
      <p:pic>
        <p:nvPicPr>
          <p:cNvPr id="8" name="Picture 7">
            <a:extLst>
              <a:ext uri="{FF2B5EF4-FFF2-40B4-BE49-F238E27FC236}">
                <a16:creationId xmlns:a16="http://schemas.microsoft.com/office/drawing/2014/main" id="{657FAE12-A622-9EE1-74F4-C6CC280A015C}"/>
              </a:ext>
            </a:extLst>
          </p:cNvPr>
          <p:cNvPicPr>
            <a:picLocks noChangeAspect="1"/>
          </p:cNvPicPr>
          <p:nvPr/>
        </p:nvPicPr>
        <p:blipFill>
          <a:blip r:embed="rId6"/>
          <a:stretch>
            <a:fillRect/>
          </a:stretch>
        </p:blipFill>
        <p:spPr>
          <a:xfrm>
            <a:off x="5211103" y="4836193"/>
            <a:ext cx="2362200" cy="1481647"/>
          </a:xfrm>
          <a:prstGeom prst="rect">
            <a:avLst/>
          </a:prstGeom>
        </p:spPr>
      </p:pic>
    </p:spTree>
    <p:custDataLst>
      <p:tags r:id="rId1"/>
    </p:custDataLst>
    <p:extLst>
      <p:ext uri="{BB962C8B-B14F-4D97-AF65-F5344CB8AC3E}">
        <p14:creationId xmlns:p14="http://schemas.microsoft.com/office/powerpoint/2010/main" val="22822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51012" y="1447800"/>
            <a:ext cx="9144001" cy="609600"/>
          </a:xfrm>
        </p:spPr>
        <p:txBody>
          <a:bodyPr>
            <a:normAutofit fontScale="90000"/>
          </a:bodyPr>
          <a:lstStyle/>
          <a:p>
            <a:r>
              <a:rPr lang="en-US" sz="3200" dirty="0"/>
              <a:t>Your microphones and cameras are disabled for this event.</a:t>
            </a:r>
            <a:br>
              <a:rPr lang="en-US" sz="3200" dirty="0"/>
            </a:br>
            <a:br>
              <a:rPr lang="en-US" sz="3200" dirty="0"/>
            </a:br>
            <a:r>
              <a:rPr lang="en-US" sz="3200" dirty="0"/>
              <a:t>We encourage you to ask questions and share your comments using the Chat and/or Q&amp;A during the event.</a:t>
            </a:r>
          </a:p>
        </p:txBody>
      </p:sp>
      <p:pic>
        <p:nvPicPr>
          <p:cNvPr id="5" name="Picture 4">
            <a:extLst>
              <a:ext uri="{FF2B5EF4-FFF2-40B4-BE49-F238E27FC236}">
                <a16:creationId xmlns:a16="http://schemas.microsoft.com/office/drawing/2014/main" id="{A6491A91-4EB3-0E77-588A-118372BE8119}"/>
              </a:ext>
            </a:extLst>
          </p:cNvPr>
          <p:cNvPicPr>
            <a:picLocks noChangeAspect="1"/>
          </p:cNvPicPr>
          <p:nvPr/>
        </p:nvPicPr>
        <p:blipFill>
          <a:blip r:embed="rId3"/>
          <a:stretch>
            <a:fillRect/>
          </a:stretch>
        </p:blipFill>
        <p:spPr>
          <a:xfrm>
            <a:off x="1293812" y="4537022"/>
            <a:ext cx="1219306" cy="1219306"/>
          </a:xfrm>
          <a:prstGeom prst="rect">
            <a:avLst/>
          </a:prstGeom>
        </p:spPr>
      </p:pic>
      <p:pic>
        <p:nvPicPr>
          <p:cNvPr id="7" name="Picture 3">
            <a:extLst>
              <a:ext uri="{FF2B5EF4-FFF2-40B4-BE49-F238E27FC236}">
                <a16:creationId xmlns:a16="http://schemas.microsoft.com/office/drawing/2014/main" id="{7C7DFAB4-E8A9-D3F7-58B9-D1A774B8916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047163" y="4800601"/>
            <a:ext cx="1847850" cy="527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985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7433881-24F3-3E88-40C6-D5F46203068C}"/>
              </a:ext>
            </a:extLst>
          </p:cNvPr>
          <p:cNvSpPr txBox="1"/>
          <p:nvPr/>
        </p:nvSpPr>
        <p:spPr>
          <a:xfrm>
            <a:off x="1674812" y="754253"/>
            <a:ext cx="8229600" cy="1477328"/>
          </a:xfrm>
          <a:prstGeom prst="rect">
            <a:avLst/>
          </a:prstGeom>
          <a:noFill/>
        </p:spPr>
        <p:txBody>
          <a:bodyPr wrap="square">
            <a:spAutoFit/>
          </a:bodyPr>
          <a:lstStyle/>
          <a:p>
            <a:r>
              <a:rPr kumimoji="0" lang="en-US" sz="3600" b="0" i="0" u="none" strike="noStrike" kern="1200" cap="none" spc="0" normalizeH="0" baseline="0" noProof="0" dirty="0">
                <a:ln>
                  <a:noFill/>
                </a:ln>
                <a:solidFill>
                  <a:srgbClr val="B4DCFA"/>
                </a:solidFill>
                <a:effectLst/>
                <a:uLnTx/>
                <a:uFillTx/>
                <a:latin typeface="Century Gothic" panose="020B0502020202020204"/>
                <a:ea typeface="+mj-ea"/>
                <a:cs typeface="+mj-cs"/>
              </a:rPr>
              <a:t>You can find the chat icon at the bottom of your screen.</a:t>
            </a:r>
            <a:br>
              <a:rPr kumimoji="0" lang="en-US" sz="3200" b="0" i="0" u="none" strike="noStrike" kern="1200" cap="none" spc="0" normalizeH="0" baseline="0" noProof="0" dirty="0">
                <a:ln>
                  <a:noFill/>
                </a:ln>
                <a:solidFill>
                  <a:srgbClr val="B4DCFA"/>
                </a:solidFill>
                <a:effectLst/>
                <a:uLnTx/>
                <a:uFillTx/>
                <a:latin typeface="Century Gothic" panose="020B0502020202020204"/>
                <a:ea typeface="+mj-ea"/>
                <a:cs typeface="+mj-cs"/>
              </a:rPr>
            </a:br>
            <a:endParaRPr lang="en-US" dirty="0"/>
          </a:p>
        </p:txBody>
      </p:sp>
      <p:sp>
        <p:nvSpPr>
          <p:cNvPr id="17" name="TextBox 16">
            <a:extLst>
              <a:ext uri="{FF2B5EF4-FFF2-40B4-BE49-F238E27FC236}">
                <a16:creationId xmlns:a16="http://schemas.microsoft.com/office/drawing/2014/main" id="{9F862688-A86A-8280-8DB3-0E305E0FC012}"/>
              </a:ext>
            </a:extLst>
          </p:cNvPr>
          <p:cNvSpPr txBox="1"/>
          <p:nvPr/>
        </p:nvSpPr>
        <p:spPr>
          <a:xfrm>
            <a:off x="703262" y="1371600"/>
            <a:ext cx="10591800" cy="3139321"/>
          </a:xfrm>
          <a:prstGeom prst="rect">
            <a:avLst/>
          </a:prstGeom>
          <a:noFill/>
        </p:spPr>
        <p:txBody>
          <a:bodyPr wrap="square" rtlCol="0">
            <a:spAutoFit/>
          </a:bodyPr>
          <a:lstStyle/>
          <a:p>
            <a:pPr algn="ctr"/>
            <a:br>
              <a:rPr lang="en-US" sz="1800" dirty="0"/>
            </a:br>
            <a:endParaRPr lang="en-US" sz="3600" dirty="0">
              <a:solidFill>
                <a:srgbClr val="B4DCFA"/>
              </a:solidFill>
              <a:latin typeface="Century Gothic" panose="020B0502020202020204"/>
              <a:ea typeface="+mj-ea"/>
              <a:cs typeface="+mj-cs"/>
            </a:endParaRPr>
          </a:p>
          <a:p>
            <a:pPr algn="ctr"/>
            <a:r>
              <a:rPr lang="en-US" sz="3600" dirty="0">
                <a:solidFill>
                  <a:srgbClr val="B4DCFA"/>
                </a:solidFill>
                <a:latin typeface="Century Gothic" panose="020B0502020202020204"/>
                <a:ea typeface="+mj-ea"/>
                <a:cs typeface="+mj-cs"/>
              </a:rPr>
              <a:t>Try it out and send us a chat now. </a:t>
            </a:r>
          </a:p>
          <a:p>
            <a:pPr algn="ctr"/>
            <a:endParaRPr lang="en-US" sz="3600" dirty="0">
              <a:solidFill>
                <a:srgbClr val="B4DCFA"/>
              </a:solidFill>
              <a:latin typeface="Century Gothic" panose="020B0502020202020204"/>
              <a:ea typeface="+mj-ea"/>
              <a:cs typeface="+mj-cs"/>
            </a:endParaRPr>
          </a:p>
          <a:p>
            <a:pPr algn="ctr"/>
            <a:r>
              <a:rPr lang="en-US" sz="3600" b="1" dirty="0">
                <a:solidFill>
                  <a:srgbClr val="B4DCFA"/>
                </a:solidFill>
                <a:latin typeface="Century Gothic" panose="020B0502020202020204"/>
                <a:ea typeface="+mj-ea"/>
                <a:cs typeface="+mj-cs"/>
              </a:rPr>
              <a:t>Let us know where you are from and something you hope to learn today!</a:t>
            </a:r>
            <a:endParaRPr lang="en-US" sz="3600" b="1" dirty="0"/>
          </a:p>
        </p:txBody>
      </p:sp>
      <p:pic>
        <p:nvPicPr>
          <p:cNvPr id="19" name="Picture 3">
            <a:extLst>
              <a:ext uri="{FF2B5EF4-FFF2-40B4-BE49-F238E27FC236}">
                <a16:creationId xmlns:a16="http://schemas.microsoft.com/office/drawing/2014/main" id="{1F9C3373-6F1A-33EA-FE6C-E4488571B04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980487" y="4959350"/>
            <a:ext cx="1847850" cy="5270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29C2B290-E5E8-E7FF-34DB-0444A896867D}"/>
              </a:ext>
            </a:extLst>
          </p:cNvPr>
          <p:cNvPicPr>
            <a:picLocks noChangeAspect="1"/>
          </p:cNvPicPr>
          <p:nvPr/>
        </p:nvPicPr>
        <p:blipFill>
          <a:blip r:embed="rId5"/>
          <a:stretch>
            <a:fillRect/>
          </a:stretch>
        </p:blipFill>
        <p:spPr>
          <a:xfrm>
            <a:off x="1217612" y="4724400"/>
            <a:ext cx="1219306" cy="1219306"/>
          </a:xfrm>
          <a:prstGeom prst="rect">
            <a:avLst/>
          </a:prstGeom>
        </p:spPr>
      </p:pic>
    </p:spTree>
    <p:custDataLst>
      <p:tags r:id="rId1"/>
    </p:custDataLst>
    <p:extLst>
      <p:ext uri="{BB962C8B-B14F-4D97-AF65-F5344CB8AC3E}">
        <p14:creationId xmlns:p14="http://schemas.microsoft.com/office/powerpoint/2010/main" val="376473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B9FD39-03CB-44A3-999F-AF195B93A92A}"/>
              </a:ext>
            </a:extLst>
          </p:cNvPr>
          <p:cNvSpPr>
            <a:spLocks noGrp="1"/>
          </p:cNvSpPr>
          <p:nvPr>
            <p:ph type="title"/>
          </p:nvPr>
        </p:nvSpPr>
        <p:spPr>
          <a:xfrm>
            <a:off x="727158" y="990600"/>
            <a:ext cx="3596607" cy="1219200"/>
          </a:xfrm>
        </p:spPr>
        <p:txBody>
          <a:bodyPr anchor="t"/>
          <a:lstStyle/>
          <a:p>
            <a:r>
              <a:rPr lang="en-US" dirty="0"/>
              <a:t>Certificate Information</a:t>
            </a:r>
          </a:p>
        </p:txBody>
      </p:sp>
      <p:sp>
        <p:nvSpPr>
          <p:cNvPr id="8" name="Content Placeholder 7">
            <a:extLst>
              <a:ext uri="{FF2B5EF4-FFF2-40B4-BE49-F238E27FC236}">
                <a16:creationId xmlns:a16="http://schemas.microsoft.com/office/drawing/2014/main" id="{DF30CC09-FF74-4DF8-83B7-A56E8A5CE7C1}"/>
              </a:ext>
            </a:extLst>
          </p:cNvPr>
          <p:cNvSpPr>
            <a:spLocks noGrp="1"/>
          </p:cNvSpPr>
          <p:nvPr>
            <p:ph idx="1"/>
          </p:nvPr>
        </p:nvSpPr>
        <p:spPr>
          <a:xfrm>
            <a:off x="5278866" y="1143001"/>
            <a:ext cx="5997147" cy="4526280"/>
          </a:xfrm>
        </p:spPr>
        <p:txBody>
          <a:bodyPr>
            <a:normAutofit/>
          </a:bodyPr>
          <a:lstStyle/>
          <a:p>
            <a:pPr marL="0" indent="0">
              <a:buClr>
                <a:srgbClr val="9CCB3B"/>
              </a:buClr>
              <a:buNone/>
            </a:pPr>
            <a:r>
              <a:rPr lang="en-US" dirty="0"/>
              <a:t>Certificates will be emailed within two business days.</a:t>
            </a:r>
            <a:br>
              <a:rPr lang="en-US" dirty="0"/>
            </a:br>
            <a:endParaRPr lang="en-US" dirty="0"/>
          </a:p>
          <a:p>
            <a:pPr marL="0" indent="0">
              <a:buClr>
                <a:srgbClr val="9CCB3B"/>
              </a:buClr>
              <a:buNone/>
            </a:pPr>
            <a:r>
              <a:rPr lang="en-US" dirty="0"/>
              <a:t>If you are watching with a group, please email </a:t>
            </a:r>
            <a:r>
              <a:rPr lang="en-US" dirty="0">
                <a:solidFill>
                  <a:srgbClr val="9CCB3B"/>
                </a:solidFill>
              </a:rPr>
              <a:t>jitsupport@usf.edu </a:t>
            </a:r>
            <a:r>
              <a:rPr lang="en-US" dirty="0"/>
              <a:t>to inquire about certificates for your group.</a:t>
            </a:r>
            <a:br>
              <a:rPr lang="en-US" dirty="0"/>
            </a:br>
            <a:endParaRPr lang="en-US" dirty="0"/>
          </a:p>
          <a:p>
            <a:pPr marL="0" indent="0">
              <a:buClr>
                <a:srgbClr val="9CCB3B"/>
              </a:buClr>
              <a:buNone/>
            </a:pPr>
            <a:r>
              <a:rPr lang="en-US" dirty="0"/>
              <a:t>In order to receive a certificate for attending, you must participate in the entire webcast.</a:t>
            </a:r>
            <a:br>
              <a:rPr lang="en-US" dirty="0"/>
            </a:br>
            <a:endParaRPr lang="en-US" dirty="0"/>
          </a:p>
          <a:p>
            <a:pPr marL="0" indent="0">
              <a:buClr>
                <a:srgbClr val="9CCB3B"/>
              </a:buClr>
              <a:buNone/>
            </a:pPr>
            <a:r>
              <a:rPr lang="en-US" dirty="0"/>
              <a:t>If you have any questions about this process, please email </a:t>
            </a:r>
            <a:r>
              <a:rPr lang="en-US" sz="2400" dirty="0">
                <a:solidFill>
                  <a:srgbClr val="9CCB3B"/>
                </a:solidFill>
              </a:rPr>
              <a:t>jitsupport@usf.edu</a:t>
            </a:r>
            <a:r>
              <a:rPr lang="en-US" sz="2400" dirty="0"/>
              <a:t>. </a:t>
            </a:r>
          </a:p>
        </p:txBody>
      </p:sp>
      <p:pic>
        <p:nvPicPr>
          <p:cNvPr id="15" name="Picture 14">
            <a:extLst>
              <a:ext uri="{FF2B5EF4-FFF2-40B4-BE49-F238E27FC236}">
                <a16:creationId xmlns:a16="http://schemas.microsoft.com/office/drawing/2014/main" id="{3CE9CE16-B277-495D-8335-6957E505D4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1250033">
            <a:off x="1342119" y="2172923"/>
            <a:ext cx="2366682" cy="1828800"/>
          </a:xfrm>
          <a:prstGeom prst="rect">
            <a:avLst/>
          </a:prstGeom>
        </p:spPr>
      </p:pic>
      <p:pic>
        <p:nvPicPr>
          <p:cNvPr id="17" name="Graphic 16" descr="Users">
            <a:extLst>
              <a:ext uri="{FF2B5EF4-FFF2-40B4-BE49-F238E27FC236}">
                <a16:creationId xmlns:a16="http://schemas.microsoft.com/office/drawing/2014/main" id="{296EA236-7380-49FA-A6D4-D8BB89AEE14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3576" y="2487454"/>
            <a:ext cx="640080" cy="731520"/>
          </a:xfrm>
          <a:prstGeom prst="rect">
            <a:avLst/>
          </a:prstGeom>
        </p:spPr>
      </p:pic>
      <p:pic>
        <p:nvPicPr>
          <p:cNvPr id="23" name="Graphic 22" descr="Flip calendar">
            <a:extLst>
              <a:ext uri="{FF2B5EF4-FFF2-40B4-BE49-F238E27FC236}">
                <a16:creationId xmlns:a16="http://schemas.microsoft.com/office/drawing/2014/main" id="{D50102C6-C4E6-47F5-B420-4EBD951240E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96706" y="1234440"/>
            <a:ext cx="731520" cy="731520"/>
          </a:xfrm>
          <a:prstGeom prst="rect">
            <a:avLst/>
          </a:prstGeom>
        </p:spPr>
      </p:pic>
      <p:pic>
        <p:nvPicPr>
          <p:cNvPr id="25" name="Graphic 24" descr="Badge Question Mark">
            <a:extLst>
              <a:ext uri="{FF2B5EF4-FFF2-40B4-BE49-F238E27FC236}">
                <a16:creationId xmlns:a16="http://schemas.microsoft.com/office/drawing/2014/main" id="{9CE14CEC-6ADC-4BEF-BEA5-5E68BE0CB1E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68787" y="4855589"/>
            <a:ext cx="520411" cy="520411"/>
          </a:xfrm>
          <a:prstGeom prst="rect">
            <a:avLst/>
          </a:prstGeom>
        </p:spPr>
      </p:pic>
      <p:sp>
        <p:nvSpPr>
          <p:cNvPr id="29" name="TextBox 28">
            <a:extLst>
              <a:ext uri="{FF2B5EF4-FFF2-40B4-BE49-F238E27FC236}">
                <a16:creationId xmlns:a16="http://schemas.microsoft.com/office/drawing/2014/main" id="{9FE7497B-5FD2-463E-87B7-49694129C0E5}"/>
              </a:ext>
            </a:extLst>
          </p:cNvPr>
          <p:cNvSpPr txBox="1"/>
          <p:nvPr/>
        </p:nvSpPr>
        <p:spPr>
          <a:xfrm>
            <a:off x="4668787" y="1482000"/>
            <a:ext cx="327334" cy="400110"/>
          </a:xfrm>
          <a:prstGeom prst="rect">
            <a:avLst/>
          </a:prstGeom>
          <a:noFill/>
        </p:spPr>
        <p:txBody>
          <a:bodyPr wrap="none" rtlCol="0">
            <a:spAutoFit/>
          </a:bodyPr>
          <a:lstStyle/>
          <a:p>
            <a:r>
              <a:rPr lang="en-US" sz="2000" dirty="0">
                <a:solidFill>
                  <a:srgbClr val="9CCB3B"/>
                </a:solidFill>
              </a:rPr>
              <a:t>2</a:t>
            </a:r>
          </a:p>
        </p:txBody>
      </p:sp>
      <p:pic>
        <p:nvPicPr>
          <p:cNvPr id="31" name="Graphic 30" descr="Volume">
            <a:extLst>
              <a:ext uri="{FF2B5EF4-FFF2-40B4-BE49-F238E27FC236}">
                <a16:creationId xmlns:a16="http://schemas.microsoft.com/office/drawing/2014/main" id="{1FC5DB39-2642-4187-86CF-967D57CF996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4584" y="3740468"/>
            <a:ext cx="574049" cy="574049"/>
          </a:xfrm>
          <a:prstGeom prst="rect">
            <a:avLst/>
          </a:prstGeom>
        </p:spPr>
      </p:pic>
      <p:pic>
        <p:nvPicPr>
          <p:cNvPr id="2" name="Picture 1">
            <a:extLst>
              <a:ext uri="{FF2B5EF4-FFF2-40B4-BE49-F238E27FC236}">
                <a16:creationId xmlns:a16="http://schemas.microsoft.com/office/drawing/2014/main" id="{40791CFF-520B-37DA-27B5-FC6A9F9CADC2}"/>
              </a:ext>
            </a:extLst>
          </p:cNvPr>
          <p:cNvPicPr>
            <a:picLocks noChangeAspect="1"/>
          </p:cNvPicPr>
          <p:nvPr/>
        </p:nvPicPr>
        <p:blipFill>
          <a:blip r:embed="rId12"/>
          <a:stretch>
            <a:fillRect/>
          </a:stretch>
        </p:blipFill>
        <p:spPr>
          <a:xfrm>
            <a:off x="1155044" y="5173926"/>
            <a:ext cx="990707" cy="990707"/>
          </a:xfrm>
          <a:prstGeom prst="rect">
            <a:avLst/>
          </a:prstGeom>
        </p:spPr>
      </p:pic>
      <p:pic>
        <p:nvPicPr>
          <p:cNvPr id="3" name="Picture 3">
            <a:extLst>
              <a:ext uri="{FF2B5EF4-FFF2-40B4-BE49-F238E27FC236}">
                <a16:creationId xmlns:a16="http://schemas.microsoft.com/office/drawing/2014/main" id="{FF81E2C3-BFEF-394A-F987-2BDAB5E85F73}"/>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9217473" y="5714999"/>
            <a:ext cx="1847850" cy="527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8154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89399" y="629051"/>
            <a:ext cx="9144001" cy="609600"/>
          </a:xfrm>
        </p:spPr>
        <p:txBody>
          <a:bodyPr>
            <a:normAutofit/>
          </a:bodyPr>
          <a:lstStyle/>
          <a:p>
            <a:r>
              <a:rPr lang="en-US" sz="3200" dirty="0"/>
              <a:t>About the Just in Time Training Network…</a:t>
            </a:r>
          </a:p>
        </p:txBody>
      </p:sp>
      <p:pic>
        <p:nvPicPr>
          <p:cNvPr id="5" name="Picture 4">
            <a:extLst>
              <a:ext uri="{FF2B5EF4-FFF2-40B4-BE49-F238E27FC236}">
                <a16:creationId xmlns:a16="http://schemas.microsoft.com/office/drawing/2014/main" id="{A6491A91-4EB3-0E77-588A-118372BE8119}"/>
              </a:ext>
            </a:extLst>
          </p:cNvPr>
          <p:cNvPicPr>
            <a:picLocks noChangeAspect="1"/>
          </p:cNvPicPr>
          <p:nvPr/>
        </p:nvPicPr>
        <p:blipFill>
          <a:blip r:embed="rId3"/>
          <a:stretch>
            <a:fillRect/>
          </a:stretch>
        </p:blipFill>
        <p:spPr>
          <a:xfrm>
            <a:off x="1141412" y="4692222"/>
            <a:ext cx="1219306" cy="1219306"/>
          </a:xfrm>
          <a:prstGeom prst="rect">
            <a:avLst/>
          </a:prstGeom>
        </p:spPr>
      </p:pic>
      <p:pic>
        <p:nvPicPr>
          <p:cNvPr id="7" name="Picture 3">
            <a:extLst>
              <a:ext uri="{FF2B5EF4-FFF2-40B4-BE49-F238E27FC236}">
                <a16:creationId xmlns:a16="http://schemas.microsoft.com/office/drawing/2014/main" id="{7C7DFAB4-E8A9-D3F7-58B9-D1A774B8916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713981" y="5038350"/>
            <a:ext cx="1847850" cy="527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7D78B59-13B5-8901-F8B6-0FA94014A779}"/>
              </a:ext>
            </a:extLst>
          </p:cNvPr>
          <p:cNvSpPr txBox="1"/>
          <p:nvPr/>
        </p:nvSpPr>
        <p:spPr>
          <a:xfrm>
            <a:off x="1160268" y="1315383"/>
            <a:ext cx="10158012" cy="3539430"/>
          </a:xfrm>
          <a:prstGeom prst="rect">
            <a:avLst/>
          </a:prstGeom>
          <a:noFill/>
        </p:spPr>
        <p:txBody>
          <a:bodyPr wrap="square">
            <a:spAutoFit/>
          </a:bodyPr>
          <a:lstStyle/>
          <a:p>
            <a:r>
              <a:rPr lang="en-US" sz="2800" dirty="0"/>
              <a:t>Every child deserves a home filled with safety, love, and unwavering support. Our online foster parent training is designed to empower all caregivers with the skills they need to create an environment where children not only feel safe but thrive.</a:t>
            </a:r>
          </a:p>
          <a:p>
            <a:pPr algn="ctr"/>
            <a:endParaRPr lang="en-US" sz="2800" dirty="0"/>
          </a:p>
          <a:p>
            <a:pPr algn="ctr"/>
            <a:r>
              <a:rPr lang="en-US" sz="2800" dirty="0"/>
              <a:t>Contact us to find out how your agency can partner with us to support your caregivers.</a:t>
            </a:r>
          </a:p>
        </p:txBody>
      </p:sp>
      <p:sp>
        <p:nvSpPr>
          <p:cNvPr id="11" name="TextBox 10">
            <a:extLst>
              <a:ext uri="{FF2B5EF4-FFF2-40B4-BE49-F238E27FC236}">
                <a16:creationId xmlns:a16="http://schemas.microsoft.com/office/drawing/2014/main" id="{CE03D2C4-B88C-F830-2B15-7D20090FC5A3}"/>
              </a:ext>
            </a:extLst>
          </p:cNvPr>
          <p:cNvSpPr txBox="1"/>
          <p:nvPr/>
        </p:nvSpPr>
        <p:spPr>
          <a:xfrm>
            <a:off x="2627381" y="5145156"/>
            <a:ext cx="7086600" cy="461665"/>
          </a:xfrm>
          <a:prstGeom prst="rect">
            <a:avLst/>
          </a:prstGeom>
          <a:noFill/>
        </p:spPr>
        <p:txBody>
          <a:bodyPr wrap="square">
            <a:spAutoFit/>
          </a:bodyPr>
          <a:lstStyle/>
          <a:p>
            <a:r>
              <a:rPr lang="en-US" sz="2400" dirty="0"/>
              <a:t>https://www.jittrainingnetwork.org/learnmore</a:t>
            </a:r>
          </a:p>
        </p:txBody>
      </p:sp>
    </p:spTree>
    <p:custDataLst>
      <p:tags r:id="rId1"/>
    </p:custDataLst>
    <p:extLst>
      <p:ext uri="{BB962C8B-B14F-4D97-AF65-F5344CB8AC3E}">
        <p14:creationId xmlns:p14="http://schemas.microsoft.com/office/powerpoint/2010/main" val="30722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81000"/>
            <a:ext cx="9982200" cy="914400"/>
          </a:xfrm>
        </p:spPr>
        <p:txBody>
          <a:bodyPr>
            <a:normAutofit fontScale="90000"/>
          </a:bodyPr>
          <a:lstStyle/>
          <a:p>
            <a:r>
              <a:rPr lang="en-US" sz="4000" dirty="0"/>
              <a:t>Survive and Thrive Advocacy Center (STAC)</a:t>
            </a:r>
          </a:p>
        </p:txBody>
      </p:sp>
      <p:sp>
        <p:nvSpPr>
          <p:cNvPr id="3" name="Content Placeholder 2"/>
          <p:cNvSpPr>
            <a:spLocks noGrp="1"/>
          </p:cNvSpPr>
          <p:nvPr>
            <p:ph idx="1"/>
          </p:nvPr>
        </p:nvSpPr>
        <p:spPr>
          <a:xfrm>
            <a:off x="1598612" y="1447800"/>
            <a:ext cx="7239000" cy="4876800"/>
          </a:xfrm>
        </p:spPr>
        <p:txBody>
          <a:bodyPr>
            <a:normAutofit fontScale="92500"/>
          </a:bodyPr>
          <a:lstStyle/>
          <a:p>
            <a:r>
              <a:rPr lang="en-US" sz="4000" dirty="0"/>
              <a:t>Assists ALL trafficking survivors</a:t>
            </a:r>
          </a:p>
          <a:p>
            <a:r>
              <a:rPr lang="en-US" sz="4000" dirty="0"/>
              <a:t>Care management</a:t>
            </a:r>
          </a:p>
          <a:p>
            <a:r>
              <a:rPr lang="en-US" sz="4000" dirty="0"/>
              <a:t>Many partners</a:t>
            </a:r>
          </a:p>
          <a:p>
            <a:r>
              <a:rPr lang="en-US" sz="4000" dirty="0"/>
              <a:t>Outreach esp. to rural areas</a:t>
            </a:r>
          </a:p>
          <a:p>
            <a:r>
              <a:rPr lang="en-US" sz="4000" dirty="0"/>
              <a:t>Community education</a:t>
            </a:r>
          </a:p>
          <a:p>
            <a:r>
              <a:rPr lang="en-US" sz="4000" dirty="0"/>
              <a:t>Agency specific training</a:t>
            </a:r>
          </a:p>
          <a:p>
            <a:endParaRPr lang="en-US" dirty="0"/>
          </a:p>
        </p:txBody>
      </p:sp>
      <p:pic>
        <p:nvPicPr>
          <p:cNvPr id="6" name="Picture 5">
            <a:extLst>
              <a:ext uri="{FF2B5EF4-FFF2-40B4-BE49-F238E27FC236}">
                <a16:creationId xmlns:a16="http://schemas.microsoft.com/office/drawing/2014/main" id="{DEC3A12D-69F4-B84F-92D0-3304D2EDA1DE}"/>
              </a:ext>
            </a:extLst>
          </p:cNvPr>
          <p:cNvPicPr/>
          <p:nvPr/>
        </p:nvPicPr>
        <p:blipFill>
          <a:blip r:embed="rId3"/>
          <a:stretch>
            <a:fillRect/>
          </a:stretch>
        </p:blipFill>
        <p:spPr>
          <a:xfrm>
            <a:off x="8913812" y="2743200"/>
            <a:ext cx="2438400" cy="1828800"/>
          </a:xfrm>
          <a:prstGeom prst="rect">
            <a:avLst/>
          </a:prstGeom>
        </p:spPr>
      </p:pic>
    </p:spTree>
    <p:extLst>
      <p:ext uri="{BB962C8B-B14F-4D97-AF65-F5344CB8AC3E}">
        <p14:creationId xmlns:p14="http://schemas.microsoft.com/office/powerpoint/2010/main" val="231206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CC0E67-087E-4ED8-BE54-C7CCD0A4FA47}"/>
              </a:ext>
            </a:extLst>
          </p:cNvPr>
          <p:cNvSpPr>
            <a:spLocks noGrp="1"/>
          </p:cNvSpPr>
          <p:nvPr>
            <p:ph type="title"/>
          </p:nvPr>
        </p:nvSpPr>
        <p:spPr>
          <a:xfrm>
            <a:off x="1522413" y="381000"/>
            <a:ext cx="9144001" cy="1371600"/>
          </a:xfrm>
        </p:spPr>
        <p:txBody>
          <a:bodyPr/>
          <a:lstStyle/>
          <a:p>
            <a:r>
              <a:rPr lang="en-US" dirty="0"/>
              <a:t>Outreach Materials from STAC</a:t>
            </a:r>
          </a:p>
        </p:txBody>
      </p:sp>
      <p:sp>
        <p:nvSpPr>
          <p:cNvPr id="9" name="Content Placeholder 2">
            <a:extLst>
              <a:ext uri="{FF2B5EF4-FFF2-40B4-BE49-F238E27FC236}">
                <a16:creationId xmlns:a16="http://schemas.microsoft.com/office/drawing/2014/main" id="{4F758F91-5A52-4160-BB64-F257418C0347}"/>
              </a:ext>
            </a:extLst>
          </p:cNvPr>
          <p:cNvSpPr>
            <a:spLocks noGrp="1"/>
          </p:cNvSpPr>
          <p:nvPr>
            <p:ph idx="1"/>
          </p:nvPr>
        </p:nvSpPr>
        <p:spPr>
          <a:xfrm>
            <a:off x="1522413" y="1904999"/>
            <a:ext cx="9524999" cy="4114801"/>
          </a:xfrm>
        </p:spPr>
        <p:txBody>
          <a:bodyPr>
            <a:normAutofit/>
          </a:bodyPr>
          <a:lstStyle/>
          <a:p>
            <a:r>
              <a:rPr lang="en-US" sz="3200" dirty="0"/>
              <a:t>Past webinars and other training programs</a:t>
            </a:r>
          </a:p>
          <a:p>
            <a:r>
              <a:rPr lang="en-US" sz="3200" dirty="0"/>
              <a:t>Toolkits galore!</a:t>
            </a:r>
          </a:p>
          <a:p>
            <a:r>
              <a:rPr lang="en-US" sz="3200" dirty="0"/>
              <a:t>For all of these see:</a:t>
            </a:r>
          </a:p>
          <a:p>
            <a:r>
              <a:rPr lang="en-US" sz="3200" dirty="0"/>
              <a:t> </a:t>
            </a:r>
            <a:r>
              <a:rPr lang="en-US" sz="3200" dirty="0">
                <a:hlinkClick r:id="rId2"/>
              </a:rPr>
              <a:t>https://www.surviveandthriveadvocacy.org/</a:t>
            </a:r>
            <a:endParaRPr lang="en-US" sz="3200" dirty="0"/>
          </a:p>
          <a:p>
            <a:r>
              <a:rPr lang="en-US" sz="3200" dirty="0"/>
              <a:t>All services and support are free of charge</a:t>
            </a:r>
          </a:p>
          <a:p>
            <a:r>
              <a:rPr lang="en-US" sz="3200" dirty="0"/>
              <a:t>See Event page on STAC </a:t>
            </a:r>
            <a:r>
              <a:rPr lang="en-US" sz="3200"/>
              <a:t>website for more!</a:t>
            </a:r>
            <a:endParaRPr lang="en-US" sz="3200" dirty="0"/>
          </a:p>
        </p:txBody>
      </p:sp>
    </p:spTree>
    <p:extLst>
      <p:ext uri="{BB962C8B-B14F-4D97-AF65-F5344CB8AC3E}">
        <p14:creationId xmlns:p14="http://schemas.microsoft.com/office/powerpoint/2010/main" val="213839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r code&#10;&#10;Description automatically generated with low confidence">
            <a:extLst>
              <a:ext uri="{FF2B5EF4-FFF2-40B4-BE49-F238E27FC236}">
                <a16:creationId xmlns:a16="http://schemas.microsoft.com/office/drawing/2014/main" id="{524DD8EC-D4BE-697C-1A27-11C013370A57}"/>
              </a:ext>
            </a:extLst>
          </p:cNvPr>
          <p:cNvPicPr>
            <a:picLocks noChangeAspect="1"/>
          </p:cNvPicPr>
          <p:nvPr/>
        </p:nvPicPr>
        <p:blipFill rotWithShape="1">
          <a:blip r:embed="rId2">
            <a:extLst>
              <a:ext uri="{28A0092B-C50C-407E-A947-70E740481C1C}">
                <a14:useLocalDpi xmlns:a14="http://schemas.microsoft.com/office/drawing/2010/main" val="0"/>
              </a:ext>
            </a:extLst>
          </a:blip>
          <a:srcRect b="416"/>
          <a:stretch/>
        </p:blipFill>
        <p:spPr>
          <a:xfrm>
            <a:off x="20" y="10"/>
            <a:ext cx="12188805" cy="6857990"/>
          </a:xfrm>
          <a:prstGeom prst="rect">
            <a:avLst/>
          </a:prstGeom>
          <a:noFill/>
        </p:spPr>
      </p:pic>
    </p:spTree>
    <p:extLst>
      <p:ext uri="{BB962C8B-B14F-4D97-AF65-F5344CB8AC3E}">
        <p14:creationId xmlns:p14="http://schemas.microsoft.com/office/powerpoint/2010/main" val="43184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descr="A qr code with people in the background&#10;&#10;Description automatically generated">
            <a:extLst>
              <a:ext uri="{FF2B5EF4-FFF2-40B4-BE49-F238E27FC236}">
                <a16:creationId xmlns:a16="http://schemas.microsoft.com/office/drawing/2014/main" id="{BB33BA3E-A1A0-BEF1-0CF5-1E47CC87E112}"/>
              </a:ext>
            </a:extLst>
          </p:cNvPr>
          <p:cNvPicPr>
            <a:picLocks noChangeAspect="1"/>
          </p:cNvPicPr>
          <p:nvPr/>
        </p:nvPicPr>
        <p:blipFill>
          <a:blip r:embed="rId3">
            <a:extLst>
              <a:ext uri="{28A0092B-C50C-407E-A947-70E740481C1C}">
                <a14:useLocalDpi xmlns:a14="http://schemas.microsoft.com/office/drawing/2010/main" val="0"/>
              </a:ext>
            </a:extLst>
          </a:blip>
          <a:srcRect r="26"/>
          <a:stretch/>
        </p:blipFill>
        <p:spPr>
          <a:xfrm>
            <a:off x="20" y="10"/>
            <a:ext cx="12188805" cy="6857990"/>
          </a:xfrm>
          <a:prstGeom prst="rect">
            <a:avLst/>
          </a:prstGeom>
        </p:spPr>
      </p:pic>
    </p:spTree>
    <p:extLst>
      <p:ext uri="{BB962C8B-B14F-4D97-AF65-F5344CB8AC3E}">
        <p14:creationId xmlns:p14="http://schemas.microsoft.com/office/powerpoint/2010/main" val="333473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DIGITAL BLUE TUNNEL 16X9" val="fZod8bWJ"/>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12624</TotalTime>
  <Words>435</Words>
  <Application>Microsoft Macintosh PowerPoint</Application>
  <PresentationFormat>Custom</PresentationFormat>
  <Paragraphs>43</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Century Gothic</vt:lpstr>
      <vt:lpstr>Corbel</vt:lpstr>
      <vt:lpstr>Wingdings 3</vt:lpstr>
      <vt:lpstr>Ion</vt:lpstr>
      <vt:lpstr>WELCOME TO:  Florida’s Expungement Laws:  Helping Survivors of Human Trafficking  LIVE WEB EVENT!</vt:lpstr>
      <vt:lpstr>Your microphones and cameras are disabled for this event.  We encourage you to ask questions and share your comments using the Chat and/or Q&amp;A during the event.</vt:lpstr>
      <vt:lpstr>PowerPoint Presentation</vt:lpstr>
      <vt:lpstr>Certificate Information</vt:lpstr>
      <vt:lpstr>About the Just in Time Training Network…</vt:lpstr>
      <vt:lpstr>Survive and Thrive Advocacy Center (STAC)</vt:lpstr>
      <vt:lpstr>Outreach Materials from STAC</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 : Georgia’s Response</dc:title>
  <dc:creator>Robin Hassler Thompson</dc:creator>
  <cp:lastModifiedBy>Robin Hassler Thompson</cp:lastModifiedBy>
  <cp:revision>117</cp:revision>
  <dcterms:created xsi:type="dcterms:W3CDTF">2021-01-13T18:27:37Z</dcterms:created>
  <dcterms:modified xsi:type="dcterms:W3CDTF">2025-07-27T13:55:13Z</dcterms:modified>
</cp:coreProperties>
</file>