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comments/modernComment_168_E7A07401.xml" ContentType="application/vnd.ms-powerpoint.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4"/>
  </p:sldMasterIdLst>
  <p:notesMasterIdLst>
    <p:notesMasterId r:id="rId79"/>
  </p:notesMasterIdLst>
  <p:handoutMasterIdLst>
    <p:handoutMasterId r:id="rId80"/>
  </p:handoutMasterIdLst>
  <p:sldIdLst>
    <p:sldId id="297" r:id="rId5"/>
    <p:sldId id="298" r:id="rId6"/>
    <p:sldId id="299" r:id="rId7"/>
    <p:sldId id="2045" r:id="rId8"/>
    <p:sldId id="2047" r:id="rId9"/>
    <p:sldId id="300" r:id="rId10"/>
    <p:sldId id="302" r:id="rId11"/>
    <p:sldId id="304" r:id="rId12"/>
    <p:sldId id="306" r:id="rId13"/>
    <p:sldId id="307" r:id="rId14"/>
    <p:sldId id="308" r:id="rId15"/>
    <p:sldId id="309"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30" r:id="rId30"/>
    <p:sldId id="337" r:id="rId31"/>
    <p:sldId id="331" r:id="rId32"/>
    <p:sldId id="332" r:id="rId33"/>
    <p:sldId id="333" r:id="rId34"/>
    <p:sldId id="334" r:id="rId35"/>
    <p:sldId id="335" r:id="rId36"/>
    <p:sldId id="336"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60" r:id="rId58"/>
    <p:sldId id="362" r:id="rId59"/>
    <p:sldId id="363" r:id="rId60"/>
    <p:sldId id="364" r:id="rId61"/>
    <p:sldId id="365" r:id="rId62"/>
    <p:sldId id="366" r:id="rId63"/>
    <p:sldId id="367" r:id="rId64"/>
    <p:sldId id="368" r:id="rId65"/>
    <p:sldId id="369" r:id="rId66"/>
    <p:sldId id="370" r:id="rId67"/>
    <p:sldId id="2043" r:id="rId68"/>
    <p:sldId id="371" r:id="rId69"/>
    <p:sldId id="372" r:id="rId70"/>
    <p:sldId id="2042" r:id="rId71"/>
    <p:sldId id="2038" r:id="rId72"/>
    <p:sldId id="2039" r:id="rId73"/>
    <p:sldId id="2041" r:id="rId74"/>
    <p:sldId id="2035" r:id="rId75"/>
    <p:sldId id="2032" r:id="rId76"/>
    <p:sldId id="2037" r:id="rId77"/>
    <p:sldId id="1985"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CD5693-7790-A249-3A3D-997760791299}" name="Clarke, Georgia C" initials="GC" userId="S::georgia.clarke@myflfamilies.com::830c60d6-1403-4c68-9dff-52e8d87e3e77" providerId="AD"/>
  <p188:author id="{CAA826A7-593A-DA68-2025-442E4FD22197}" name="Stephens, Jonathan" initials="SJ" userId="S::jonathan.stephens@myflfamilies.com::30bd24c8-8fab-4dfa-86aa-31d0286f45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738A2-6D2D-0BB3-9E53-EE9673DF433C}" v="323" dt="2025-06-13T16:14:56.337"/>
    <p1510:client id="{DB4E010A-76EB-DD5E-84DE-7F505AE93FE9}" v="335" dt="2025-06-13T18:06:54.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86"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86-4394-8699-E7053305D4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86-4394-8699-E7053305D4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86-4394-8699-E7053305D41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86-4394-8699-E7053305D41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86-4394-8699-E7053305D416}"/>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2086-4394-8699-E7053305D4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E61E-485D-AB64-9639CF88F185}"/>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E61E-485D-AB64-9639CF88F185}"/>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E61E-485D-AB64-9639CF88F185}"/>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E61E-485D-AB64-9639CF88F18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61E-485D-AB64-9639CF88F1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3376-4E1D-AA2D-81D810B6685D}"/>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3376-4E1D-AA2D-81D810B6685D}"/>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3376-4E1D-AA2D-81D810B6685D}"/>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3376-4E1D-AA2D-81D810B6685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376-4E1D-AA2D-81D810B6685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0CEA-4AE4-A70B-2E4BAA3372F4}"/>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0CEA-4AE4-A70B-2E4BAA3372F4}"/>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0CEA-4AE4-A70B-2E4BAA3372F4}"/>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0CEA-4AE4-A70B-2E4BAA3372F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CEA-4AE4-A70B-2E4BAA3372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1">
                <a:tint val="58000"/>
              </a:schemeClr>
            </a:solidFill>
            <a:ln>
              <a:noFill/>
            </a:ln>
            <a:effectLst/>
          </c:spPr>
          <c:invertIfNegative val="0"/>
          <c:cat>
            <c:strRef>
              <c:f>Sheet1!$A$2</c:f>
              <c:strCache>
                <c:ptCount val="1"/>
                <c:pt idx="0">
                  <c:v>Category 1</c:v>
                </c:pt>
              </c:strCache>
            </c:strRef>
          </c:cat>
          <c:val>
            <c:numRef>
              <c:f>Sheet1!$B$2</c:f>
              <c:numCache>
                <c:formatCode>General</c:formatCode>
                <c:ptCount val="1"/>
                <c:pt idx="0">
                  <c:v>30</c:v>
                </c:pt>
              </c:numCache>
            </c:numRef>
          </c:val>
          <c:extLst>
            <c:ext xmlns:c16="http://schemas.microsoft.com/office/drawing/2014/chart" uri="{C3380CC4-5D6E-409C-BE32-E72D297353CC}">
              <c16:uniqueId val="{00000000-728C-4C59-B80D-A0757B44482D}"/>
            </c:ext>
          </c:extLst>
        </c:ser>
        <c:ser>
          <c:idx val="1"/>
          <c:order val="1"/>
          <c:tx>
            <c:strRef>
              <c:f>Sheet1!$C$1</c:f>
              <c:strCache>
                <c:ptCount val="1"/>
                <c:pt idx="0">
                  <c:v>Series 2</c:v>
                </c:pt>
              </c:strCache>
            </c:strRef>
          </c:tx>
          <c:spPr>
            <a:solidFill>
              <a:schemeClr val="accent1">
                <a:tint val="86000"/>
              </a:schemeClr>
            </a:solidFill>
            <a:ln>
              <a:noFill/>
            </a:ln>
            <a:effectLst/>
          </c:spPr>
          <c:invertIfNegative val="0"/>
          <c:cat>
            <c:strRef>
              <c:f>Sheet1!$A$2</c:f>
              <c:strCache>
                <c:ptCount val="1"/>
                <c:pt idx="0">
                  <c:v>Category 1</c:v>
                </c:pt>
              </c:strCache>
            </c:strRef>
          </c:cat>
          <c:val>
            <c:numRef>
              <c:f>Sheet1!$C$2</c:f>
              <c:numCache>
                <c:formatCode>General</c:formatCode>
                <c:ptCount val="1"/>
                <c:pt idx="0">
                  <c:v>20</c:v>
                </c:pt>
              </c:numCache>
            </c:numRef>
          </c:val>
          <c:extLst>
            <c:ext xmlns:c16="http://schemas.microsoft.com/office/drawing/2014/chart" uri="{C3380CC4-5D6E-409C-BE32-E72D297353CC}">
              <c16:uniqueId val="{00000001-728C-4C59-B80D-A0757B44482D}"/>
            </c:ext>
          </c:extLst>
        </c:ser>
        <c:ser>
          <c:idx val="2"/>
          <c:order val="2"/>
          <c:tx>
            <c:strRef>
              <c:f>Sheet1!$D$1</c:f>
              <c:strCache>
                <c:ptCount val="1"/>
                <c:pt idx="0">
                  <c:v>Series 22</c:v>
                </c:pt>
              </c:strCache>
            </c:strRef>
          </c:tx>
          <c:spPr>
            <a:solidFill>
              <a:schemeClr val="accent1">
                <a:shade val="86000"/>
              </a:schemeClr>
            </a:solidFill>
            <a:ln>
              <a:noFill/>
            </a:ln>
            <a:effectLst/>
          </c:spPr>
          <c:invertIfNegative val="0"/>
          <c:dPt>
            <c:idx val="0"/>
            <c:invertIfNegative val="0"/>
            <c:bubble3D val="0"/>
            <c:spPr>
              <a:solidFill>
                <a:schemeClr val="accent1">
                  <a:shade val="86000"/>
                </a:schemeClr>
              </a:solidFill>
              <a:ln>
                <a:noFill/>
              </a:ln>
              <a:effectLst/>
            </c:spPr>
            <c:extLst>
              <c:ext xmlns:c16="http://schemas.microsoft.com/office/drawing/2014/chart" uri="{C3380CC4-5D6E-409C-BE32-E72D297353CC}">
                <c16:uniqueId val="{00000003-728C-4C59-B80D-A0757B44482D}"/>
              </c:ext>
            </c:extLst>
          </c:dPt>
          <c:cat>
            <c:strRef>
              <c:f>Sheet1!$A$2</c:f>
              <c:strCache>
                <c:ptCount val="1"/>
                <c:pt idx="0">
                  <c:v>Category 1</c:v>
                </c:pt>
              </c:strCache>
            </c:strRef>
          </c:cat>
          <c:val>
            <c:numRef>
              <c:f>Sheet1!$D$2</c:f>
              <c:numCache>
                <c:formatCode>General</c:formatCode>
                <c:ptCount val="1"/>
                <c:pt idx="0">
                  <c:v>40</c:v>
                </c:pt>
              </c:numCache>
            </c:numRef>
          </c:val>
          <c:extLst>
            <c:ext xmlns:c16="http://schemas.microsoft.com/office/drawing/2014/chart" uri="{C3380CC4-5D6E-409C-BE32-E72D297353CC}">
              <c16:uniqueId val="{00000004-728C-4C59-B80D-A0757B44482D}"/>
            </c:ext>
          </c:extLst>
        </c:ser>
        <c:ser>
          <c:idx val="3"/>
          <c:order val="3"/>
          <c:tx>
            <c:strRef>
              <c:f>Sheet1!$E$1</c:f>
              <c:strCache>
                <c:ptCount val="1"/>
                <c:pt idx="0">
                  <c:v>Series 3</c:v>
                </c:pt>
              </c:strCache>
            </c:strRef>
          </c:tx>
          <c:spPr>
            <a:solidFill>
              <a:schemeClr val="accent1">
                <a:shade val="58000"/>
              </a:schemeClr>
            </a:solidFill>
            <a:ln>
              <a:noFill/>
            </a:ln>
            <a:effectLst/>
          </c:spPr>
          <c:invertIfNegative val="0"/>
          <c:cat>
            <c:strRef>
              <c:f>Sheet1!$A$2</c:f>
              <c:strCache>
                <c:ptCount val="1"/>
                <c:pt idx="0">
                  <c:v>Category 1</c:v>
                </c:pt>
              </c:strCache>
            </c:strRef>
          </c:cat>
          <c:val>
            <c:numRef>
              <c:f>Sheet1!$E$2</c:f>
              <c:numCache>
                <c:formatCode>General</c:formatCode>
                <c:ptCount val="1"/>
                <c:pt idx="0">
                  <c:v>10</c:v>
                </c:pt>
              </c:numCache>
            </c:numRef>
          </c:val>
          <c:extLst>
            <c:ext xmlns:c16="http://schemas.microsoft.com/office/drawing/2014/chart" uri="{C3380CC4-5D6E-409C-BE32-E72D297353CC}">
              <c16:uniqueId val="{00000005-728C-4C59-B80D-A0757B44482D}"/>
            </c:ext>
          </c:extLst>
        </c:ser>
        <c:dLbls>
          <c:showLegendKey val="0"/>
          <c:showVal val="0"/>
          <c:showCatName val="0"/>
          <c:showSerName val="0"/>
          <c:showPercent val="0"/>
          <c:showBubbleSize val="0"/>
        </c:dLbls>
        <c:gapWidth val="0"/>
        <c:overlap val="100"/>
        <c:axId val="351295984"/>
        <c:axId val="351282864"/>
      </c:barChart>
      <c:catAx>
        <c:axId val="351295984"/>
        <c:scaling>
          <c:orientation val="minMax"/>
        </c:scaling>
        <c:delete val="1"/>
        <c:axPos val="b"/>
        <c:numFmt formatCode="General" sourceLinked="1"/>
        <c:majorTickMark val="none"/>
        <c:minorTickMark val="none"/>
        <c:tickLblPos val="nextTo"/>
        <c:crossAx val="351282864"/>
        <c:crosses val="autoZero"/>
        <c:auto val="1"/>
        <c:lblAlgn val="ctr"/>
        <c:lblOffset val="100"/>
        <c:noMultiLvlLbl val="0"/>
      </c:catAx>
      <c:valAx>
        <c:axId val="351282864"/>
        <c:scaling>
          <c:orientation val="minMax"/>
        </c:scaling>
        <c:delete val="1"/>
        <c:axPos val="l"/>
        <c:numFmt formatCode="0%" sourceLinked="1"/>
        <c:majorTickMark val="none"/>
        <c:minorTickMark val="none"/>
        <c:tickLblPos val="nextTo"/>
        <c:crossAx val="35129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chemeClr val="accent2">
                <a:shade val="58000"/>
              </a:schemeClr>
            </a:solidFill>
            <a:ln>
              <a:noFill/>
            </a:ln>
            <a:effectLst/>
          </c:spPr>
          <c:invertIfNegative val="0"/>
          <c:cat>
            <c:strRef>
              <c:f>Sheet1!$A$2</c:f>
              <c:strCache>
                <c:ptCount val="1"/>
                <c:pt idx="0">
                  <c:v>Category 1</c:v>
                </c:pt>
              </c:strCache>
            </c:strRef>
          </c:cat>
          <c:val>
            <c:numRef>
              <c:f>Sheet1!$B$2</c:f>
              <c:numCache>
                <c:formatCode>General</c:formatCode>
                <c:ptCount val="1"/>
                <c:pt idx="0">
                  <c:v>20</c:v>
                </c:pt>
              </c:numCache>
            </c:numRef>
          </c:val>
          <c:extLst>
            <c:ext xmlns:c16="http://schemas.microsoft.com/office/drawing/2014/chart" uri="{C3380CC4-5D6E-409C-BE32-E72D297353CC}">
              <c16:uniqueId val="{00000000-E9C2-4BA0-BE87-79B2D56EBC85}"/>
            </c:ext>
          </c:extLst>
        </c:ser>
        <c:ser>
          <c:idx val="1"/>
          <c:order val="1"/>
          <c:tx>
            <c:strRef>
              <c:f>Sheet1!$C$1</c:f>
              <c:strCache>
                <c:ptCount val="1"/>
                <c:pt idx="0">
                  <c:v>Series 2</c:v>
                </c:pt>
              </c:strCache>
            </c:strRef>
          </c:tx>
          <c:spPr>
            <a:solidFill>
              <a:schemeClr val="accent2">
                <a:shade val="86000"/>
              </a:schemeClr>
            </a:solidFill>
            <a:ln>
              <a:noFill/>
            </a:ln>
            <a:effectLst/>
          </c:spPr>
          <c:invertIfNegative val="0"/>
          <c:cat>
            <c:strRef>
              <c:f>Sheet1!$A$2</c:f>
              <c:strCache>
                <c:ptCount val="1"/>
                <c:pt idx="0">
                  <c:v>Category 1</c:v>
                </c:pt>
              </c:strCache>
            </c:strRef>
          </c:cat>
          <c:val>
            <c:numRef>
              <c:f>Sheet1!$C$2</c:f>
              <c:numCache>
                <c:formatCode>General</c:formatCode>
                <c:ptCount val="1"/>
                <c:pt idx="0">
                  <c:v>20</c:v>
                </c:pt>
              </c:numCache>
            </c:numRef>
          </c:val>
          <c:extLst>
            <c:ext xmlns:c16="http://schemas.microsoft.com/office/drawing/2014/chart" uri="{C3380CC4-5D6E-409C-BE32-E72D297353CC}">
              <c16:uniqueId val="{00000001-E9C2-4BA0-BE87-79B2D56EBC85}"/>
            </c:ext>
          </c:extLst>
        </c:ser>
        <c:ser>
          <c:idx val="2"/>
          <c:order val="2"/>
          <c:tx>
            <c:strRef>
              <c:f>Sheet1!$D$1</c:f>
              <c:strCache>
                <c:ptCount val="1"/>
                <c:pt idx="0">
                  <c:v>Series 22</c:v>
                </c:pt>
              </c:strCache>
            </c:strRef>
          </c:tx>
          <c:spPr>
            <a:solidFill>
              <a:schemeClr val="accent2">
                <a:tint val="86000"/>
              </a:schemeClr>
            </a:solidFill>
            <a:ln>
              <a:noFill/>
            </a:ln>
            <a:effectLst/>
          </c:spPr>
          <c:invertIfNegative val="0"/>
          <c:cat>
            <c:strRef>
              <c:f>Sheet1!$A$2</c:f>
              <c:strCache>
                <c:ptCount val="1"/>
                <c:pt idx="0">
                  <c:v>Category 1</c:v>
                </c:pt>
              </c:strCache>
            </c:strRef>
          </c:cat>
          <c:val>
            <c:numRef>
              <c:f>Sheet1!$D$2</c:f>
              <c:numCache>
                <c:formatCode>General</c:formatCode>
                <c:ptCount val="1"/>
                <c:pt idx="0">
                  <c:v>35</c:v>
                </c:pt>
              </c:numCache>
            </c:numRef>
          </c:val>
          <c:extLst>
            <c:ext xmlns:c16="http://schemas.microsoft.com/office/drawing/2014/chart" uri="{C3380CC4-5D6E-409C-BE32-E72D297353CC}">
              <c16:uniqueId val="{00000002-E9C2-4BA0-BE87-79B2D56EBC85}"/>
            </c:ext>
          </c:extLst>
        </c:ser>
        <c:ser>
          <c:idx val="3"/>
          <c:order val="3"/>
          <c:tx>
            <c:strRef>
              <c:f>Sheet1!$E$1</c:f>
              <c:strCache>
                <c:ptCount val="1"/>
                <c:pt idx="0">
                  <c:v>Series 3</c:v>
                </c:pt>
              </c:strCache>
            </c:strRef>
          </c:tx>
          <c:spPr>
            <a:solidFill>
              <a:schemeClr val="accent2">
                <a:tint val="58000"/>
              </a:schemeClr>
            </a:solidFill>
            <a:ln>
              <a:noFill/>
            </a:ln>
            <a:effectLst/>
          </c:spPr>
          <c:invertIfNegative val="0"/>
          <c:cat>
            <c:strRef>
              <c:f>Sheet1!$A$2</c:f>
              <c:strCache>
                <c:ptCount val="1"/>
                <c:pt idx="0">
                  <c:v>Category 1</c:v>
                </c:pt>
              </c:strCache>
            </c:strRef>
          </c:cat>
          <c:val>
            <c:numRef>
              <c:f>Sheet1!$E$2</c:f>
              <c:numCache>
                <c:formatCode>General</c:formatCode>
                <c:ptCount val="1"/>
                <c:pt idx="0">
                  <c:v>20</c:v>
                </c:pt>
              </c:numCache>
            </c:numRef>
          </c:val>
          <c:extLst>
            <c:ext xmlns:c16="http://schemas.microsoft.com/office/drawing/2014/chart" uri="{C3380CC4-5D6E-409C-BE32-E72D297353CC}">
              <c16:uniqueId val="{00000003-E9C2-4BA0-BE87-79B2D56EBC85}"/>
            </c:ext>
          </c:extLst>
        </c:ser>
        <c:dLbls>
          <c:showLegendKey val="0"/>
          <c:showVal val="0"/>
          <c:showCatName val="0"/>
          <c:showSerName val="0"/>
          <c:showPercent val="0"/>
          <c:showBubbleSize val="0"/>
        </c:dLbls>
        <c:gapWidth val="0"/>
        <c:overlap val="100"/>
        <c:axId val="351295984"/>
        <c:axId val="351282864"/>
      </c:barChart>
      <c:catAx>
        <c:axId val="351295984"/>
        <c:scaling>
          <c:orientation val="minMax"/>
        </c:scaling>
        <c:delete val="1"/>
        <c:axPos val="b"/>
        <c:numFmt formatCode="General" sourceLinked="1"/>
        <c:majorTickMark val="none"/>
        <c:minorTickMark val="none"/>
        <c:tickLblPos val="nextTo"/>
        <c:crossAx val="351282864"/>
        <c:crosses val="autoZero"/>
        <c:auto val="1"/>
        <c:lblAlgn val="ctr"/>
        <c:lblOffset val="100"/>
        <c:noMultiLvlLbl val="0"/>
      </c:catAx>
      <c:valAx>
        <c:axId val="351282864"/>
        <c:scaling>
          <c:orientation val="minMax"/>
        </c:scaling>
        <c:delete val="1"/>
        <c:axPos val="l"/>
        <c:numFmt formatCode="0%" sourceLinked="1"/>
        <c:majorTickMark val="none"/>
        <c:minorTickMark val="none"/>
        <c:tickLblPos val="nextTo"/>
        <c:crossAx val="35129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colors6.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68_E7A07401.xml><?xml version="1.0" encoding="utf-8"?>
<p188:cmLst xmlns:a="http://schemas.openxmlformats.org/drawingml/2006/main" xmlns:r="http://schemas.openxmlformats.org/officeDocument/2006/relationships" xmlns:p188="http://schemas.microsoft.com/office/powerpoint/2018/8/main">
  <p188:cm id="{5C886AD1-DDD4-4DBC-B00C-7EF6002BC41B}" authorId="{6ECD5693-7790-A249-3A3D-997760791299}" created="2025-06-03T18:36:41.588">
    <pc:sldMkLst xmlns:pc="http://schemas.microsoft.com/office/powerpoint/2013/main/command">
      <pc:docMk/>
      <pc:sldMk cId="3886052353" sldId="360"/>
    </pc:sldMkLst>
    <p188:txBody>
      <a:bodyPr/>
      <a:lstStyle/>
      <a:p>
        <a:r>
          <a:rPr lang="en-US"/>
          <a:t>For who? Needs substance</a:t>
        </a:r>
      </a:p>
    </p188:txBody>
  </p188:cm>
</p188:cmLst>
</file>

<file path=ppt/diagrams/_rels/data8.xml.rels><?xml version="1.0" encoding="UTF-8" standalone="yes"?>
<Relationships xmlns="http://schemas.openxmlformats.org/package/2006/relationships"><Relationship Id="rId1" Type="http://schemas.openxmlformats.org/officeDocument/2006/relationships/hyperlink" Target="http://myfloridalegal.com/contact.nsf/contact"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myfloridalegal.com/contact.nsf/contact"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B986F-BBF8-4C5F-AE3F-0B0796E3AB92}"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41121DC8-E71A-491D-B4CC-69E639EA854E}">
      <dgm:prSet custT="1"/>
      <dgm:spPr/>
      <dgm:t>
        <a:bodyPr/>
        <a:lstStyle/>
        <a:p>
          <a:r>
            <a:rPr lang="en-US" sz="1600" b="1">
              <a:latin typeface="+mn-lt"/>
            </a:rPr>
            <a:t>Coercion and Dependency</a:t>
          </a:r>
        </a:p>
      </dgm:t>
    </dgm:pt>
    <dgm:pt modelId="{410B940A-CAEA-4EFA-BA8E-88612A204D21}" type="parTrans" cxnId="{10FB65D0-DD8A-4FFB-B1DD-635C36B1E594}">
      <dgm:prSet/>
      <dgm:spPr/>
      <dgm:t>
        <a:bodyPr/>
        <a:lstStyle/>
        <a:p>
          <a:endParaRPr lang="en-US" sz="1600" b="1">
            <a:latin typeface="Amasis MT Pro" panose="02040504050005020304" pitchFamily="18" charset="0"/>
          </a:endParaRPr>
        </a:p>
      </dgm:t>
    </dgm:pt>
    <dgm:pt modelId="{E7325D86-8540-442A-ADB8-5DBFA9E5CC33}" type="sibTrans" cxnId="{10FB65D0-DD8A-4FFB-B1DD-635C36B1E594}">
      <dgm:prSet/>
      <dgm:spPr/>
      <dgm:t>
        <a:bodyPr/>
        <a:lstStyle/>
        <a:p>
          <a:endParaRPr lang="en-US" sz="1600" b="1">
            <a:latin typeface="Amasis MT Pro" panose="02040504050005020304" pitchFamily="18" charset="0"/>
          </a:endParaRPr>
        </a:p>
      </dgm:t>
    </dgm:pt>
    <dgm:pt modelId="{B5F2FAA3-8A0C-40E8-9157-763DFAAAE309}">
      <dgm:prSet custT="1"/>
      <dgm:spPr/>
      <dgm:t>
        <a:bodyPr/>
        <a:lstStyle/>
        <a:p>
          <a:r>
            <a:rPr lang="en-US" sz="1600" b="1">
              <a:latin typeface="+mn-lt"/>
            </a:rPr>
            <a:t>Impairment and Compliance</a:t>
          </a:r>
        </a:p>
      </dgm:t>
    </dgm:pt>
    <dgm:pt modelId="{A5A47C9B-98DA-49A2-B8E7-3C2385C222B3}" type="parTrans" cxnId="{481EA167-3CB7-4E5F-9F69-183F90801045}">
      <dgm:prSet/>
      <dgm:spPr/>
      <dgm:t>
        <a:bodyPr/>
        <a:lstStyle/>
        <a:p>
          <a:endParaRPr lang="en-US" sz="1600" b="1">
            <a:latin typeface="Amasis MT Pro" panose="02040504050005020304" pitchFamily="18" charset="0"/>
          </a:endParaRPr>
        </a:p>
      </dgm:t>
    </dgm:pt>
    <dgm:pt modelId="{B828EFE6-B697-44F2-B68B-0C167FCC37D5}" type="sibTrans" cxnId="{481EA167-3CB7-4E5F-9F69-183F90801045}">
      <dgm:prSet/>
      <dgm:spPr/>
      <dgm:t>
        <a:bodyPr/>
        <a:lstStyle/>
        <a:p>
          <a:endParaRPr lang="en-US" sz="1600" b="1">
            <a:latin typeface="Amasis MT Pro" panose="02040504050005020304" pitchFamily="18" charset="0"/>
          </a:endParaRPr>
        </a:p>
      </dgm:t>
    </dgm:pt>
    <dgm:pt modelId="{53ADCA04-77B7-40B4-9E25-6B4F6F9B6704}">
      <dgm:prSet custT="1"/>
      <dgm:spPr/>
      <dgm:t>
        <a:bodyPr/>
        <a:lstStyle/>
        <a:p>
          <a:r>
            <a:rPr lang="en-US" sz="1600" b="1">
              <a:latin typeface="+mn-lt"/>
            </a:rPr>
            <a:t>Reward and Punishment</a:t>
          </a:r>
        </a:p>
      </dgm:t>
    </dgm:pt>
    <dgm:pt modelId="{626EC695-B36C-42E3-B899-E325F0BB27A5}" type="parTrans" cxnId="{2FD9C715-AA06-47F2-A711-3C628C6DD55B}">
      <dgm:prSet/>
      <dgm:spPr/>
      <dgm:t>
        <a:bodyPr/>
        <a:lstStyle/>
        <a:p>
          <a:endParaRPr lang="en-US" sz="1600" b="1">
            <a:latin typeface="Amasis MT Pro" panose="02040504050005020304" pitchFamily="18" charset="0"/>
          </a:endParaRPr>
        </a:p>
      </dgm:t>
    </dgm:pt>
    <dgm:pt modelId="{5C4C16F4-1874-45F6-AA7B-F3215416B5D4}" type="sibTrans" cxnId="{2FD9C715-AA06-47F2-A711-3C628C6DD55B}">
      <dgm:prSet/>
      <dgm:spPr/>
      <dgm:t>
        <a:bodyPr/>
        <a:lstStyle/>
        <a:p>
          <a:endParaRPr lang="en-US" sz="1600" b="1">
            <a:latin typeface="Amasis MT Pro" panose="02040504050005020304" pitchFamily="18" charset="0"/>
          </a:endParaRPr>
        </a:p>
      </dgm:t>
    </dgm:pt>
    <dgm:pt modelId="{3B4C618D-0E9C-4417-B501-159D5FF13434}">
      <dgm:prSet custT="1"/>
      <dgm:spPr/>
      <dgm:t>
        <a:bodyPr/>
        <a:lstStyle/>
        <a:p>
          <a:r>
            <a:rPr lang="en-US" sz="1600" b="1">
              <a:latin typeface="+mn-lt"/>
            </a:rPr>
            <a:t>Recruitment Tool and/or Coping</a:t>
          </a:r>
        </a:p>
      </dgm:t>
    </dgm:pt>
    <dgm:pt modelId="{39C35B10-81BE-4894-873A-6A5D1D78B3AD}" type="parTrans" cxnId="{599702ED-83E8-4055-BA01-D6E6FC53D01B}">
      <dgm:prSet/>
      <dgm:spPr/>
      <dgm:t>
        <a:bodyPr/>
        <a:lstStyle/>
        <a:p>
          <a:endParaRPr lang="en-US" sz="1600" b="1">
            <a:latin typeface="Amasis MT Pro" panose="02040504050005020304" pitchFamily="18" charset="0"/>
          </a:endParaRPr>
        </a:p>
      </dgm:t>
    </dgm:pt>
    <dgm:pt modelId="{7F1C09F5-7ADF-4B2B-B3CE-B79CB8D6CD24}" type="sibTrans" cxnId="{599702ED-83E8-4055-BA01-D6E6FC53D01B}">
      <dgm:prSet/>
      <dgm:spPr/>
      <dgm:t>
        <a:bodyPr/>
        <a:lstStyle/>
        <a:p>
          <a:endParaRPr lang="en-US" sz="1600" b="1">
            <a:latin typeface="Amasis MT Pro" panose="02040504050005020304" pitchFamily="18" charset="0"/>
          </a:endParaRPr>
        </a:p>
      </dgm:t>
    </dgm:pt>
    <dgm:pt modelId="{F66EEB7A-ED3B-4BDE-BAB2-E3B8A7C360F7}" type="pres">
      <dgm:prSet presAssocID="{B72B986F-BBF8-4C5F-AE3F-0B0796E3AB92}" presName="matrix" presStyleCnt="0">
        <dgm:presLayoutVars>
          <dgm:chMax val="1"/>
          <dgm:dir/>
          <dgm:resizeHandles val="exact"/>
        </dgm:presLayoutVars>
      </dgm:prSet>
      <dgm:spPr/>
    </dgm:pt>
    <dgm:pt modelId="{50339433-2C07-45A1-B9C9-F3C12B450256}" type="pres">
      <dgm:prSet presAssocID="{B72B986F-BBF8-4C5F-AE3F-0B0796E3AB92}" presName="diamond" presStyleLbl="bgShp" presStyleIdx="0" presStyleCnt="1"/>
      <dgm:spPr>
        <a:solidFill>
          <a:schemeClr val="accent1"/>
        </a:solidFill>
      </dgm:spPr>
    </dgm:pt>
    <dgm:pt modelId="{EF6D520D-9141-419E-89CE-47B118FF8CC2}" type="pres">
      <dgm:prSet presAssocID="{B72B986F-BBF8-4C5F-AE3F-0B0796E3AB92}" presName="quad1" presStyleLbl="node1" presStyleIdx="0" presStyleCnt="4">
        <dgm:presLayoutVars>
          <dgm:chMax val="0"/>
          <dgm:chPref val="0"/>
          <dgm:bulletEnabled val="1"/>
        </dgm:presLayoutVars>
      </dgm:prSet>
      <dgm:spPr/>
    </dgm:pt>
    <dgm:pt modelId="{A0038101-D739-41B2-8F2A-B5685361232C}" type="pres">
      <dgm:prSet presAssocID="{B72B986F-BBF8-4C5F-AE3F-0B0796E3AB92}" presName="quad2" presStyleLbl="node1" presStyleIdx="1" presStyleCnt="4">
        <dgm:presLayoutVars>
          <dgm:chMax val="0"/>
          <dgm:chPref val="0"/>
          <dgm:bulletEnabled val="1"/>
        </dgm:presLayoutVars>
      </dgm:prSet>
      <dgm:spPr/>
    </dgm:pt>
    <dgm:pt modelId="{1D61E0AC-925F-4D2D-AE6B-462E585AB115}" type="pres">
      <dgm:prSet presAssocID="{B72B986F-BBF8-4C5F-AE3F-0B0796E3AB92}" presName="quad3" presStyleLbl="node1" presStyleIdx="2" presStyleCnt="4">
        <dgm:presLayoutVars>
          <dgm:chMax val="0"/>
          <dgm:chPref val="0"/>
          <dgm:bulletEnabled val="1"/>
        </dgm:presLayoutVars>
      </dgm:prSet>
      <dgm:spPr/>
    </dgm:pt>
    <dgm:pt modelId="{25C7307D-E0D5-4AC2-ACCA-98D4EA3A033B}" type="pres">
      <dgm:prSet presAssocID="{B72B986F-BBF8-4C5F-AE3F-0B0796E3AB92}" presName="quad4" presStyleLbl="node1" presStyleIdx="3" presStyleCnt="4">
        <dgm:presLayoutVars>
          <dgm:chMax val="0"/>
          <dgm:chPref val="0"/>
          <dgm:bulletEnabled val="1"/>
        </dgm:presLayoutVars>
      </dgm:prSet>
      <dgm:spPr/>
    </dgm:pt>
  </dgm:ptLst>
  <dgm:cxnLst>
    <dgm:cxn modelId="{2FD9C715-AA06-47F2-A711-3C628C6DD55B}" srcId="{B72B986F-BBF8-4C5F-AE3F-0B0796E3AB92}" destId="{53ADCA04-77B7-40B4-9E25-6B4F6F9B6704}" srcOrd="2" destOrd="0" parTransId="{626EC695-B36C-42E3-B899-E325F0BB27A5}" sibTransId="{5C4C16F4-1874-45F6-AA7B-F3215416B5D4}"/>
    <dgm:cxn modelId="{F1D9DE41-3293-4130-80D2-5CC5D2CF9F11}" type="presOf" srcId="{41121DC8-E71A-491D-B4CC-69E639EA854E}" destId="{EF6D520D-9141-419E-89CE-47B118FF8CC2}" srcOrd="0" destOrd="0" presId="urn:microsoft.com/office/officeart/2005/8/layout/matrix3"/>
    <dgm:cxn modelId="{481EA167-3CB7-4E5F-9F69-183F90801045}" srcId="{B72B986F-BBF8-4C5F-AE3F-0B0796E3AB92}" destId="{B5F2FAA3-8A0C-40E8-9157-763DFAAAE309}" srcOrd="1" destOrd="0" parTransId="{A5A47C9B-98DA-49A2-B8E7-3C2385C222B3}" sibTransId="{B828EFE6-B697-44F2-B68B-0C167FCC37D5}"/>
    <dgm:cxn modelId="{FAF7C94C-FDCC-4A2F-8AFB-598FAC13EC24}" type="presOf" srcId="{B5F2FAA3-8A0C-40E8-9157-763DFAAAE309}" destId="{A0038101-D739-41B2-8F2A-B5685361232C}" srcOrd="0" destOrd="0" presId="urn:microsoft.com/office/officeart/2005/8/layout/matrix3"/>
    <dgm:cxn modelId="{24DC63BB-2357-4EAA-B746-A5A733149E9D}" type="presOf" srcId="{53ADCA04-77B7-40B4-9E25-6B4F6F9B6704}" destId="{1D61E0AC-925F-4D2D-AE6B-462E585AB115}" srcOrd="0" destOrd="0" presId="urn:microsoft.com/office/officeart/2005/8/layout/matrix3"/>
    <dgm:cxn modelId="{10FB65D0-DD8A-4FFB-B1DD-635C36B1E594}" srcId="{B72B986F-BBF8-4C5F-AE3F-0B0796E3AB92}" destId="{41121DC8-E71A-491D-B4CC-69E639EA854E}" srcOrd="0" destOrd="0" parTransId="{410B940A-CAEA-4EFA-BA8E-88612A204D21}" sibTransId="{E7325D86-8540-442A-ADB8-5DBFA9E5CC33}"/>
    <dgm:cxn modelId="{3E3BF8D2-F704-41DB-A647-F5A0DB6FB710}" type="presOf" srcId="{3B4C618D-0E9C-4417-B501-159D5FF13434}" destId="{25C7307D-E0D5-4AC2-ACCA-98D4EA3A033B}" srcOrd="0" destOrd="0" presId="urn:microsoft.com/office/officeart/2005/8/layout/matrix3"/>
    <dgm:cxn modelId="{64788BDF-A6C9-4B5E-BA24-5E55FA72E282}" type="presOf" srcId="{B72B986F-BBF8-4C5F-AE3F-0B0796E3AB92}" destId="{F66EEB7A-ED3B-4BDE-BAB2-E3B8A7C360F7}" srcOrd="0" destOrd="0" presId="urn:microsoft.com/office/officeart/2005/8/layout/matrix3"/>
    <dgm:cxn modelId="{599702ED-83E8-4055-BA01-D6E6FC53D01B}" srcId="{B72B986F-BBF8-4C5F-AE3F-0B0796E3AB92}" destId="{3B4C618D-0E9C-4417-B501-159D5FF13434}" srcOrd="3" destOrd="0" parTransId="{39C35B10-81BE-4894-873A-6A5D1D78B3AD}" sibTransId="{7F1C09F5-7ADF-4B2B-B3CE-B79CB8D6CD24}"/>
    <dgm:cxn modelId="{2AD17818-8972-4C67-9F22-A20CFBDD3A90}" type="presParOf" srcId="{F66EEB7A-ED3B-4BDE-BAB2-E3B8A7C360F7}" destId="{50339433-2C07-45A1-B9C9-F3C12B450256}" srcOrd="0" destOrd="0" presId="urn:microsoft.com/office/officeart/2005/8/layout/matrix3"/>
    <dgm:cxn modelId="{0038A2E3-EB8F-43DD-9A06-BD36E3319903}" type="presParOf" srcId="{F66EEB7A-ED3B-4BDE-BAB2-E3B8A7C360F7}" destId="{EF6D520D-9141-419E-89CE-47B118FF8CC2}" srcOrd="1" destOrd="0" presId="urn:microsoft.com/office/officeart/2005/8/layout/matrix3"/>
    <dgm:cxn modelId="{7B74980D-B21A-4DAD-8E62-D16880F472D8}" type="presParOf" srcId="{F66EEB7A-ED3B-4BDE-BAB2-E3B8A7C360F7}" destId="{A0038101-D739-41B2-8F2A-B5685361232C}" srcOrd="2" destOrd="0" presId="urn:microsoft.com/office/officeart/2005/8/layout/matrix3"/>
    <dgm:cxn modelId="{1B5545B6-7FF1-4CAB-AAA3-45373B7D48CD}" type="presParOf" srcId="{F66EEB7A-ED3B-4BDE-BAB2-E3B8A7C360F7}" destId="{1D61E0AC-925F-4D2D-AE6B-462E585AB115}" srcOrd="3" destOrd="0" presId="urn:microsoft.com/office/officeart/2005/8/layout/matrix3"/>
    <dgm:cxn modelId="{23D59C21-8F3A-4B7A-A529-642A274740AE}" type="presParOf" srcId="{F66EEB7A-ED3B-4BDE-BAB2-E3B8A7C360F7}" destId="{25C7307D-E0D5-4AC2-ACCA-98D4EA3A033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1FC630-FCBE-491F-8AD4-8735E73203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90C01E-7FC9-404B-ABDA-DB79F898B442}">
      <dgm:prSet custT="1"/>
      <dgm:spPr/>
      <dgm:t>
        <a:bodyPr/>
        <a:lstStyle/>
        <a:p>
          <a:r>
            <a:rPr lang="en-US" sz="2000" b="1">
              <a:latin typeface="+mn-lt"/>
            </a:rPr>
            <a:t>Drug Distribution</a:t>
          </a:r>
          <a:r>
            <a:rPr lang="en-US" sz="2000">
              <a:latin typeface="+mn-lt"/>
            </a:rPr>
            <a:t>:</a:t>
          </a:r>
        </a:p>
      </dgm:t>
    </dgm:pt>
    <dgm:pt modelId="{A0C35DDA-F115-4B89-9392-C112ED2D8179}" type="parTrans" cxnId="{142AC58D-62FD-4ED4-A6AA-ACBCC40E03A3}">
      <dgm:prSet/>
      <dgm:spPr/>
      <dgm:t>
        <a:bodyPr/>
        <a:lstStyle/>
        <a:p>
          <a:endParaRPr lang="en-US">
            <a:latin typeface="Amasis MT Pro" panose="02040504050005020304" pitchFamily="18" charset="0"/>
          </a:endParaRPr>
        </a:p>
      </dgm:t>
    </dgm:pt>
    <dgm:pt modelId="{DA2987E9-D9A5-4692-9C6E-D6DB108DC7AF}" type="sibTrans" cxnId="{142AC58D-62FD-4ED4-A6AA-ACBCC40E03A3}">
      <dgm:prSet/>
      <dgm:spPr/>
      <dgm:t>
        <a:bodyPr/>
        <a:lstStyle/>
        <a:p>
          <a:endParaRPr lang="en-US">
            <a:latin typeface="Amasis MT Pro" panose="02040504050005020304" pitchFamily="18" charset="0"/>
          </a:endParaRPr>
        </a:p>
      </dgm:t>
    </dgm:pt>
    <dgm:pt modelId="{919418DF-9C0E-40F6-A972-E9BA7A5483F5}">
      <dgm:prSet custT="1"/>
      <dgm:spPr/>
      <dgm:t>
        <a:bodyPr/>
        <a:lstStyle/>
        <a:p>
          <a:pPr>
            <a:buFont typeface="Arial" panose="020B0604020202020204" pitchFamily="34" charset="0"/>
            <a:buChar char="•"/>
          </a:pPr>
          <a:r>
            <a:rPr lang="en-US" sz="1800">
              <a:latin typeface="+mn-lt"/>
            </a:rPr>
            <a:t>Victims are coerced into transporting or selling drugs as part of trafficking operations.</a:t>
          </a:r>
        </a:p>
      </dgm:t>
    </dgm:pt>
    <dgm:pt modelId="{D92CB33C-F706-4045-A401-725EEFAFC40E}" type="parTrans" cxnId="{65C2804C-3845-4FBE-BA93-10DE74A018C1}">
      <dgm:prSet/>
      <dgm:spPr/>
      <dgm:t>
        <a:bodyPr/>
        <a:lstStyle/>
        <a:p>
          <a:endParaRPr lang="en-US">
            <a:latin typeface="Amasis MT Pro" panose="02040504050005020304" pitchFamily="18" charset="0"/>
          </a:endParaRPr>
        </a:p>
      </dgm:t>
    </dgm:pt>
    <dgm:pt modelId="{E2427C8D-A395-45E4-84C8-CAB137BB0DA5}" type="sibTrans" cxnId="{65C2804C-3845-4FBE-BA93-10DE74A018C1}">
      <dgm:prSet/>
      <dgm:spPr/>
      <dgm:t>
        <a:bodyPr/>
        <a:lstStyle/>
        <a:p>
          <a:endParaRPr lang="en-US">
            <a:latin typeface="Amasis MT Pro" panose="02040504050005020304" pitchFamily="18" charset="0"/>
          </a:endParaRPr>
        </a:p>
      </dgm:t>
    </dgm:pt>
    <dgm:pt modelId="{250772B3-D612-4A09-B825-76687314AE53}">
      <dgm:prSet custT="1"/>
      <dgm:spPr/>
      <dgm:t>
        <a:bodyPr/>
        <a:lstStyle/>
        <a:p>
          <a:pPr>
            <a:buFont typeface="Arial" panose="020B0604020202020204" pitchFamily="34" charset="0"/>
            <a:buChar char="•"/>
          </a:pPr>
          <a:r>
            <a:rPr lang="en-US" sz="1800">
              <a:latin typeface="+mn-lt"/>
            </a:rPr>
            <a:t>Traffickers use this as a dual-purpose strategy to profit from drug sales and to entrap victims in criminal activity.</a:t>
          </a:r>
        </a:p>
      </dgm:t>
    </dgm:pt>
    <dgm:pt modelId="{EDDD245C-D9EC-4118-B0FE-001CCF37EABF}" type="parTrans" cxnId="{6E470DFE-C42B-4C25-BC8B-48AB72995292}">
      <dgm:prSet/>
      <dgm:spPr/>
      <dgm:t>
        <a:bodyPr/>
        <a:lstStyle/>
        <a:p>
          <a:endParaRPr lang="en-US">
            <a:latin typeface="Amasis MT Pro" panose="02040504050005020304" pitchFamily="18" charset="0"/>
          </a:endParaRPr>
        </a:p>
      </dgm:t>
    </dgm:pt>
    <dgm:pt modelId="{F8F81544-52DE-4A68-8136-262F90EC9AE2}" type="sibTrans" cxnId="{6E470DFE-C42B-4C25-BC8B-48AB72995292}">
      <dgm:prSet/>
      <dgm:spPr/>
      <dgm:t>
        <a:bodyPr/>
        <a:lstStyle/>
        <a:p>
          <a:endParaRPr lang="en-US">
            <a:latin typeface="Amasis MT Pro" panose="02040504050005020304" pitchFamily="18" charset="0"/>
          </a:endParaRPr>
        </a:p>
      </dgm:t>
    </dgm:pt>
    <dgm:pt modelId="{98914BD3-3E60-4500-AA69-17A5F52BC3B3}">
      <dgm:prSet custT="1"/>
      <dgm:spPr/>
      <dgm:t>
        <a:bodyPr/>
        <a:lstStyle/>
        <a:p>
          <a:r>
            <a:rPr lang="en-US" sz="2000" b="1">
              <a:latin typeface="+mn-lt"/>
            </a:rPr>
            <a:t>Drug Manufacturing</a:t>
          </a:r>
          <a:r>
            <a:rPr lang="en-US" sz="2000">
              <a:latin typeface="+mn-lt"/>
            </a:rPr>
            <a:t>:</a:t>
          </a:r>
        </a:p>
      </dgm:t>
    </dgm:pt>
    <dgm:pt modelId="{B69D8F5B-8DBD-490E-8703-18FB9D100292}" type="parTrans" cxnId="{E293A078-D4DE-431D-9661-29478BB208AE}">
      <dgm:prSet/>
      <dgm:spPr/>
      <dgm:t>
        <a:bodyPr/>
        <a:lstStyle/>
        <a:p>
          <a:endParaRPr lang="en-US">
            <a:latin typeface="Amasis MT Pro" panose="02040504050005020304" pitchFamily="18" charset="0"/>
          </a:endParaRPr>
        </a:p>
      </dgm:t>
    </dgm:pt>
    <dgm:pt modelId="{8FBD6A5B-9F4A-4C01-8452-B500BBA7151F}" type="sibTrans" cxnId="{E293A078-D4DE-431D-9661-29478BB208AE}">
      <dgm:prSet/>
      <dgm:spPr/>
      <dgm:t>
        <a:bodyPr/>
        <a:lstStyle/>
        <a:p>
          <a:endParaRPr lang="en-US">
            <a:latin typeface="Amasis MT Pro" panose="02040504050005020304" pitchFamily="18" charset="0"/>
          </a:endParaRPr>
        </a:p>
      </dgm:t>
    </dgm:pt>
    <dgm:pt modelId="{E049FFC3-8B14-40E2-AB81-5109A76CDD05}">
      <dgm:prSet custT="1"/>
      <dgm:spPr/>
      <dgm:t>
        <a:bodyPr/>
        <a:lstStyle/>
        <a:p>
          <a:pPr>
            <a:buFont typeface="Arial" panose="020B0604020202020204" pitchFamily="34" charset="0"/>
            <a:buChar char="•"/>
          </a:pPr>
          <a:r>
            <a:rPr lang="en-US" sz="1800">
              <a:latin typeface="+mn-lt"/>
            </a:rPr>
            <a:t>Victims may be forced to participate in the production of drugs, often under dangerous and exploitative conditions.</a:t>
          </a:r>
        </a:p>
      </dgm:t>
    </dgm:pt>
    <dgm:pt modelId="{F91704C8-C630-4572-B0CE-CD80C2AB856E}" type="parTrans" cxnId="{7B1CEA4B-505D-4DA2-B55F-688A2D0CBE71}">
      <dgm:prSet/>
      <dgm:spPr/>
      <dgm:t>
        <a:bodyPr/>
        <a:lstStyle/>
        <a:p>
          <a:endParaRPr lang="en-US">
            <a:latin typeface="Amasis MT Pro" panose="02040504050005020304" pitchFamily="18" charset="0"/>
          </a:endParaRPr>
        </a:p>
      </dgm:t>
    </dgm:pt>
    <dgm:pt modelId="{C42B34FC-8CEB-466E-9D5E-643E125478B6}" type="sibTrans" cxnId="{7B1CEA4B-505D-4DA2-B55F-688A2D0CBE71}">
      <dgm:prSet/>
      <dgm:spPr/>
      <dgm:t>
        <a:bodyPr/>
        <a:lstStyle/>
        <a:p>
          <a:endParaRPr lang="en-US">
            <a:latin typeface="Amasis MT Pro" panose="02040504050005020304" pitchFamily="18" charset="0"/>
          </a:endParaRPr>
        </a:p>
      </dgm:t>
    </dgm:pt>
    <dgm:pt modelId="{B5A61BF6-A338-485B-AE20-26BA643E9576}">
      <dgm:prSet custT="1"/>
      <dgm:spPr/>
      <dgm:t>
        <a:bodyPr/>
        <a:lstStyle/>
        <a:p>
          <a:r>
            <a:rPr lang="en-US" sz="2000" b="1">
              <a:latin typeface="+mn-lt"/>
            </a:rPr>
            <a:t>Drug Addiction to Control:</a:t>
          </a:r>
          <a:endParaRPr lang="en-US" sz="2000">
            <a:latin typeface="+mn-lt"/>
          </a:endParaRPr>
        </a:p>
      </dgm:t>
    </dgm:pt>
    <dgm:pt modelId="{10FEFE97-6F08-4FF6-A56F-7E5C7950AE64}" type="parTrans" cxnId="{C4B3292F-AF7B-45E3-BB49-42345A26FEAC}">
      <dgm:prSet/>
      <dgm:spPr/>
      <dgm:t>
        <a:bodyPr/>
        <a:lstStyle/>
        <a:p>
          <a:endParaRPr lang="en-US">
            <a:latin typeface="Amasis MT Pro" panose="02040504050005020304" pitchFamily="18" charset="0"/>
          </a:endParaRPr>
        </a:p>
      </dgm:t>
    </dgm:pt>
    <dgm:pt modelId="{E1B65A49-88C6-4EC4-8946-2388659717AF}" type="sibTrans" cxnId="{C4B3292F-AF7B-45E3-BB49-42345A26FEAC}">
      <dgm:prSet/>
      <dgm:spPr/>
      <dgm:t>
        <a:bodyPr/>
        <a:lstStyle/>
        <a:p>
          <a:endParaRPr lang="en-US">
            <a:latin typeface="Amasis MT Pro" panose="02040504050005020304" pitchFamily="18" charset="0"/>
          </a:endParaRPr>
        </a:p>
      </dgm:t>
    </dgm:pt>
    <dgm:pt modelId="{0DAAED4A-4C7F-4B5F-B50F-4083698F3DD7}">
      <dgm:prSet custT="1"/>
      <dgm:spPr/>
      <dgm:t>
        <a:bodyPr/>
        <a:lstStyle/>
        <a:p>
          <a:pPr>
            <a:buFont typeface="Arial" panose="020B0604020202020204" pitchFamily="34" charset="0"/>
            <a:buChar char="•"/>
          </a:pPr>
          <a:r>
            <a:rPr lang="en-US" sz="1800">
              <a:latin typeface="+mn-lt"/>
            </a:rPr>
            <a:t>Traffickers intentionally provides drugs to the victims to make them addicted to substances, forcing them to be dependent on the traffickers for their supply and more susceptible to coercion into criminal activities.</a:t>
          </a:r>
        </a:p>
      </dgm:t>
    </dgm:pt>
    <dgm:pt modelId="{C49CA600-7AA5-4225-B318-EC78F49C7561}" type="parTrans" cxnId="{C8BFE4D2-FF7C-4221-83A7-C49588303CB9}">
      <dgm:prSet/>
      <dgm:spPr/>
      <dgm:t>
        <a:bodyPr/>
        <a:lstStyle/>
        <a:p>
          <a:endParaRPr lang="en-US">
            <a:latin typeface="Amasis MT Pro" panose="02040504050005020304" pitchFamily="18" charset="0"/>
          </a:endParaRPr>
        </a:p>
      </dgm:t>
    </dgm:pt>
    <dgm:pt modelId="{8EE519E4-E975-4ACD-A61F-C80CC0EF48FC}" type="sibTrans" cxnId="{C8BFE4D2-FF7C-4221-83A7-C49588303CB9}">
      <dgm:prSet/>
      <dgm:spPr/>
      <dgm:t>
        <a:bodyPr/>
        <a:lstStyle/>
        <a:p>
          <a:endParaRPr lang="en-US">
            <a:latin typeface="Amasis MT Pro" panose="02040504050005020304" pitchFamily="18" charset="0"/>
          </a:endParaRPr>
        </a:p>
      </dgm:t>
    </dgm:pt>
    <dgm:pt modelId="{7B9F0FEB-3A40-4BAF-A34C-24ECABD8CECD}" type="pres">
      <dgm:prSet presAssocID="{021FC630-FCBE-491F-8AD4-8735E7320343}" presName="linear" presStyleCnt="0">
        <dgm:presLayoutVars>
          <dgm:animLvl val="lvl"/>
          <dgm:resizeHandles val="exact"/>
        </dgm:presLayoutVars>
      </dgm:prSet>
      <dgm:spPr/>
    </dgm:pt>
    <dgm:pt modelId="{18EDB777-7A5F-46D6-9364-C80235B4AFA3}" type="pres">
      <dgm:prSet presAssocID="{E890C01E-7FC9-404B-ABDA-DB79F898B442}" presName="parentText" presStyleLbl="node1" presStyleIdx="0" presStyleCnt="3" custScaleY="47466" custLinFactNeighborX="190" custLinFactNeighborY="-12034">
        <dgm:presLayoutVars>
          <dgm:chMax val="0"/>
          <dgm:bulletEnabled val="1"/>
        </dgm:presLayoutVars>
      </dgm:prSet>
      <dgm:spPr/>
    </dgm:pt>
    <dgm:pt modelId="{3C48990C-F049-479C-B7B8-ADE2372F118C}" type="pres">
      <dgm:prSet presAssocID="{E890C01E-7FC9-404B-ABDA-DB79F898B442}" presName="childText" presStyleLbl="revTx" presStyleIdx="0" presStyleCnt="3" custScaleY="69509" custLinFactNeighborX="204" custLinFactNeighborY="-7308">
        <dgm:presLayoutVars>
          <dgm:bulletEnabled val="1"/>
        </dgm:presLayoutVars>
      </dgm:prSet>
      <dgm:spPr/>
    </dgm:pt>
    <dgm:pt modelId="{DAA0AB5C-D49B-4F48-AE8E-482AAEF71EBE}" type="pres">
      <dgm:prSet presAssocID="{98914BD3-3E60-4500-AA69-17A5F52BC3B3}" presName="parentText" presStyleLbl="node1" presStyleIdx="1" presStyleCnt="3" custScaleY="48343" custLinFactNeighborX="-102" custLinFactNeighborY="21113">
        <dgm:presLayoutVars>
          <dgm:chMax val="0"/>
          <dgm:bulletEnabled val="1"/>
        </dgm:presLayoutVars>
      </dgm:prSet>
      <dgm:spPr/>
    </dgm:pt>
    <dgm:pt modelId="{85D95A34-B99F-4C8B-9800-971F742F170F}" type="pres">
      <dgm:prSet presAssocID="{98914BD3-3E60-4500-AA69-17A5F52BC3B3}" presName="childText" presStyleLbl="revTx" presStyleIdx="1" presStyleCnt="3" custLinFactNeighborX="-102" custLinFactNeighborY="23516">
        <dgm:presLayoutVars>
          <dgm:bulletEnabled val="1"/>
        </dgm:presLayoutVars>
      </dgm:prSet>
      <dgm:spPr/>
    </dgm:pt>
    <dgm:pt modelId="{A312E930-8BC9-40F5-A6D6-0D0E9C60F285}" type="pres">
      <dgm:prSet presAssocID="{B5A61BF6-A338-485B-AE20-26BA643E9576}" presName="parentText" presStyleLbl="node1" presStyleIdx="2" presStyleCnt="3" custScaleY="49647" custLinFactNeighborY="-9398">
        <dgm:presLayoutVars>
          <dgm:chMax val="0"/>
          <dgm:bulletEnabled val="1"/>
        </dgm:presLayoutVars>
      </dgm:prSet>
      <dgm:spPr/>
    </dgm:pt>
    <dgm:pt modelId="{EA0B0BD0-786F-44CB-8F5B-1B2A03BDFB7E}" type="pres">
      <dgm:prSet presAssocID="{B5A61BF6-A338-485B-AE20-26BA643E9576}" presName="childText" presStyleLbl="revTx" presStyleIdx="2" presStyleCnt="3" custScaleY="77649">
        <dgm:presLayoutVars>
          <dgm:bulletEnabled val="1"/>
        </dgm:presLayoutVars>
      </dgm:prSet>
      <dgm:spPr/>
    </dgm:pt>
  </dgm:ptLst>
  <dgm:cxnLst>
    <dgm:cxn modelId="{D0E10E1C-356E-4886-8124-1032981D04BD}" type="presOf" srcId="{E890C01E-7FC9-404B-ABDA-DB79F898B442}" destId="{18EDB777-7A5F-46D6-9364-C80235B4AFA3}" srcOrd="0" destOrd="0" presId="urn:microsoft.com/office/officeart/2005/8/layout/vList2"/>
    <dgm:cxn modelId="{5E6CEF2C-6A5C-4D32-9A6C-2F3398DFC281}" type="presOf" srcId="{919418DF-9C0E-40F6-A972-E9BA7A5483F5}" destId="{3C48990C-F049-479C-B7B8-ADE2372F118C}" srcOrd="0" destOrd="0" presId="urn:microsoft.com/office/officeart/2005/8/layout/vList2"/>
    <dgm:cxn modelId="{C4B3292F-AF7B-45E3-BB49-42345A26FEAC}" srcId="{021FC630-FCBE-491F-8AD4-8735E7320343}" destId="{B5A61BF6-A338-485B-AE20-26BA643E9576}" srcOrd="2" destOrd="0" parTransId="{10FEFE97-6F08-4FF6-A56F-7E5C7950AE64}" sibTransId="{E1B65A49-88C6-4EC4-8946-2388659717AF}"/>
    <dgm:cxn modelId="{BF3ABF3F-9148-4B47-A0F8-FC8781D8BD70}" type="presOf" srcId="{98914BD3-3E60-4500-AA69-17A5F52BC3B3}" destId="{DAA0AB5C-D49B-4F48-AE8E-482AAEF71EBE}" srcOrd="0" destOrd="0" presId="urn:microsoft.com/office/officeart/2005/8/layout/vList2"/>
    <dgm:cxn modelId="{CB0A2C41-C1E4-470F-A8AA-0A6BB4943B6C}" type="presOf" srcId="{0DAAED4A-4C7F-4B5F-B50F-4083698F3DD7}" destId="{EA0B0BD0-786F-44CB-8F5B-1B2A03BDFB7E}" srcOrd="0" destOrd="0" presId="urn:microsoft.com/office/officeart/2005/8/layout/vList2"/>
    <dgm:cxn modelId="{996F7B4B-5B97-4DA5-9C07-E8719532D889}" type="presOf" srcId="{250772B3-D612-4A09-B825-76687314AE53}" destId="{3C48990C-F049-479C-B7B8-ADE2372F118C}" srcOrd="0" destOrd="1" presId="urn:microsoft.com/office/officeart/2005/8/layout/vList2"/>
    <dgm:cxn modelId="{7B1CEA4B-505D-4DA2-B55F-688A2D0CBE71}" srcId="{98914BD3-3E60-4500-AA69-17A5F52BC3B3}" destId="{E049FFC3-8B14-40E2-AB81-5109A76CDD05}" srcOrd="0" destOrd="0" parTransId="{F91704C8-C630-4572-B0CE-CD80C2AB856E}" sibTransId="{C42B34FC-8CEB-466E-9D5E-643E125478B6}"/>
    <dgm:cxn modelId="{65C2804C-3845-4FBE-BA93-10DE74A018C1}" srcId="{E890C01E-7FC9-404B-ABDA-DB79F898B442}" destId="{919418DF-9C0E-40F6-A972-E9BA7A5483F5}" srcOrd="0" destOrd="0" parTransId="{D92CB33C-F706-4045-A401-725EEFAFC40E}" sibTransId="{E2427C8D-A395-45E4-84C8-CAB137BB0DA5}"/>
    <dgm:cxn modelId="{E293A078-D4DE-431D-9661-29478BB208AE}" srcId="{021FC630-FCBE-491F-8AD4-8735E7320343}" destId="{98914BD3-3E60-4500-AA69-17A5F52BC3B3}" srcOrd="1" destOrd="0" parTransId="{B69D8F5B-8DBD-490E-8703-18FB9D100292}" sibTransId="{8FBD6A5B-9F4A-4C01-8452-B500BBA7151F}"/>
    <dgm:cxn modelId="{142AC58D-62FD-4ED4-A6AA-ACBCC40E03A3}" srcId="{021FC630-FCBE-491F-8AD4-8735E7320343}" destId="{E890C01E-7FC9-404B-ABDA-DB79F898B442}" srcOrd="0" destOrd="0" parTransId="{A0C35DDA-F115-4B89-9392-C112ED2D8179}" sibTransId="{DA2987E9-D9A5-4692-9C6E-D6DB108DC7AF}"/>
    <dgm:cxn modelId="{492AE593-DD80-476C-A9DC-26A26B8C01DD}" type="presOf" srcId="{E049FFC3-8B14-40E2-AB81-5109A76CDD05}" destId="{85D95A34-B99F-4C8B-9800-971F742F170F}" srcOrd="0" destOrd="0" presId="urn:microsoft.com/office/officeart/2005/8/layout/vList2"/>
    <dgm:cxn modelId="{3BC91FA5-221B-417C-9411-01973BBC5AB3}" type="presOf" srcId="{B5A61BF6-A338-485B-AE20-26BA643E9576}" destId="{A312E930-8BC9-40F5-A6D6-0D0E9C60F285}" srcOrd="0" destOrd="0" presId="urn:microsoft.com/office/officeart/2005/8/layout/vList2"/>
    <dgm:cxn modelId="{C8BFE4D2-FF7C-4221-83A7-C49588303CB9}" srcId="{B5A61BF6-A338-485B-AE20-26BA643E9576}" destId="{0DAAED4A-4C7F-4B5F-B50F-4083698F3DD7}" srcOrd="0" destOrd="0" parTransId="{C49CA600-7AA5-4225-B318-EC78F49C7561}" sibTransId="{8EE519E4-E975-4ACD-A61F-C80CC0EF48FC}"/>
    <dgm:cxn modelId="{4279E8D2-594D-407C-A884-D7CAF4492318}" type="presOf" srcId="{021FC630-FCBE-491F-8AD4-8735E7320343}" destId="{7B9F0FEB-3A40-4BAF-A34C-24ECABD8CECD}" srcOrd="0" destOrd="0" presId="urn:microsoft.com/office/officeart/2005/8/layout/vList2"/>
    <dgm:cxn modelId="{6E470DFE-C42B-4C25-BC8B-48AB72995292}" srcId="{E890C01E-7FC9-404B-ABDA-DB79F898B442}" destId="{250772B3-D612-4A09-B825-76687314AE53}" srcOrd="1" destOrd="0" parTransId="{EDDD245C-D9EC-4118-B0FE-001CCF37EABF}" sibTransId="{F8F81544-52DE-4A68-8136-262F90EC9AE2}"/>
    <dgm:cxn modelId="{435CA0FE-0099-40F0-880A-9AB17D8E90E0}" type="presParOf" srcId="{7B9F0FEB-3A40-4BAF-A34C-24ECABD8CECD}" destId="{18EDB777-7A5F-46D6-9364-C80235B4AFA3}" srcOrd="0" destOrd="0" presId="urn:microsoft.com/office/officeart/2005/8/layout/vList2"/>
    <dgm:cxn modelId="{3E079027-26A6-46AE-A808-8266E9A72727}" type="presParOf" srcId="{7B9F0FEB-3A40-4BAF-A34C-24ECABD8CECD}" destId="{3C48990C-F049-479C-B7B8-ADE2372F118C}" srcOrd="1" destOrd="0" presId="urn:microsoft.com/office/officeart/2005/8/layout/vList2"/>
    <dgm:cxn modelId="{7A30116D-3659-4C2B-BB8C-891A683EBB6D}" type="presParOf" srcId="{7B9F0FEB-3A40-4BAF-A34C-24ECABD8CECD}" destId="{DAA0AB5C-D49B-4F48-AE8E-482AAEF71EBE}" srcOrd="2" destOrd="0" presId="urn:microsoft.com/office/officeart/2005/8/layout/vList2"/>
    <dgm:cxn modelId="{54810F0B-E4D1-4BF9-92D3-DB1D8B63FA8F}" type="presParOf" srcId="{7B9F0FEB-3A40-4BAF-A34C-24ECABD8CECD}" destId="{85D95A34-B99F-4C8B-9800-971F742F170F}" srcOrd="3" destOrd="0" presId="urn:microsoft.com/office/officeart/2005/8/layout/vList2"/>
    <dgm:cxn modelId="{92B5BA14-A381-473D-AD79-F049E395F44D}" type="presParOf" srcId="{7B9F0FEB-3A40-4BAF-A34C-24ECABD8CECD}" destId="{A312E930-8BC9-40F5-A6D6-0D0E9C60F285}" srcOrd="4" destOrd="0" presId="urn:microsoft.com/office/officeart/2005/8/layout/vList2"/>
    <dgm:cxn modelId="{2F0E9931-DD7D-4CF7-9706-E5084BABF123}" type="presParOf" srcId="{7B9F0FEB-3A40-4BAF-A34C-24ECABD8CECD}" destId="{EA0B0BD0-786F-44CB-8F5B-1B2A03BDFB7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0AC9A8-A417-44C5-93C5-0B65F0FBBC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06FFDE4-E6E0-4055-86C1-503F3FA50653}">
      <dgm:prSet custT="1"/>
      <dgm:spPr/>
      <dgm:t>
        <a:bodyPr/>
        <a:lstStyle/>
        <a:p>
          <a:r>
            <a:rPr lang="en-US" sz="1600" b="1">
              <a:latin typeface="+mn-lt"/>
            </a:rPr>
            <a:t>Sex Trafficking</a:t>
          </a:r>
          <a:endParaRPr lang="en-US" sz="1600">
            <a:latin typeface="+mn-lt"/>
          </a:endParaRPr>
        </a:p>
      </dgm:t>
    </dgm:pt>
    <dgm:pt modelId="{6010B085-A4B0-47D5-9895-07BB34C81090}" type="parTrans" cxnId="{D48D5C85-9A54-404E-BEF9-15F0FDB3DD5C}">
      <dgm:prSet/>
      <dgm:spPr/>
      <dgm:t>
        <a:bodyPr/>
        <a:lstStyle/>
        <a:p>
          <a:endParaRPr lang="en-US" sz="1600">
            <a:latin typeface="+mn-lt"/>
          </a:endParaRPr>
        </a:p>
      </dgm:t>
    </dgm:pt>
    <dgm:pt modelId="{9BDF4EB8-0D48-40FA-9B61-148152FB185B}" type="sibTrans" cxnId="{D48D5C85-9A54-404E-BEF9-15F0FDB3DD5C}">
      <dgm:prSet/>
      <dgm:spPr/>
      <dgm:t>
        <a:bodyPr/>
        <a:lstStyle/>
        <a:p>
          <a:endParaRPr lang="en-US" sz="1600">
            <a:latin typeface="+mn-lt"/>
          </a:endParaRPr>
        </a:p>
      </dgm:t>
    </dgm:pt>
    <dgm:pt modelId="{B36CB580-9865-4A36-951C-FB35D54E9517}">
      <dgm:prSet custT="1"/>
      <dgm:spPr>
        <a:solidFill>
          <a:schemeClr val="bg1">
            <a:alpha val="90000"/>
          </a:schemeClr>
        </a:solidFill>
        <a:ln>
          <a:solidFill>
            <a:schemeClr val="accent1">
              <a:alpha val="90000"/>
            </a:schemeClr>
          </a:solidFill>
        </a:ln>
      </dgm:spPr>
      <dgm:t>
        <a:bodyPr/>
        <a:lstStyle/>
        <a:p>
          <a:pPr rtl="0">
            <a:buFont typeface="Arial" panose="020B0604020202020204" pitchFamily="34" charset="0"/>
            <a:buChar char="•"/>
          </a:pPr>
          <a:r>
            <a:rPr lang="en-US" sz="1600">
              <a:latin typeface="+mn-lt"/>
            </a:rPr>
            <a:t>Victims are forced into selling sex, further isolating them and trapping them in the cycle of exploitation.</a:t>
          </a:r>
        </a:p>
      </dgm:t>
    </dgm:pt>
    <dgm:pt modelId="{5541D47F-6541-4FDF-BE78-6D693D29653E}" type="parTrans" cxnId="{DC5B9381-0623-434D-AF83-6511AC228F5B}">
      <dgm:prSet/>
      <dgm:spPr/>
      <dgm:t>
        <a:bodyPr/>
        <a:lstStyle/>
        <a:p>
          <a:endParaRPr lang="en-US" sz="1600">
            <a:latin typeface="+mn-lt"/>
          </a:endParaRPr>
        </a:p>
      </dgm:t>
    </dgm:pt>
    <dgm:pt modelId="{0B4C59E0-71CB-4B4E-B37B-9569AF252B24}" type="sibTrans" cxnId="{DC5B9381-0623-434D-AF83-6511AC228F5B}">
      <dgm:prSet/>
      <dgm:spPr/>
      <dgm:t>
        <a:bodyPr/>
        <a:lstStyle/>
        <a:p>
          <a:endParaRPr lang="en-US" sz="1600">
            <a:latin typeface="+mn-lt"/>
          </a:endParaRPr>
        </a:p>
      </dgm:t>
    </dgm:pt>
    <dgm:pt modelId="{19C4EACF-DBEC-4758-A266-E2E6E07AC120}">
      <dgm:prSet custT="1"/>
      <dgm:spPr>
        <a:solidFill>
          <a:schemeClr val="accent2"/>
        </a:solidFill>
      </dgm:spPr>
      <dgm:t>
        <a:bodyPr/>
        <a:lstStyle/>
        <a:p>
          <a:r>
            <a:rPr lang="en-US" sz="1600" b="1">
              <a:latin typeface="+mn-lt"/>
            </a:rPr>
            <a:t>Recruitment of Others</a:t>
          </a:r>
          <a:r>
            <a:rPr lang="en-US" sz="1600">
              <a:latin typeface="+mn-lt"/>
            </a:rPr>
            <a:t>:</a:t>
          </a:r>
        </a:p>
      </dgm:t>
    </dgm:pt>
    <dgm:pt modelId="{E81599B0-6D4C-4FCC-8489-A176AEA09F68}" type="parTrans" cxnId="{86F3B889-D4D2-4A10-96A1-23DF3849B9D0}">
      <dgm:prSet/>
      <dgm:spPr/>
      <dgm:t>
        <a:bodyPr/>
        <a:lstStyle/>
        <a:p>
          <a:endParaRPr lang="en-US" sz="1600">
            <a:latin typeface="+mn-lt"/>
          </a:endParaRPr>
        </a:p>
      </dgm:t>
    </dgm:pt>
    <dgm:pt modelId="{098AA0E6-D286-4E2B-B4D6-1C83608EB180}" type="sibTrans" cxnId="{86F3B889-D4D2-4A10-96A1-23DF3849B9D0}">
      <dgm:prSet/>
      <dgm:spPr/>
      <dgm:t>
        <a:bodyPr/>
        <a:lstStyle/>
        <a:p>
          <a:endParaRPr lang="en-US" sz="1600">
            <a:latin typeface="+mn-lt"/>
          </a:endParaRPr>
        </a:p>
      </dgm:t>
    </dgm:pt>
    <dgm:pt modelId="{E2CD42C0-F250-4EE1-84D6-9FDB6862AD59}">
      <dgm:prSet custT="1"/>
      <dgm:spPr>
        <a:noFill/>
        <a:ln>
          <a:solidFill>
            <a:schemeClr val="accent2">
              <a:alpha val="90000"/>
            </a:schemeClr>
          </a:solidFill>
        </a:ln>
      </dgm:spPr>
      <dgm:t>
        <a:bodyPr/>
        <a:lstStyle/>
        <a:p>
          <a:pPr>
            <a:buFont typeface="Arial" panose="020B0604020202020204" pitchFamily="34" charset="0"/>
            <a:buChar char="•"/>
          </a:pPr>
          <a:r>
            <a:rPr lang="en-US" sz="1600">
              <a:latin typeface="+mn-lt"/>
            </a:rPr>
            <a:t>Some victims are coerced into recruiting others, perpetuating the trafficker's operations, and creating further emotional and legal entanglements.</a:t>
          </a:r>
        </a:p>
      </dgm:t>
    </dgm:pt>
    <dgm:pt modelId="{655AB400-9093-4398-93B6-17EA96BD50CE}" type="parTrans" cxnId="{2F77BBDA-E7A3-48A1-8098-6FCB865D8B4E}">
      <dgm:prSet/>
      <dgm:spPr/>
      <dgm:t>
        <a:bodyPr/>
        <a:lstStyle/>
        <a:p>
          <a:endParaRPr lang="en-US" sz="1600">
            <a:latin typeface="+mn-lt"/>
          </a:endParaRPr>
        </a:p>
      </dgm:t>
    </dgm:pt>
    <dgm:pt modelId="{04347479-4B53-40FA-8D9F-61D8A6C8C3DA}" type="sibTrans" cxnId="{2F77BBDA-E7A3-48A1-8098-6FCB865D8B4E}">
      <dgm:prSet/>
      <dgm:spPr/>
      <dgm:t>
        <a:bodyPr/>
        <a:lstStyle/>
        <a:p>
          <a:endParaRPr lang="en-US" sz="1600">
            <a:latin typeface="+mn-lt"/>
          </a:endParaRPr>
        </a:p>
      </dgm:t>
    </dgm:pt>
    <dgm:pt modelId="{6C28E565-0050-4D79-BCB0-B96881280671}">
      <dgm:prSet custT="1"/>
      <dgm:spPr>
        <a:solidFill>
          <a:schemeClr val="accent3"/>
        </a:solidFill>
      </dgm:spPr>
      <dgm:t>
        <a:bodyPr/>
        <a:lstStyle/>
        <a:p>
          <a:r>
            <a:rPr lang="en-US" sz="1600" b="1">
              <a:latin typeface="+mn-lt"/>
            </a:rPr>
            <a:t>Fraud and Theft</a:t>
          </a:r>
          <a:r>
            <a:rPr lang="en-US" sz="1600">
              <a:latin typeface="+mn-lt"/>
            </a:rPr>
            <a:t>:</a:t>
          </a:r>
        </a:p>
      </dgm:t>
    </dgm:pt>
    <dgm:pt modelId="{1564F1FD-51D6-44C7-A97C-9CA831B9F497}" type="parTrans" cxnId="{2194C7C8-7BBF-4329-98A7-536F2D66D3D7}">
      <dgm:prSet/>
      <dgm:spPr/>
      <dgm:t>
        <a:bodyPr/>
        <a:lstStyle/>
        <a:p>
          <a:endParaRPr lang="en-US" sz="1600">
            <a:latin typeface="+mn-lt"/>
          </a:endParaRPr>
        </a:p>
      </dgm:t>
    </dgm:pt>
    <dgm:pt modelId="{CE769FC6-4D3F-47EF-8B1B-67A9D0C4BE29}" type="sibTrans" cxnId="{2194C7C8-7BBF-4329-98A7-536F2D66D3D7}">
      <dgm:prSet/>
      <dgm:spPr/>
      <dgm:t>
        <a:bodyPr/>
        <a:lstStyle/>
        <a:p>
          <a:endParaRPr lang="en-US" sz="1600">
            <a:latin typeface="+mn-lt"/>
          </a:endParaRPr>
        </a:p>
      </dgm:t>
    </dgm:pt>
    <dgm:pt modelId="{6367B62C-EEEC-47C7-85F5-208248FAE08F}">
      <dgm:prSet custT="1"/>
      <dgm:spPr>
        <a:noFill/>
        <a:ln>
          <a:solidFill>
            <a:schemeClr val="accent3">
              <a:alpha val="90000"/>
            </a:schemeClr>
          </a:solidFill>
        </a:ln>
      </dgm:spPr>
      <dgm:t>
        <a:bodyPr/>
        <a:lstStyle/>
        <a:p>
          <a:pPr>
            <a:buFont typeface="Arial" panose="020B0604020202020204" pitchFamily="34" charset="0"/>
            <a:buChar char="•"/>
          </a:pPr>
          <a:r>
            <a:rPr lang="en-US" sz="1600">
              <a:latin typeface="+mn-lt"/>
            </a:rPr>
            <a:t>Victims may be compelled to commit financial crimes like credit card fraud or theft, often under threats of violence or addiction withdrawal.</a:t>
          </a:r>
        </a:p>
      </dgm:t>
    </dgm:pt>
    <dgm:pt modelId="{28118D52-89CF-4038-9A60-8B6130B206C5}" type="parTrans" cxnId="{1F5AE0E6-DD3D-4FEB-8F06-559D53DD01CC}">
      <dgm:prSet/>
      <dgm:spPr/>
      <dgm:t>
        <a:bodyPr/>
        <a:lstStyle/>
        <a:p>
          <a:endParaRPr lang="en-US" sz="1600">
            <a:latin typeface="+mn-lt"/>
          </a:endParaRPr>
        </a:p>
      </dgm:t>
    </dgm:pt>
    <dgm:pt modelId="{AF284AEA-31BC-4305-A1BE-1D6CD347049B}" type="sibTrans" cxnId="{1F5AE0E6-DD3D-4FEB-8F06-559D53DD01CC}">
      <dgm:prSet/>
      <dgm:spPr/>
      <dgm:t>
        <a:bodyPr/>
        <a:lstStyle/>
        <a:p>
          <a:endParaRPr lang="en-US" sz="1600">
            <a:latin typeface="+mn-lt"/>
          </a:endParaRPr>
        </a:p>
      </dgm:t>
    </dgm:pt>
    <dgm:pt modelId="{D1126A34-158C-4005-A27A-DA07DAF3A85B}" type="pres">
      <dgm:prSet presAssocID="{400AC9A8-A417-44C5-93C5-0B65F0FBBCFE}" presName="Name0" presStyleCnt="0">
        <dgm:presLayoutVars>
          <dgm:dir/>
          <dgm:animLvl val="lvl"/>
          <dgm:resizeHandles val="exact"/>
        </dgm:presLayoutVars>
      </dgm:prSet>
      <dgm:spPr/>
    </dgm:pt>
    <dgm:pt modelId="{E6DFF2A8-835D-43C9-B6EF-9D330C5E0DA6}" type="pres">
      <dgm:prSet presAssocID="{F06FFDE4-E6E0-4055-86C1-503F3FA50653}" presName="linNode" presStyleCnt="0"/>
      <dgm:spPr/>
    </dgm:pt>
    <dgm:pt modelId="{BD75DE43-13CD-4FE9-8645-3B78F9F3001A}" type="pres">
      <dgm:prSet presAssocID="{F06FFDE4-E6E0-4055-86C1-503F3FA50653}" presName="parentText" presStyleLbl="node1" presStyleIdx="0" presStyleCnt="3">
        <dgm:presLayoutVars>
          <dgm:chMax val="1"/>
          <dgm:bulletEnabled val="1"/>
        </dgm:presLayoutVars>
      </dgm:prSet>
      <dgm:spPr/>
    </dgm:pt>
    <dgm:pt modelId="{43D1A4CE-B119-47DC-805E-9D3E15C9D75E}" type="pres">
      <dgm:prSet presAssocID="{F06FFDE4-E6E0-4055-86C1-503F3FA50653}" presName="descendantText" presStyleLbl="alignAccFollowNode1" presStyleIdx="0" presStyleCnt="3">
        <dgm:presLayoutVars>
          <dgm:bulletEnabled val="1"/>
        </dgm:presLayoutVars>
      </dgm:prSet>
      <dgm:spPr/>
    </dgm:pt>
    <dgm:pt modelId="{B9FD365C-0B91-41CF-95C2-BCC143953095}" type="pres">
      <dgm:prSet presAssocID="{9BDF4EB8-0D48-40FA-9B61-148152FB185B}" presName="sp" presStyleCnt="0"/>
      <dgm:spPr/>
    </dgm:pt>
    <dgm:pt modelId="{5FD97618-4A65-4A4B-AED4-550C9558EC5C}" type="pres">
      <dgm:prSet presAssocID="{19C4EACF-DBEC-4758-A266-E2E6E07AC120}" presName="linNode" presStyleCnt="0"/>
      <dgm:spPr/>
    </dgm:pt>
    <dgm:pt modelId="{A1611B03-7668-4B87-A580-5DBAD2DA7EEB}" type="pres">
      <dgm:prSet presAssocID="{19C4EACF-DBEC-4758-A266-E2E6E07AC120}" presName="parentText" presStyleLbl="node1" presStyleIdx="1" presStyleCnt="3">
        <dgm:presLayoutVars>
          <dgm:chMax val="1"/>
          <dgm:bulletEnabled val="1"/>
        </dgm:presLayoutVars>
      </dgm:prSet>
      <dgm:spPr/>
    </dgm:pt>
    <dgm:pt modelId="{3F407E4F-D040-4E78-B0BC-CFFB3BFE638A}" type="pres">
      <dgm:prSet presAssocID="{19C4EACF-DBEC-4758-A266-E2E6E07AC120}" presName="descendantText" presStyleLbl="alignAccFollowNode1" presStyleIdx="1" presStyleCnt="3">
        <dgm:presLayoutVars>
          <dgm:bulletEnabled val="1"/>
        </dgm:presLayoutVars>
      </dgm:prSet>
      <dgm:spPr/>
    </dgm:pt>
    <dgm:pt modelId="{7CF04D57-6D8A-44ED-B214-0AAF89F49482}" type="pres">
      <dgm:prSet presAssocID="{098AA0E6-D286-4E2B-B4D6-1C83608EB180}" presName="sp" presStyleCnt="0"/>
      <dgm:spPr/>
    </dgm:pt>
    <dgm:pt modelId="{C87D3B0D-4ED5-43CB-A2DB-71B27A070741}" type="pres">
      <dgm:prSet presAssocID="{6C28E565-0050-4D79-BCB0-B96881280671}" presName="linNode" presStyleCnt="0"/>
      <dgm:spPr/>
    </dgm:pt>
    <dgm:pt modelId="{F0E11DC2-FD86-4881-BC0D-194A132B6BC8}" type="pres">
      <dgm:prSet presAssocID="{6C28E565-0050-4D79-BCB0-B96881280671}" presName="parentText" presStyleLbl="node1" presStyleIdx="2" presStyleCnt="3">
        <dgm:presLayoutVars>
          <dgm:chMax val="1"/>
          <dgm:bulletEnabled val="1"/>
        </dgm:presLayoutVars>
      </dgm:prSet>
      <dgm:spPr/>
    </dgm:pt>
    <dgm:pt modelId="{51B60195-70C6-47D7-855D-C0D20EB6D4C1}" type="pres">
      <dgm:prSet presAssocID="{6C28E565-0050-4D79-BCB0-B96881280671}" presName="descendantText" presStyleLbl="alignAccFollowNode1" presStyleIdx="2" presStyleCnt="3">
        <dgm:presLayoutVars>
          <dgm:bulletEnabled val="1"/>
        </dgm:presLayoutVars>
      </dgm:prSet>
      <dgm:spPr/>
    </dgm:pt>
  </dgm:ptLst>
  <dgm:cxnLst>
    <dgm:cxn modelId="{9287635E-9672-41C6-B9F8-43CA7A27A18A}" type="presOf" srcId="{6C28E565-0050-4D79-BCB0-B96881280671}" destId="{F0E11DC2-FD86-4881-BC0D-194A132B6BC8}" srcOrd="0" destOrd="0" presId="urn:microsoft.com/office/officeart/2005/8/layout/vList5"/>
    <dgm:cxn modelId="{40F5E148-28BB-426F-8501-DB294F8D6843}" type="presOf" srcId="{6367B62C-EEEC-47C7-85F5-208248FAE08F}" destId="{51B60195-70C6-47D7-855D-C0D20EB6D4C1}" srcOrd="0" destOrd="0" presId="urn:microsoft.com/office/officeart/2005/8/layout/vList5"/>
    <dgm:cxn modelId="{DC5B9381-0623-434D-AF83-6511AC228F5B}" srcId="{F06FFDE4-E6E0-4055-86C1-503F3FA50653}" destId="{B36CB580-9865-4A36-951C-FB35D54E9517}" srcOrd="0" destOrd="0" parTransId="{5541D47F-6541-4FDF-BE78-6D693D29653E}" sibTransId="{0B4C59E0-71CB-4B4E-B37B-9569AF252B24}"/>
    <dgm:cxn modelId="{D48D5C85-9A54-404E-BEF9-15F0FDB3DD5C}" srcId="{400AC9A8-A417-44C5-93C5-0B65F0FBBCFE}" destId="{F06FFDE4-E6E0-4055-86C1-503F3FA50653}" srcOrd="0" destOrd="0" parTransId="{6010B085-A4B0-47D5-9895-07BB34C81090}" sibTransId="{9BDF4EB8-0D48-40FA-9B61-148152FB185B}"/>
    <dgm:cxn modelId="{86F3B889-D4D2-4A10-96A1-23DF3849B9D0}" srcId="{400AC9A8-A417-44C5-93C5-0B65F0FBBCFE}" destId="{19C4EACF-DBEC-4758-A266-E2E6E07AC120}" srcOrd="1" destOrd="0" parTransId="{E81599B0-6D4C-4FCC-8489-A176AEA09F68}" sibTransId="{098AA0E6-D286-4E2B-B4D6-1C83608EB180}"/>
    <dgm:cxn modelId="{3AE6438C-0DA0-4C74-9C0C-9E30D004E0D9}" type="presOf" srcId="{F06FFDE4-E6E0-4055-86C1-503F3FA50653}" destId="{BD75DE43-13CD-4FE9-8645-3B78F9F3001A}" srcOrd="0" destOrd="0" presId="urn:microsoft.com/office/officeart/2005/8/layout/vList5"/>
    <dgm:cxn modelId="{B1A2AB8F-499D-4D72-A9E8-CDAFCFBCA7F5}" type="presOf" srcId="{B36CB580-9865-4A36-951C-FB35D54E9517}" destId="{43D1A4CE-B119-47DC-805E-9D3E15C9D75E}" srcOrd="0" destOrd="0" presId="urn:microsoft.com/office/officeart/2005/8/layout/vList5"/>
    <dgm:cxn modelId="{6F0DD1B5-DF9D-4192-93EC-D05E32EDA174}" type="presOf" srcId="{19C4EACF-DBEC-4758-A266-E2E6E07AC120}" destId="{A1611B03-7668-4B87-A580-5DBAD2DA7EEB}" srcOrd="0" destOrd="0" presId="urn:microsoft.com/office/officeart/2005/8/layout/vList5"/>
    <dgm:cxn modelId="{2194C7C8-7BBF-4329-98A7-536F2D66D3D7}" srcId="{400AC9A8-A417-44C5-93C5-0B65F0FBBCFE}" destId="{6C28E565-0050-4D79-BCB0-B96881280671}" srcOrd="2" destOrd="0" parTransId="{1564F1FD-51D6-44C7-A97C-9CA831B9F497}" sibTransId="{CE769FC6-4D3F-47EF-8B1B-67A9D0C4BE29}"/>
    <dgm:cxn modelId="{2F77BBDA-E7A3-48A1-8098-6FCB865D8B4E}" srcId="{19C4EACF-DBEC-4758-A266-E2E6E07AC120}" destId="{E2CD42C0-F250-4EE1-84D6-9FDB6862AD59}" srcOrd="0" destOrd="0" parTransId="{655AB400-9093-4398-93B6-17EA96BD50CE}" sibTransId="{04347479-4B53-40FA-8D9F-61D8A6C8C3DA}"/>
    <dgm:cxn modelId="{7EDD1BDC-A6E0-4D5C-9F66-EE9C0D69831E}" type="presOf" srcId="{400AC9A8-A417-44C5-93C5-0B65F0FBBCFE}" destId="{D1126A34-158C-4005-A27A-DA07DAF3A85B}" srcOrd="0" destOrd="0" presId="urn:microsoft.com/office/officeart/2005/8/layout/vList5"/>
    <dgm:cxn modelId="{5136DCE4-08A0-4733-A20F-ECD8847EDEEC}" type="presOf" srcId="{E2CD42C0-F250-4EE1-84D6-9FDB6862AD59}" destId="{3F407E4F-D040-4E78-B0BC-CFFB3BFE638A}" srcOrd="0" destOrd="0" presId="urn:microsoft.com/office/officeart/2005/8/layout/vList5"/>
    <dgm:cxn modelId="{1F5AE0E6-DD3D-4FEB-8F06-559D53DD01CC}" srcId="{6C28E565-0050-4D79-BCB0-B96881280671}" destId="{6367B62C-EEEC-47C7-85F5-208248FAE08F}" srcOrd="0" destOrd="0" parTransId="{28118D52-89CF-4038-9A60-8B6130B206C5}" sibTransId="{AF284AEA-31BC-4305-A1BE-1D6CD347049B}"/>
    <dgm:cxn modelId="{905F5234-7564-404C-929E-4D7FE4F21D2B}" type="presParOf" srcId="{D1126A34-158C-4005-A27A-DA07DAF3A85B}" destId="{E6DFF2A8-835D-43C9-B6EF-9D330C5E0DA6}" srcOrd="0" destOrd="0" presId="urn:microsoft.com/office/officeart/2005/8/layout/vList5"/>
    <dgm:cxn modelId="{A6EB61C3-919F-455A-976B-725B2A815613}" type="presParOf" srcId="{E6DFF2A8-835D-43C9-B6EF-9D330C5E0DA6}" destId="{BD75DE43-13CD-4FE9-8645-3B78F9F3001A}" srcOrd="0" destOrd="0" presId="urn:microsoft.com/office/officeart/2005/8/layout/vList5"/>
    <dgm:cxn modelId="{3687ACB2-90B1-44D3-9060-6C0D3F84B7A2}" type="presParOf" srcId="{E6DFF2A8-835D-43C9-B6EF-9D330C5E0DA6}" destId="{43D1A4CE-B119-47DC-805E-9D3E15C9D75E}" srcOrd="1" destOrd="0" presId="urn:microsoft.com/office/officeart/2005/8/layout/vList5"/>
    <dgm:cxn modelId="{1EB24B42-A14F-4D0B-BB03-450F2071CE5D}" type="presParOf" srcId="{D1126A34-158C-4005-A27A-DA07DAF3A85B}" destId="{B9FD365C-0B91-41CF-95C2-BCC143953095}" srcOrd="1" destOrd="0" presId="urn:microsoft.com/office/officeart/2005/8/layout/vList5"/>
    <dgm:cxn modelId="{DD10C1F2-9A94-4841-9FCA-F12BDC0761D7}" type="presParOf" srcId="{D1126A34-158C-4005-A27A-DA07DAF3A85B}" destId="{5FD97618-4A65-4A4B-AED4-550C9558EC5C}" srcOrd="2" destOrd="0" presId="urn:microsoft.com/office/officeart/2005/8/layout/vList5"/>
    <dgm:cxn modelId="{13276D4A-73BB-4A7E-932D-1D1B478E2AD8}" type="presParOf" srcId="{5FD97618-4A65-4A4B-AED4-550C9558EC5C}" destId="{A1611B03-7668-4B87-A580-5DBAD2DA7EEB}" srcOrd="0" destOrd="0" presId="urn:microsoft.com/office/officeart/2005/8/layout/vList5"/>
    <dgm:cxn modelId="{BC509C44-CB2E-4153-A956-69F5758688C3}" type="presParOf" srcId="{5FD97618-4A65-4A4B-AED4-550C9558EC5C}" destId="{3F407E4F-D040-4E78-B0BC-CFFB3BFE638A}" srcOrd="1" destOrd="0" presId="urn:microsoft.com/office/officeart/2005/8/layout/vList5"/>
    <dgm:cxn modelId="{27CF901B-6EA9-4813-A6ED-D5FE164183A1}" type="presParOf" srcId="{D1126A34-158C-4005-A27A-DA07DAF3A85B}" destId="{7CF04D57-6D8A-44ED-B214-0AAF89F49482}" srcOrd="3" destOrd="0" presId="urn:microsoft.com/office/officeart/2005/8/layout/vList5"/>
    <dgm:cxn modelId="{D87CCCC0-249D-48B4-A562-D2CFA198AFD0}" type="presParOf" srcId="{D1126A34-158C-4005-A27A-DA07DAF3A85B}" destId="{C87D3B0D-4ED5-43CB-A2DB-71B27A070741}" srcOrd="4" destOrd="0" presId="urn:microsoft.com/office/officeart/2005/8/layout/vList5"/>
    <dgm:cxn modelId="{5ADD547D-A884-4463-9848-64A12402760E}" type="presParOf" srcId="{C87D3B0D-4ED5-43CB-A2DB-71B27A070741}" destId="{F0E11DC2-FD86-4881-BC0D-194A132B6BC8}" srcOrd="0" destOrd="0" presId="urn:microsoft.com/office/officeart/2005/8/layout/vList5"/>
    <dgm:cxn modelId="{55A5CA73-E216-49F0-8E06-FD4FAE396BD0}" type="presParOf" srcId="{C87D3B0D-4ED5-43CB-A2DB-71B27A070741}" destId="{51B60195-70C6-47D7-855D-C0D20EB6D4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6D0A06-3E5E-44A7-9F9B-DCACD3FBFB3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B594634-FC92-4559-AAA0-62E604113D9D}">
      <dgm:prSet/>
      <dgm:spPr/>
      <dgm:t>
        <a:bodyPr/>
        <a:lstStyle/>
        <a:p>
          <a:r>
            <a:rPr lang="en-US" b="1">
              <a:latin typeface="+mn-lt"/>
            </a:rPr>
            <a:t>Entrapment</a:t>
          </a:r>
          <a:r>
            <a:rPr lang="en-US">
              <a:latin typeface="+mn-lt"/>
            </a:rPr>
            <a:t>: Traffickers deliberately involve victims in criminal activity to ensure their compliance. Victims fear arrest, deportation, or imprisonment if they seek help.</a:t>
          </a:r>
        </a:p>
      </dgm:t>
    </dgm:pt>
    <dgm:pt modelId="{1D7D9526-EB16-4A2D-93DA-259D6A94F733}" type="parTrans" cxnId="{C588C922-2A71-49D0-AE24-54738883DA81}">
      <dgm:prSet/>
      <dgm:spPr/>
      <dgm:t>
        <a:bodyPr/>
        <a:lstStyle/>
        <a:p>
          <a:endParaRPr lang="en-US">
            <a:latin typeface="+mn-lt"/>
          </a:endParaRPr>
        </a:p>
      </dgm:t>
    </dgm:pt>
    <dgm:pt modelId="{C9FD6327-0900-45DB-9A55-1F6B5446EF58}" type="sibTrans" cxnId="{C588C922-2A71-49D0-AE24-54738883DA81}">
      <dgm:prSet/>
      <dgm:spPr/>
      <dgm:t>
        <a:bodyPr/>
        <a:lstStyle/>
        <a:p>
          <a:endParaRPr lang="en-US">
            <a:latin typeface="+mn-lt"/>
          </a:endParaRPr>
        </a:p>
      </dgm:t>
    </dgm:pt>
    <dgm:pt modelId="{E34DF856-E6AE-4FF8-9B11-50AAEB44E7C2}">
      <dgm:prSet/>
      <dgm:spPr>
        <a:ln>
          <a:solidFill>
            <a:schemeClr val="accent2"/>
          </a:solidFill>
        </a:ln>
      </dgm:spPr>
      <dgm:t>
        <a:bodyPr/>
        <a:lstStyle/>
        <a:p>
          <a:r>
            <a:rPr lang="en-US" b="1">
              <a:latin typeface="+mn-lt"/>
            </a:rPr>
            <a:t>Stigma and Criminal Records</a:t>
          </a:r>
          <a:r>
            <a:rPr lang="en-US">
              <a:latin typeface="+mn-lt"/>
            </a:rPr>
            <a:t>: Victims with criminal records face significant barriers to accessing services, employment, or legal protection.</a:t>
          </a:r>
        </a:p>
      </dgm:t>
    </dgm:pt>
    <dgm:pt modelId="{9281378F-5E6D-49C9-A381-4849664BE9B8}" type="parTrans" cxnId="{EA06A138-6844-41F1-8E3A-28F59AD02585}">
      <dgm:prSet/>
      <dgm:spPr/>
      <dgm:t>
        <a:bodyPr/>
        <a:lstStyle/>
        <a:p>
          <a:endParaRPr lang="en-US">
            <a:latin typeface="+mn-lt"/>
          </a:endParaRPr>
        </a:p>
      </dgm:t>
    </dgm:pt>
    <dgm:pt modelId="{B04F7593-7847-477B-94EB-2DFA4F107AF5}" type="sibTrans" cxnId="{EA06A138-6844-41F1-8E3A-28F59AD02585}">
      <dgm:prSet/>
      <dgm:spPr/>
      <dgm:t>
        <a:bodyPr/>
        <a:lstStyle/>
        <a:p>
          <a:endParaRPr lang="en-US">
            <a:latin typeface="+mn-lt"/>
          </a:endParaRPr>
        </a:p>
      </dgm:t>
    </dgm:pt>
    <dgm:pt modelId="{EE1B754D-9EBB-463D-83AB-C022CFC67A6C}">
      <dgm:prSet/>
      <dgm:spPr>
        <a:ln>
          <a:solidFill>
            <a:schemeClr val="accent3"/>
          </a:solidFill>
        </a:ln>
      </dgm:spPr>
      <dgm:t>
        <a:bodyPr/>
        <a:lstStyle/>
        <a:p>
          <a:r>
            <a:rPr lang="en-US" b="1">
              <a:latin typeface="+mn-lt"/>
            </a:rPr>
            <a:t>Legal Manipulation</a:t>
          </a:r>
          <a:r>
            <a:rPr lang="en-US">
              <a:latin typeface="+mn-lt"/>
            </a:rPr>
            <a:t>: Traffickers leverage the victim’s criminal activity to discredit them, reducing the likelihood of successful prosecution against the trafficker.</a:t>
          </a:r>
        </a:p>
      </dgm:t>
    </dgm:pt>
    <dgm:pt modelId="{254C943C-DB2F-4811-B194-E1FF62570145}" type="parTrans" cxnId="{1BE09F50-13A8-46BA-B967-32907A1A6457}">
      <dgm:prSet/>
      <dgm:spPr/>
      <dgm:t>
        <a:bodyPr/>
        <a:lstStyle/>
        <a:p>
          <a:endParaRPr lang="en-US">
            <a:latin typeface="+mn-lt"/>
          </a:endParaRPr>
        </a:p>
      </dgm:t>
    </dgm:pt>
    <dgm:pt modelId="{F83AB3DC-9006-471D-A715-5E34B090D14C}" type="sibTrans" cxnId="{1BE09F50-13A8-46BA-B967-32907A1A6457}">
      <dgm:prSet/>
      <dgm:spPr/>
      <dgm:t>
        <a:bodyPr/>
        <a:lstStyle/>
        <a:p>
          <a:endParaRPr lang="en-US">
            <a:latin typeface="+mn-lt"/>
          </a:endParaRPr>
        </a:p>
      </dgm:t>
    </dgm:pt>
    <dgm:pt modelId="{26D311BB-7FAC-4F74-BB7A-E2B1A069D629}" type="pres">
      <dgm:prSet presAssocID="{BA6D0A06-3E5E-44A7-9F9B-DCACD3FBFB3E}" presName="hierChild1" presStyleCnt="0">
        <dgm:presLayoutVars>
          <dgm:chPref val="1"/>
          <dgm:dir/>
          <dgm:animOne val="branch"/>
          <dgm:animLvl val="lvl"/>
          <dgm:resizeHandles/>
        </dgm:presLayoutVars>
      </dgm:prSet>
      <dgm:spPr/>
    </dgm:pt>
    <dgm:pt modelId="{B4CFF944-276C-4BAD-B680-F6AE4E7CE171}" type="pres">
      <dgm:prSet presAssocID="{AB594634-FC92-4559-AAA0-62E604113D9D}" presName="hierRoot1" presStyleCnt="0"/>
      <dgm:spPr/>
    </dgm:pt>
    <dgm:pt modelId="{373FFCF6-4CB6-4A41-AC3F-359ADD2EB87D}" type="pres">
      <dgm:prSet presAssocID="{AB594634-FC92-4559-AAA0-62E604113D9D}" presName="composite" presStyleCnt="0"/>
      <dgm:spPr/>
    </dgm:pt>
    <dgm:pt modelId="{0F970D8B-0DF8-486E-880A-29390B427192}" type="pres">
      <dgm:prSet presAssocID="{AB594634-FC92-4559-AAA0-62E604113D9D}" presName="background" presStyleLbl="node0" presStyleIdx="0" presStyleCnt="3"/>
      <dgm:spPr>
        <a:solidFill>
          <a:schemeClr val="accent1"/>
        </a:solidFill>
      </dgm:spPr>
    </dgm:pt>
    <dgm:pt modelId="{1A35C779-A73A-4907-925A-EB6A23CD4437}" type="pres">
      <dgm:prSet presAssocID="{AB594634-FC92-4559-AAA0-62E604113D9D}" presName="text" presStyleLbl="fgAcc0" presStyleIdx="0" presStyleCnt="3">
        <dgm:presLayoutVars>
          <dgm:chPref val="3"/>
        </dgm:presLayoutVars>
      </dgm:prSet>
      <dgm:spPr/>
    </dgm:pt>
    <dgm:pt modelId="{318ABCAD-209F-4528-B689-07573FCA6E79}" type="pres">
      <dgm:prSet presAssocID="{AB594634-FC92-4559-AAA0-62E604113D9D}" presName="hierChild2" presStyleCnt="0"/>
      <dgm:spPr/>
    </dgm:pt>
    <dgm:pt modelId="{CC243CD6-04C0-414C-B607-D8A3D218132C}" type="pres">
      <dgm:prSet presAssocID="{E34DF856-E6AE-4FF8-9B11-50AAEB44E7C2}" presName="hierRoot1" presStyleCnt="0"/>
      <dgm:spPr/>
    </dgm:pt>
    <dgm:pt modelId="{0BD410DD-3D08-4824-9417-D58EEE20D3F6}" type="pres">
      <dgm:prSet presAssocID="{E34DF856-E6AE-4FF8-9B11-50AAEB44E7C2}" presName="composite" presStyleCnt="0"/>
      <dgm:spPr/>
    </dgm:pt>
    <dgm:pt modelId="{BC35D7FB-C9AF-42B3-BA3A-A27994A9AEE0}" type="pres">
      <dgm:prSet presAssocID="{E34DF856-E6AE-4FF8-9B11-50AAEB44E7C2}" presName="background" presStyleLbl="node0" presStyleIdx="1" presStyleCnt="3"/>
      <dgm:spPr>
        <a:solidFill>
          <a:schemeClr val="accent2"/>
        </a:solidFill>
      </dgm:spPr>
    </dgm:pt>
    <dgm:pt modelId="{22C815B6-6456-498A-8443-16D81ED6AD0E}" type="pres">
      <dgm:prSet presAssocID="{E34DF856-E6AE-4FF8-9B11-50AAEB44E7C2}" presName="text" presStyleLbl="fgAcc0" presStyleIdx="1" presStyleCnt="3">
        <dgm:presLayoutVars>
          <dgm:chPref val="3"/>
        </dgm:presLayoutVars>
      </dgm:prSet>
      <dgm:spPr/>
    </dgm:pt>
    <dgm:pt modelId="{BB83DC39-48D6-45A2-805A-A42EA73BBEB7}" type="pres">
      <dgm:prSet presAssocID="{E34DF856-E6AE-4FF8-9B11-50AAEB44E7C2}" presName="hierChild2" presStyleCnt="0"/>
      <dgm:spPr/>
    </dgm:pt>
    <dgm:pt modelId="{B5850E37-A735-4258-A420-36D8737841E1}" type="pres">
      <dgm:prSet presAssocID="{EE1B754D-9EBB-463D-83AB-C022CFC67A6C}" presName="hierRoot1" presStyleCnt="0"/>
      <dgm:spPr/>
    </dgm:pt>
    <dgm:pt modelId="{C99F0E64-5473-4AAA-A485-9123EA86E8FD}" type="pres">
      <dgm:prSet presAssocID="{EE1B754D-9EBB-463D-83AB-C022CFC67A6C}" presName="composite" presStyleCnt="0"/>
      <dgm:spPr/>
    </dgm:pt>
    <dgm:pt modelId="{59C64AB0-CA01-433F-84F7-50C04A6E900E}" type="pres">
      <dgm:prSet presAssocID="{EE1B754D-9EBB-463D-83AB-C022CFC67A6C}" presName="background" presStyleLbl="node0" presStyleIdx="2" presStyleCnt="3"/>
      <dgm:spPr>
        <a:solidFill>
          <a:schemeClr val="accent3"/>
        </a:solidFill>
      </dgm:spPr>
    </dgm:pt>
    <dgm:pt modelId="{1FE2FF29-98A9-4F01-9D87-422587B0821E}" type="pres">
      <dgm:prSet presAssocID="{EE1B754D-9EBB-463D-83AB-C022CFC67A6C}" presName="text" presStyleLbl="fgAcc0" presStyleIdx="2" presStyleCnt="3">
        <dgm:presLayoutVars>
          <dgm:chPref val="3"/>
        </dgm:presLayoutVars>
      </dgm:prSet>
      <dgm:spPr/>
    </dgm:pt>
    <dgm:pt modelId="{B8870EC3-2F69-4CAA-AD9F-B0587763E559}" type="pres">
      <dgm:prSet presAssocID="{EE1B754D-9EBB-463D-83AB-C022CFC67A6C}" presName="hierChild2" presStyleCnt="0"/>
      <dgm:spPr/>
    </dgm:pt>
  </dgm:ptLst>
  <dgm:cxnLst>
    <dgm:cxn modelId="{C588C922-2A71-49D0-AE24-54738883DA81}" srcId="{BA6D0A06-3E5E-44A7-9F9B-DCACD3FBFB3E}" destId="{AB594634-FC92-4559-AAA0-62E604113D9D}" srcOrd="0" destOrd="0" parTransId="{1D7D9526-EB16-4A2D-93DA-259D6A94F733}" sibTransId="{C9FD6327-0900-45DB-9A55-1F6B5446EF58}"/>
    <dgm:cxn modelId="{ACCB142E-1377-4E68-8657-595AE15DF78B}" type="presOf" srcId="{BA6D0A06-3E5E-44A7-9F9B-DCACD3FBFB3E}" destId="{26D311BB-7FAC-4F74-BB7A-E2B1A069D629}" srcOrd="0" destOrd="0" presId="urn:microsoft.com/office/officeart/2005/8/layout/hierarchy1"/>
    <dgm:cxn modelId="{EA06A138-6844-41F1-8E3A-28F59AD02585}" srcId="{BA6D0A06-3E5E-44A7-9F9B-DCACD3FBFB3E}" destId="{E34DF856-E6AE-4FF8-9B11-50AAEB44E7C2}" srcOrd="1" destOrd="0" parTransId="{9281378F-5E6D-49C9-A381-4849664BE9B8}" sibTransId="{B04F7593-7847-477B-94EB-2DFA4F107AF5}"/>
    <dgm:cxn modelId="{295C7647-1387-46BD-922C-91724149635A}" type="presOf" srcId="{EE1B754D-9EBB-463D-83AB-C022CFC67A6C}" destId="{1FE2FF29-98A9-4F01-9D87-422587B0821E}" srcOrd="0" destOrd="0" presId="urn:microsoft.com/office/officeart/2005/8/layout/hierarchy1"/>
    <dgm:cxn modelId="{1BE09F50-13A8-46BA-B967-32907A1A6457}" srcId="{BA6D0A06-3E5E-44A7-9F9B-DCACD3FBFB3E}" destId="{EE1B754D-9EBB-463D-83AB-C022CFC67A6C}" srcOrd="2" destOrd="0" parTransId="{254C943C-DB2F-4811-B194-E1FF62570145}" sibTransId="{F83AB3DC-9006-471D-A715-5E34B090D14C}"/>
    <dgm:cxn modelId="{09CC2056-576E-4376-AC0E-8AC7C930C9A4}" type="presOf" srcId="{AB594634-FC92-4559-AAA0-62E604113D9D}" destId="{1A35C779-A73A-4907-925A-EB6A23CD4437}" srcOrd="0" destOrd="0" presId="urn:microsoft.com/office/officeart/2005/8/layout/hierarchy1"/>
    <dgm:cxn modelId="{3BF731F8-7E5B-4C89-B5C5-40E2E042DB1F}" type="presOf" srcId="{E34DF856-E6AE-4FF8-9B11-50AAEB44E7C2}" destId="{22C815B6-6456-498A-8443-16D81ED6AD0E}" srcOrd="0" destOrd="0" presId="urn:microsoft.com/office/officeart/2005/8/layout/hierarchy1"/>
    <dgm:cxn modelId="{1FCF7657-6D6A-41EF-BA03-8AAB403CDA1B}" type="presParOf" srcId="{26D311BB-7FAC-4F74-BB7A-E2B1A069D629}" destId="{B4CFF944-276C-4BAD-B680-F6AE4E7CE171}" srcOrd="0" destOrd="0" presId="urn:microsoft.com/office/officeart/2005/8/layout/hierarchy1"/>
    <dgm:cxn modelId="{3A4E1CC9-A99E-4F60-98F1-490EF465C357}" type="presParOf" srcId="{B4CFF944-276C-4BAD-B680-F6AE4E7CE171}" destId="{373FFCF6-4CB6-4A41-AC3F-359ADD2EB87D}" srcOrd="0" destOrd="0" presId="urn:microsoft.com/office/officeart/2005/8/layout/hierarchy1"/>
    <dgm:cxn modelId="{CEF2B311-A13D-41A3-90BD-6C051D58DF87}" type="presParOf" srcId="{373FFCF6-4CB6-4A41-AC3F-359ADD2EB87D}" destId="{0F970D8B-0DF8-486E-880A-29390B427192}" srcOrd="0" destOrd="0" presId="urn:microsoft.com/office/officeart/2005/8/layout/hierarchy1"/>
    <dgm:cxn modelId="{451B6147-09B0-4A97-A941-021DE67688E1}" type="presParOf" srcId="{373FFCF6-4CB6-4A41-AC3F-359ADD2EB87D}" destId="{1A35C779-A73A-4907-925A-EB6A23CD4437}" srcOrd="1" destOrd="0" presId="urn:microsoft.com/office/officeart/2005/8/layout/hierarchy1"/>
    <dgm:cxn modelId="{E2B8F2C7-3108-43AF-BA2A-DAA31B126E38}" type="presParOf" srcId="{B4CFF944-276C-4BAD-B680-F6AE4E7CE171}" destId="{318ABCAD-209F-4528-B689-07573FCA6E79}" srcOrd="1" destOrd="0" presId="urn:microsoft.com/office/officeart/2005/8/layout/hierarchy1"/>
    <dgm:cxn modelId="{7E1C53FC-8C50-409B-B547-C71D1DD4E842}" type="presParOf" srcId="{26D311BB-7FAC-4F74-BB7A-E2B1A069D629}" destId="{CC243CD6-04C0-414C-B607-D8A3D218132C}" srcOrd="1" destOrd="0" presId="urn:microsoft.com/office/officeart/2005/8/layout/hierarchy1"/>
    <dgm:cxn modelId="{10280D12-D6E9-4A3C-886A-42620C1B987B}" type="presParOf" srcId="{CC243CD6-04C0-414C-B607-D8A3D218132C}" destId="{0BD410DD-3D08-4824-9417-D58EEE20D3F6}" srcOrd="0" destOrd="0" presId="urn:microsoft.com/office/officeart/2005/8/layout/hierarchy1"/>
    <dgm:cxn modelId="{D1AF5EBF-FE62-427B-B448-9383554E4470}" type="presParOf" srcId="{0BD410DD-3D08-4824-9417-D58EEE20D3F6}" destId="{BC35D7FB-C9AF-42B3-BA3A-A27994A9AEE0}" srcOrd="0" destOrd="0" presId="urn:microsoft.com/office/officeart/2005/8/layout/hierarchy1"/>
    <dgm:cxn modelId="{5CDF4346-D00B-47A6-A978-5675DF9264C3}" type="presParOf" srcId="{0BD410DD-3D08-4824-9417-D58EEE20D3F6}" destId="{22C815B6-6456-498A-8443-16D81ED6AD0E}" srcOrd="1" destOrd="0" presId="urn:microsoft.com/office/officeart/2005/8/layout/hierarchy1"/>
    <dgm:cxn modelId="{4504E1C4-EA4C-4404-AFC7-61C056FB5614}" type="presParOf" srcId="{CC243CD6-04C0-414C-B607-D8A3D218132C}" destId="{BB83DC39-48D6-45A2-805A-A42EA73BBEB7}" srcOrd="1" destOrd="0" presId="urn:microsoft.com/office/officeart/2005/8/layout/hierarchy1"/>
    <dgm:cxn modelId="{98C36689-ADCE-473C-A876-D342D26C7EF3}" type="presParOf" srcId="{26D311BB-7FAC-4F74-BB7A-E2B1A069D629}" destId="{B5850E37-A735-4258-A420-36D8737841E1}" srcOrd="2" destOrd="0" presId="urn:microsoft.com/office/officeart/2005/8/layout/hierarchy1"/>
    <dgm:cxn modelId="{2C5E02E2-5C58-4087-B3C2-C3BF3DC3E6E5}" type="presParOf" srcId="{B5850E37-A735-4258-A420-36D8737841E1}" destId="{C99F0E64-5473-4AAA-A485-9123EA86E8FD}" srcOrd="0" destOrd="0" presId="urn:microsoft.com/office/officeart/2005/8/layout/hierarchy1"/>
    <dgm:cxn modelId="{CA1E4083-DAC6-4D76-8891-F071A8FF55A6}" type="presParOf" srcId="{C99F0E64-5473-4AAA-A485-9123EA86E8FD}" destId="{59C64AB0-CA01-433F-84F7-50C04A6E900E}" srcOrd="0" destOrd="0" presId="urn:microsoft.com/office/officeart/2005/8/layout/hierarchy1"/>
    <dgm:cxn modelId="{E35097EF-45A8-4AEA-A3CE-2802D005921C}" type="presParOf" srcId="{C99F0E64-5473-4AAA-A485-9123EA86E8FD}" destId="{1FE2FF29-98A9-4F01-9D87-422587B0821E}" srcOrd="1" destOrd="0" presId="urn:microsoft.com/office/officeart/2005/8/layout/hierarchy1"/>
    <dgm:cxn modelId="{ABC1EE87-05F7-42B4-8440-2F9EB8B90FC6}" type="presParOf" srcId="{B5850E37-A735-4258-A420-36D8737841E1}" destId="{B8870EC3-2F69-4CAA-AD9F-B0587763E55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606FB2-A3DC-46F9-BF8E-A343D30B5EA1}"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4D1BBC63-8BAD-4F23-A308-1C803E98C3E4}">
      <dgm:prSet custT="1"/>
      <dgm:spPr>
        <a:solidFill>
          <a:srgbClr val="1A437A"/>
        </a:solidFill>
      </dgm:spPr>
      <dgm:t>
        <a:bodyPr/>
        <a:lstStyle/>
        <a:p>
          <a:r>
            <a:rPr lang="en-US" sz="1800" b="0">
              <a:latin typeface="+mn-lt"/>
              <a:cs typeface="Calibri Light"/>
            </a:rPr>
            <a:t>Do not be in denial… you must take action from the first sign of substance use.</a:t>
          </a:r>
        </a:p>
      </dgm:t>
    </dgm:pt>
    <dgm:pt modelId="{49F44DDA-E82E-4338-882B-494AE757780E}" type="parTrans" cxnId="{340F70DC-8BD6-4447-8BE4-BFDF674E6A0D}">
      <dgm:prSet/>
      <dgm:spPr/>
      <dgm:t>
        <a:bodyPr/>
        <a:lstStyle/>
        <a:p>
          <a:endParaRPr lang="en-US" sz="1800" b="0">
            <a:latin typeface="Amasis MT Pro" panose="02040504050005020304" pitchFamily="18" charset="0"/>
          </a:endParaRPr>
        </a:p>
      </dgm:t>
    </dgm:pt>
    <dgm:pt modelId="{711015C2-0506-4B37-9A0D-5B65FC7F773E}" type="sibTrans" cxnId="{340F70DC-8BD6-4447-8BE4-BFDF674E6A0D}">
      <dgm:prSet custT="1"/>
      <dgm:spPr/>
      <dgm:t>
        <a:bodyPr/>
        <a:lstStyle/>
        <a:p>
          <a:endParaRPr lang="en-US" sz="1800" b="0">
            <a:latin typeface="Amasis MT Pro" panose="02040504050005020304" pitchFamily="18" charset="0"/>
          </a:endParaRPr>
        </a:p>
      </dgm:t>
    </dgm:pt>
    <dgm:pt modelId="{45BFD73C-0EE1-4E63-89A8-155BB99B2051}">
      <dgm:prSet custT="1"/>
      <dgm:spPr>
        <a:solidFill>
          <a:srgbClr val="0158B1"/>
        </a:solidFill>
      </dgm:spPr>
      <dgm:t>
        <a:bodyPr/>
        <a:lstStyle/>
        <a:p>
          <a:r>
            <a:rPr lang="en-US" sz="1800" b="0">
              <a:latin typeface="+mn-lt"/>
              <a:cs typeface="Calibri Light"/>
            </a:rPr>
            <a:t>When working with a client and the presence of drug use is suspected you must staff your concerns with your supervisor immediately. </a:t>
          </a:r>
        </a:p>
      </dgm:t>
    </dgm:pt>
    <dgm:pt modelId="{D2703287-1972-487A-A10C-4A9A126B3AB2}" type="parTrans" cxnId="{1990BB1E-9221-4D91-BCF7-4B0884383954}">
      <dgm:prSet/>
      <dgm:spPr/>
      <dgm:t>
        <a:bodyPr/>
        <a:lstStyle/>
        <a:p>
          <a:endParaRPr lang="en-US" sz="1800" b="0">
            <a:latin typeface="Amasis MT Pro" panose="02040504050005020304" pitchFamily="18" charset="0"/>
          </a:endParaRPr>
        </a:p>
      </dgm:t>
    </dgm:pt>
    <dgm:pt modelId="{F42A5201-29AE-4B12-8BE5-DD58470D1D1E}" type="sibTrans" cxnId="{1990BB1E-9221-4D91-BCF7-4B0884383954}">
      <dgm:prSet custT="1"/>
      <dgm:spPr/>
      <dgm:t>
        <a:bodyPr/>
        <a:lstStyle/>
        <a:p>
          <a:endParaRPr lang="en-US" sz="1800" b="0">
            <a:latin typeface="Amasis MT Pro" panose="02040504050005020304" pitchFamily="18" charset="0"/>
          </a:endParaRPr>
        </a:p>
      </dgm:t>
    </dgm:pt>
    <dgm:pt modelId="{9D90DE09-D1FB-4704-8CEC-6D2D3F257BEA}">
      <dgm:prSet custT="1"/>
      <dgm:spPr>
        <a:solidFill>
          <a:srgbClr val="1171A4"/>
        </a:solidFill>
      </dgm:spPr>
      <dgm:t>
        <a:bodyPr/>
        <a:lstStyle/>
        <a:p>
          <a:r>
            <a:rPr lang="en-US" sz="1800" b="0">
              <a:latin typeface="+mn-lt"/>
              <a:cs typeface="Calibri Light"/>
            </a:rPr>
            <a:t>Establish a plan of action and clearly document the signs and your concerns.</a:t>
          </a:r>
        </a:p>
      </dgm:t>
    </dgm:pt>
    <dgm:pt modelId="{DD9D9EA3-27E1-4CF2-997A-80F76F8E7524}" type="parTrans" cxnId="{E1111098-DA85-431B-BD80-27ED7ABE259A}">
      <dgm:prSet/>
      <dgm:spPr/>
      <dgm:t>
        <a:bodyPr/>
        <a:lstStyle/>
        <a:p>
          <a:endParaRPr lang="en-US" sz="1800" b="0">
            <a:latin typeface="Amasis MT Pro" panose="02040504050005020304" pitchFamily="18" charset="0"/>
          </a:endParaRPr>
        </a:p>
      </dgm:t>
    </dgm:pt>
    <dgm:pt modelId="{CC69C81D-F80D-4593-A7B3-9CDCE431F746}" type="sibTrans" cxnId="{E1111098-DA85-431B-BD80-27ED7ABE259A}">
      <dgm:prSet custT="1"/>
      <dgm:spPr/>
      <dgm:t>
        <a:bodyPr/>
        <a:lstStyle/>
        <a:p>
          <a:endParaRPr lang="en-US" sz="1800" b="0">
            <a:latin typeface="Amasis MT Pro" panose="02040504050005020304" pitchFamily="18" charset="0"/>
          </a:endParaRPr>
        </a:p>
      </dgm:t>
    </dgm:pt>
    <dgm:pt modelId="{3A5DB937-12AC-478E-AA4C-6A418B1DA2EB}">
      <dgm:prSet custT="1"/>
      <dgm:spPr>
        <a:solidFill>
          <a:srgbClr val="1F8599"/>
        </a:solidFill>
      </dgm:spPr>
      <dgm:t>
        <a:bodyPr/>
        <a:lstStyle/>
        <a:p>
          <a:r>
            <a:rPr lang="en-US" sz="1800" b="0">
              <a:latin typeface="+mn-lt"/>
              <a:cs typeface="Calibri Light"/>
            </a:rPr>
            <a:t>Complete needed substance evaluations referrals. If the client is involved with DOJ, then notify their probation officer of your concerns.</a:t>
          </a:r>
        </a:p>
      </dgm:t>
    </dgm:pt>
    <dgm:pt modelId="{1455A78E-A9A0-4CFE-BF1D-959194FBC3B6}" type="parTrans" cxnId="{E1008C85-8218-4A44-954A-DB0E6A6958C1}">
      <dgm:prSet/>
      <dgm:spPr/>
      <dgm:t>
        <a:bodyPr/>
        <a:lstStyle/>
        <a:p>
          <a:endParaRPr lang="en-US" sz="1800" b="0">
            <a:latin typeface="Amasis MT Pro" panose="02040504050005020304" pitchFamily="18" charset="0"/>
          </a:endParaRPr>
        </a:p>
      </dgm:t>
    </dgm:pt>
    <dgm:pt modelId="{1C48E282-7AA6-4B58-B626-62C9D0D9D3D2}" type="sibTrans" cxnId="{E1008C85-8218-4A44-954A-DB0E6A6958C1}">
      <dgm:prSet custT="1"/>
      <dgm:spPr/>
      <dgm:t>
        <a:bodyPr/>
        <a:lstStyle/>
        <a:p>
          <a:endParaRPr lang="en-US" sz="1800" b="0">
            <a:latin typeface="Amasis MT Pro" panose="02040504050005020304" pitchFamily="18" charset="0"/>
          </a:endParaRPr>
        </a:p>
      </dgm:t>
    </dgm:pt>
    <dgm:pt modelId="{9C712DBC-8B27-42C2-AB69-550632960B13}">
      <dgm:prSet custT="1"/>
      <dgm:spPr>
        <a:solidFill>
          <a:srgbClr val="34A488"/>
        </a:solidFill>
      </dgm:spPr>
      <dgm:t>
        <a:bodyPr/>
        <a:lstStyle/>
        <a:p>
          <a:r>
            <a:rPr lang="en-US" sz="1800" b="0">
              <a:latin typeface="+mn-lt"/>
              <a:cs typeface="Calibri Light"/>
            </a:rPr>
            <a:t>If you wait, then it may be too late, so do not be afraid to take action…</a:t>
          </a:r>
        </a:p>
      </dgm:t>
    </dgm:pt>
    <dgm:pt modelId="{8F9C685A-1FE0-4E1E-B325-E8594EA48832}" type="parTrans" cxnId="{AEBF4005-5DB5-4A59-8DCB-22810296EE29}">
      <dgm:prSet/>
      <dgm:spPr/>
      <dgm:t>
        <a:bodyPr/>
        <a:lstStyle/>
        <a:p>
          <a:endParaRPr lang="en-US" sz="1800" b="0">
            <a:latin typeface="Amasis MT Pro" panose="02040504050005020304" pitchFamily="18" charset="0"/>
          </a:endParaRPr>
        </a:p>
      </dgm:t>
    </dgm:pt>
    <dgm:pt modelId="{5898CB66-35B3-4A75-8FA3-9FC51F22F04C}" type="sibTrans" cxnId="{AEBF4005-5DB5-4A59-8DCB-22810296EE29}">
      <dgm:prSet/>
      <dgm:spPr/>
      <dgm:t>
        <a:bodyPr/>
        <a:lstStyle/>
        <a:p>
          <a:endParaRPr lang="en-US" sz="1800" b="0">
            <a:latin typeface="Amasis MT Pro" panose="02040504050005020304" pitchFamily="18" charset="0"/>
          </a:endParaRPr>
        </a:p>
      </dgm:t>
    </dgm:pt>
    <dgm:pt modelId="{EEAEF319-58B9-4BC3-93DA-2E93C2564F99}" type="pres">
      <dgm:prSet presAssocID="{AF606FB2-A3DC-46F9-BF8E-A343D30B5EA1}" presName="outerComposite" presStyleCnt="0">
        <dgm:presLayoutVars>
          <dgm:chMax val="5"/>
          <dgm:dir/>
          <dgm:resizeHandles val="exact"/>
        </dgm:presLayoutVars>
      </dgm:prSet>
      <dgm:spPr/>
    </dgm:pt>
    <dgm:pt modelId="{432A106A-0C10-4602-9D42-D8ADC9FD4445}" type="pres">
      <dgm:prSet presAssocID="{AF606FB2-A3DC-46F9-BF8E-A343D30B5EA1}" presName="dummyMaxCanvas" presStyleCnt="0">
        <dgm:presLayoutVars/>
      </dgm:prSet>
      <dgm:spPr/>
    </dgm:pt>
    <dgm:pt modelId="{0FC0B653-4FCA-4DF4-AC66-C8431388704C}" type="pres">
      <dgm:prSet presAssocID="{AF606FB2-A3DC-46F9-BF8E-A343D30B5EA1}" presName="FiveNodes_1" presStyleLbl="node1" presStyleIdx="0" presStyleCnt="5" custScaleY="115080">
        <dgm:presLayoutVars>
          <dgm:bulletEnabled val="1"/>
        </dgm:presLayoutVars>
      </dgm:prSet>
      <dgm:spPr/>
    </dgm:pt>
    <dgm:pt modelId="{C7C7E13B-3748-4157-8FFC-CA9F2B9D659F}" type="pres">
      <dgm:prSet presAssocID="{AF606FB2-A3DC-46F9-BF8E-A343D30B5EA1}" presName="FiveNodes_2" presStyleLbl="node1" presStyleIdx="1" presStyleCnt="5" custScaleY="116514">
        <dgm:presLayoutVars>
          <dgm:bulletEnabled val="1"/>
        </dgm:presLayoutVars>
      </dgm:prSet>
      <dgm:spPr/>
    </dgm:pt>
    <dgm:pt modelId="{626E6226-06D2-46CF-BBD2-DB8032E9D85D}" type="pres">
      <dgm:prSet presAssocID="{AF606FB2-A3DC-46F9-BF8E-A343D30B5EA1}" presName="FiveNodes_3" presStyleLbl="node1" presStyleIdx="2" presStyleCnt="5" custScaleY="115314">
        <dgm:presLayoutVars>
          <dgm:bulletEnabled val="1"/>
        </dgm:presLayoutVars>
      </dgm:prSet>
      <dgm:spPr/>
    </dgm:pt>
    <dgm:pt modelId="{1B4CD419-988D-4E4F-9818-172320531BD4}" type="pres">
      <dgm:prSet presAssocID="{AF606FB2-A3DC-46F9-BF8E-A343D30B5EA1}" presName="FiveNodes_4" presStyleLbl="node1" presStyleIdx="3" presStyleCnt="5" custScaleY="123979">
        <dgm:presLayoutVars>
          <dgm:bulletEnabled val="1"/>
        </dgm:presLayoutVars>
      </dgm:prSet>
      <dgm:spPr/>
    </dgm:pt>
    <dgm:pt modelId="{14819433-807D-4A2F-A9A4-00425EA78FDC}" type="pres">
      <dgm:prSet presAssocID="{AF606FB2-A3DC-46F9-BF8E-A343D30B5EA1}" presName="FiveNodes_5" presStyleLbl="node1" presStyleIdx="4" presStyleCnt="5" custScaleY="121708" custLinFactNeighborX="101" custLinFactNeighborY="15050">
        <dgm:presLayoutVars>
          <dgm:bulletEnabled val="1"/>
        </dgm:presLayoutVars>
      </dgm:prSet>
      <dgm:spPr/>
    </dgm:pt>
    <dgm:pt modelId="{C9AC08D7-8F46-4F60-9A8C-51F9AC12E4C5}" type="pres">
      <dgm:prSet presAssocID="{AF606FB2-A3DC-46F9-BF8E-A343D30B5EA1}" presName="FiveConn_1-2" presStyleLbl="fgAccFollowNode1" presStyleIdx="0" presStyleCnt="4">
        <dgm:presLayoutVars>
          <dgm:bulletEnabled val="1"/>
        </dgm:presLayoutVars>
      </dgm:prSet>
      <dgm:spPr/>
    </dgm:pt>
    <dgm:pt modelId="{FE29C685-72E9-4C95-9090-D0B50A0BFBAC}" type="pres">
      <dgm:prSet presAssocID="{AF606FB2-A3DC-46F9-BF8E-A343D30B5EA1}" presName="FiveConn_2-3" presStyleLbl="fgAccFollowNode1" presStyleIdx="1" presStyleCnt="4">
        <dgm:presLayoutVars>
          <dgm:bulletEnabled val="1"/>
        </dgm:presLayoutVars>
      </dgm:prSet>
      <dgm:spPr/>
    </dgm:pt>
    <dgm:pt modelId="{1EF2E22A-C3AA-4303-97A0-4D3182B6D4E8}" type="pres">
      <dgm:prSet presAssocID="{AF606FB2-A3DC-46F9-BF8E-A343D30B5EA1}" presName="FiveConn_3-4" presStyleLbl="fgAccFollowNode1" presStyleIdx="2" presStyleCnt="4">
        <dgm:presLayoutVars>
          <dgm:bulletEnabled val="1"/>
        </dgm:presLayoutVars>
      </dgm:prSet>
      <dgm:spPr/>
    </dgm:pt>
    <dgm:pt modelId="{2E631CBB-3855-4DD1-AD31-38744F045316}" type="pres">
      <dgm:prSet presAssocID="{AF606FB2-A3DC-46F9-BF8E-A343D30B5EA1}" presName="FiveConn_4-5" presStyleLbl="fgAccFollowNode1" presStyleIdx="3" presStyleCnt="4">
        <dgm:presLayoutVars>
          <dgm:bulletEnabled val="1"/>
        </dgm:presLayoutVars>
      </dgm:prSet>
      <dgm:spPr/>
    </dgm:pt>
    <dgm:pt modelId="{242D37DE-DD79-48F4-8C5A-BACFF12F6C06}" type="pres">
      <dgm:prSet presAssocID="{AF606FB2-A3DC-46F9-BF8E-A343D30B5EA1}" presName="FiveNodes_1_text" presStyleLbl="node1" presStyleIdx="4" presStyleCnt="5">
        <dgm:presLayoutVars>
          <dgm:bulletEnabled val="1"/>
        </dgm:presLayoutVars>
      </dgm:prSet>
      <dgm:spPr/>
    </dgm:pt>
    <dgm:pt modelId="{D4AA5D24-4AAA-44AA-B489-CC28F2A99145}" type="pres">
      <dgm:prSet presAssocID="{AF606FB2-A3DC-46F9-BF8E-A343D30B5EA1}" presName="FiveNodes_2_text" presStyleLbl="node1" presStyleIdx="4" presStyleCnt="5">
        <dgm:presLayoutVars>
          <dgm:bulletEnabled val="1"/>
        </dgm:presLayoutVars>
      </dgm:prSet>
      <dgm:spPr/>
    </dgm:pt>
    <dgm:pt modelId="{E8529FCD-5848-4C17-A43E-75252B5746BC}" type="pres">
      <dgm:prSet presAssocID="{AF606FB2-A3DC-46F9-BF8E-A343D30B5EA1}" presName="FiveNodes_3_text" presStyleLbl="node1" presStyleIdx="4" presStyleCnt="5">
        <dgm:presLayoutVars>
          <dgm:bulletEnabled val="1"/>
        </dgm:presLayoutVars>
      </dgm:prSet>
      <dgm:spPr/>
    </dgm:pt>
    <dgm:pt modelId="{AA4D6DA4-06B0-4FB4-9DF8-B3D7CDEA6CDC}" type="pres">
      <dgm:prSet presAssocID="{AF606FB2-A3DC-46F9-BF8E-A343D30B5EA1}" presName="FiveNodes_4_text" presStyleLbl="node1" presStyleIdx="4" presStyleCnt="5">
        <dgm:presLayoutVars>
          <dgm:bulletEnabled val="1"/>
        </dgm:presLayoutVars>
      </dgm:prSet>
      <dgm:spPr/>
    </dgm:pt>
    <dgm:pt modelId="{34BBFC84-F0D0-4BB6-8AC6-9D86A053984D}" type="pres">
      <dgm:prSet presAssocID="{AF606FB2-A3DC-46F9-BF8E-A343D30B5EA1}" presName="FiveNodes_5_text" presStyleLbl="node1" presStyleIdx="4" presStyleCnt="5">
        <dgm:presLayoutVars>
          <dgm:bulletEnabled val="1"/>
        </dgm:presLayoutVars>
      </dgm:prSet>
      <dgm:spPr/>
    </dgm:pt>
  </dgm:ptLst>
  <dgm:cxnLst>
    <dgm:cxn modelId="{F551DB03-E87E-4DFB-9C75-25B835B3B623}" type="presOf" srcId="{CC69C81D-F80D-4593-A7B3-9CDCE431F746}" destId="{1EF2E22A-C3AA-4303-97A0-4D3182B6D4E8}" srcOrd="0" destOrd="0" presId="urn:microsoft.com/office/officeart/2005/8/layout/vProcess5"/>
    <dgm:cxn modelId="{AEBF4005-5DB5-4A59-8DCB-22810296EE29}" srcId="{AF606FB2-A3DC-46F9-BF8E-A343D30B5EA1}" destId="{9C712DBC-8B27-42C2-AB69-550632960B13}" srcOrd="4" destOrd="0" parTransId="{8F9C685A-1FE0-4E1E-B325-E8594EA48832}" sibTransId="{5898CB66-35B3-4A75-8FA3-9FC51F22F04C}"/>
    <dgm:cxn modelId="{242C6607-96B7-47AF-9450-C799DE7665DE}" type="presOf" srcId="{711015C2-0506-4B37-9A0D-5B65FC7F773E}" destId="{C9AC08D7-8F46-4F60-9A8C-51F9AC12E4C5}" srcOrd="0" destOrd="0" presId="urn:microsoft.com/office/officeart/2005/8/layout/vProcess5"/>
    <dgm:cxn modelId="{1990BB1E-9221-4D91-BCF7-4B0884383954}" srcId="{AF606FB2-A3DC-46F9-BF8E-A343D30B5EA1}" destId="{45BFD73C-0EE1-4E63-89A8-155BB99B2051}" srcOrd="1" destOrd="0" parTransId="{D2703287-1972-487A-A10C-4A9A126B3AB2}" sibTransId="{F42A5201-29AE-4B12-8BE5-DD58470D1D1E}"/>
    <dgm:cxn modelId="{04993128-53AD-4CB3-BFC4-1CC1B3B9EA9F}" type="presOf" srcId="{4D1BBC63-8BAD-4F23-A308-1C803E98C3E4}" destId="{0FC0B653-4FCA-4DF4-AC66-C8431388704C}" srcOrd="0" destOrd="0" presId="urn:microsoft.com/office/officeart/2005/8/layout/vProcess5"/>
    <dgm:cxn modelId="{1A1DD72F-657D-49B3-BA12-DEFF1B705095}" type="presOf" srcId="{AF606FB2-A3DC-46F9-BF8E-A343D30B5EA1}" destId="{EEAEF319-58B9-4BC3-93DA-2E93C2564F99}" srcOrd="0" destOrd="0" presId="urn:microsoft.com/office/officeart/2005/8/layout/vProcess5"/>
    <dgm:cxn modelId="{6933423E-D05D-4D80-A26E-C4AB1D4FDF19}" type="presOf" srcId="{9D90DE09-D1FB-4704-8CEC-6D2D3F257BEA}" destId="{E8529FCD-5848-4C17-A43E-75252B5746BC}" srcOrd="1" destOrd="0" presId="urn:microsoft.com/office/officeart/2005/8/layout/vProcess5"/>
    <dgm:cxn modelId="{7EC72D66-07CB-42CE-87AE-29F17317D5BA}" type="presOf" srcId="{F42A5201-29AE-4B12-8BE5-DD58470D1D1E}" destId="{FE29C685-72E9-4C95-9090-D0B50A0BFBAC}" srcOrd="0" destOrd="0" presId="urn:microsoft.com/office/officeart/2005/8/layout/vProcess5"/>
    <dgm:cxn modelId="{46A05148-9ACC-4068-8DE7-FED8B2FE1E6B}" type="presOf" srcId="{1C48E282-7AA6-4B58-B626-62C9D0D9D3D2}" destId="{2E631CBB-3855-4DD1-AD31-38744F045316}" srcOrd="0" destOrd="0" presId="urn:microsoft.com/office/officeart/2005/8/layout/vProcess5"/>
    <dgm:cxn modelId="{59C87E49-7102-4D67-8E7A-4DD5D6A03E3F}" type="presOf" srcId="{45BFD73C-0EE1-4E63-89A8-155BB99B2051}" destId="{D4AA5D24-4AAA-44AA-B489-CC28F2A99145}" srcOrd="1" destOrd="0" presId="urn:microsoft.com/office/officeart/2005/8/layout/vProcess5"/>
    <dgm:cxn modelId="{3A42514F-2F7C-4892-888A-8BEBB8B4627D}" type="presOf" srcId="{3A5DB937-12AC-478E-AA4C-6A418B1DA2EB}" destId="{AA4D6DA4-06B0-4FB4-9DF8-B3D7CDEA6CDC}" srcOrd="1" destOrd="0" presId="urn:microsoft.com/office/officeart/2005/8/layout/vProcess5"/>
    <dgm:cxn modelId="{41563572-34C8-4FBB-A941-5713DF2D1CFA}" type="presOf" srcId="{4D1BBC63-8BAD-4F23-A308-1C803E98C3E4}" destId="{242D37DE-DD79-48F4-8C5A-BACFF12F6C06}" srcOrd="1" destOrd="0" presId="urn:microsoft.com/office/officeart/2005/8/layout/vProcess5"/>
    <dgm:cxn modelId="{014FEF80-5654-4D34-AE7B-266AC95B623D}" type="presOf" srcId="{9C712DBC-8B27-42C2-AB69-550632960B13}" destId="{34BBFC84-F0D0-4BB6-8AC6-9D86A053984D}" srcOrd="1" destOrd="0" presId="urn:microsoft.com/office/officeart/2005/8/layout/vProcess5"/>
    <dgm:cxn modelId="{E1008C85-8218-4A44-954A-DB0E6A6958C1}" srcId="{AF606FB2-A3DC-46F9-BF8E-A343D30B5EA1}" destId="{3A5DB937-12AC-478E-AA4C-6A418B1DA2EB}" srcOrd="3" destOrd="0" parTransId="{1455A78E-A9A0-4CFE-BF1D-959194FBC3B6}" sibTransId="{1C48E282-7AA6-4B58-B626-62C9D0D9D3D2}"/>
    <dgm:cxn modelId="{E1111098-DA85-431B-BD80-27ED7ABE259A}" srcId="{AF606FB2-A3DC-46F9-BF8E-A343D30B5EA1}" destId="{9D90DE09-D1FB-4704-8CEC-6D2D3F257BEA}" srcOrd="2" destOrd="0" parTransId="{DD9D9EA3-27E1-4CF2-997A-80F76F8E7524}" sibTransId="{CC69C81D-F80D-4593-A7B3-9CDCE431F746}"/>
    <dgm:cxn modelId="{2C5D57A0-487E-4CBE-9B84-21DEAF5F0D61}" type="presOf" srcId="{9C712DBC-8B27-42C2-AB69-550632960B13}" destId="{14819433-807D-4A2F-A9A4-00425EA78FDC}" srcOrd="0" destOrd="0" presId="urn:microsoft.com/office/officeart/2005/8/layout/vProcess5"/>
    <dgm:cxn modelId="{46255EA6-A1F8-483D-B666-ACB2CE2C02BC}" type="presOf" srcId="{45BFD73C-0EE1-4E63-89A8-155BB99B2051}" destId="{C7C7E13B-3748-4157-8FFC-CA9F2B9D659F}" srcOrd="0" destOrd="0" presId="urn:microsoft.com/office/officeart/2005/8/layout/vProcess5"/>
    <dgm:cxn modelId="{725418B7-D29F-4C81-BE50-028C4C2767E2}" type="presOf" srcId="{3A5DB937-12AC-478E-AA4C-6A418B1DA2EB}" destId="{1B4CD419-988D-4E4F-9818-172320531BD4}" srcOrd="0" destOrd="0" presId="urn:microsoft.com/office/officeart/2005/8/layout/vProcess5"/>
    <dgm:cxn modelId="{340F70DC-8BD6-4447-8BE4-BFDF674E6A0D}" srcId="{AF606FB2-A3DC-46F9-BF8E-A343D30B5EA1}" destId="{4D1BBC63-8BAD-4F23-A308-1C803E98C3E4}" srcOrd="0" destOrd="0" parTransId="{49F44DDA-E82E-4338-882B-494AE757780E}" sibTransId="{711015C2-0506-4B37-9A0D-5B65FC7F773E}"/>
    <dgm:cxn modelId="{916EB0DE-5E7E-4E9E-8D2C-7C62E7E9B3D1}" type="presOf" srcId="{9D90DE09-D1FB-4704-8CEC-6D2D3F257BEA}" destId="{626E6226-06D2-46CF-BBD2-DB8032E9D85D}" srcOrd="0" destOrd="0" presId="urn:microsoft.com/office/officeart/2005/8/layout/vProcess5"/>
    <dgm:cxn modelId="{32DF0E6B-E799-42A6-84FB-2ADB9D8DFE30}" type="presParOf" srcId="{EEAEF319-58B9-4BC3-93DA-2E93C2564F99}" destId="{432A106A-0C10-4602-9D42-D8ADC9FD4445}" srcOrd="0" destOrd="0" presId="urn:microsoft.com/office/officeart/2005/8/layout/vProcess5"/>
    <dgm:cxn modelId="{C51155E5-EFF9-43AA-B808-F5FB6511539C}" type="presParOf" srcId="{EEAEF319-58B9-4BC3-93DA-2E93C2564F99}" destId="{0FC0B653-4FCA-4DF4-AC66-C8431388704C}" srcOrd="1" destOrd="0" presId="urn:microsoft.com/office/officeart/2005/8/layout/vProcess5"/>
    <dgm:cxn modelId="{69FEB28A-E1A4-4C7D-A670-79D1A3FF6053}" type="presParOf" srcId="{EEAEF319-58B9-4BC3-93DA-2E93C2564F99}" destId="{C7C7E13B-3748-4157-8FFC-CA9F2B9D659F}" srcOrd="2" destOrd="0" presId="urn:microsoft.com/office/officeart/2005/8/layout/vProcess5"/>
    <dgm:cxn modelId="{7696A9DD-1EEE-4DD0-99B9-00997B3CF21D}" type="presParOf" srcId="{EEAEF319-58B9-4BC3-93DA-2E93C2564F99}" destId="{626E6226-06D2-46CF-BBD2-DB8032E9D85D}" srcOrd="3" destOrd="0" presId="urn:microsoft.com/office/officeart/2005/8/layout/vProcess5"/>
    <dgm:cxn modelId="{D91B173F-BB6F-4623-B73B-937A28DAFFCF}" type="presParOf" srcId="{EEAEF319-58B9-4BC3-93DA-2E93C2564F99}" destId="{1B4CD419-988D-4E4F-9818-172320531BD4}" srcOrd="4" destOrd="0" presId="urn:microsoft.com/office/officeart/2005/8/layout/vProcess5"/>
    <dgm:cxn modelId="{CA373D4F-3196-4852-B3CE-F742BAFD0E55}" type="presParOf" srcId="{EEAEF319-58B9-4BC3-93DA-2E93C2564F99}" destId="{14819433-807D-4A2F-A9A4-00425EA78FDC}" srcOrd="5" destOrd="0" presId="urn:microsoft.com/office/officeart/2005/8/layout/vProcess5"/>
    <dgm:cxn modelId="{7B53B922-954B-465E-A89F-13BA55F758F8}" type="presParOf" srcId="{EEAEF319-58B9-4BC3-93DA-2E93C2564F99}" destId="{C9AC08D7-8F46-4F60-9A8C-51F9AC12E4C5}" srcOrd="6" destOrd="0" presId="urn:microsoft.com/office/officeart/2005/8/layout/vProcess5"/>
    <dgm:cxn modelId="{C0EA7343-2C9B-4717-B12C-1A3504DC2C56}" type="presParOf" srcId="{EEAEF319-58B9-4BC3-93DA-2E93C2564F99}" destId="{FE29C685-72E9-4C95-9090-D0B50A0BFBAC}" srcOrd="7" destOrd="0" presId="urn:microsoft.com/office/officeart/2005/8/layout/vProcess5"/>
    <dgm:cxn modelId="{1AB2A371-11AD-473C-BB5C-16EA2F077F9A}" type="presParOf" srcId="{EEAEF319-58B9-4BC3-93DA-2E93C2564F99}" destId="{1EF2E22A-C3AA-4303-97A0-4D3182B6D4E8}" srcOrd="8" destOrd="0" presId="urn:microsoft.com/office/officeart/2005/8/layout/vProcess5"/>
    <dgm:cxn modelId="{8CA4DA4F-EF06-44B6-9DAC-A09CDB125F46}" type="presParOf" srcId="{EEAEF319-58B9-4BC3-93DA-2E93C2564F99}" destId="{2E631CBB-3855-4DD1-AD31-38744F045316}" srcOrd="9" destOrd="0" presId="urn:microsoft.com/office/officeart/2005/8/layout/vProcess5"/>
    <dgm:cxn modelId="{83FF1439-BA2E-4984-871B-755395A3671E}" type="presParOf" srcId="{EEAEF319-58B9-4BC3-93DA-2E93C2564F99}" destId="{242D37DE-DD79-48F4-8C5A-BACFF12F6C06}" srcOrd="10" destOrd="0" presId="urn:microsoft.com/office/officeart/2005/8/layout/vProcess5"/>
    <dgm:cxn modelId="{742668DE-2647-42EA-B984-6A192DC0569E}" type="presParOf" srcId="{EEAEF319-58B9-4BC3-93DA-2E93C2564F99}" destId="{D4AA5D24-4AAA-44AA-B489-CC28F2A99145}" srcOrd="11" destOrd="0" presId="urn:microsoft.com/office/officeart/2005/8/layout/vProcess5"/>
    <dgm:cxn modelId="{F64B78C3-C076-45F4-B3BE-A88D56EC46A4}" type="presParOf" srcId="{EEAEF319-58B9-4BC3-93DA-2E93C2564F99}" destId="{E8529FCD-5848-4C17-A43E-75252B5746BC}" srcOrd="12" destOrd="0" presId="urn:microsoft.com/office/officeart/2005/8/layout/vProcess5"/>
    <dgm:cxn modelId="{46BB4DAF-83D4-4FF1-B4EC-9013EA2A87FD}" type="presParOf" srcId="{EEAEF319-58B9-4BC3-93DA-2E93C2564F99}" destId="{AA4D6DA4-06B0-4FB4-9DF8-B3D7CDEA6CDC}" srcOrd="13" destOrd="0" presId="urn:microsoft.com/office/officeart/2005/8/layout/vProcess5"/>
    <dgm:cxn modelId="{ED4236AA-EEC3-4EAA-9CEA-93176B2B5C74}" type="presParOf" srcId="{EEAEF319-58B9-4BC3-93DA-2E93C2564F99}" destId="{34BBFC84-F0D0-4BB6-8AC6-9D86A053984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B22736-D693-4245-90C5-12387562EF2F}"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85E89C29-6374-4AD3-A3EF-2873497716CE}">
      <dgm:prSet/>
      <dgm:spPr/>
      <dgm:t>
        <a:bodyPr anchor="t"/>
        <a:lstStyle/>
        <a:p>
          <a:r>
            <a:rPr lang="en-US" b="1"/>
            <a:t>Disabilities</a:t>
          </a:r>
          <a:r>
            <a:rPr lang="en-US"/>
            <a:t> - People with mental health issues face a variety of challenges including isolation, diminished capacity to consent or offer informed consent, and limited ability to assess risk and detect ill-intentions.</a:t>
          </a:r>
        </a:p>
      </dgm:t>
    </dgm:pt>
    <dgm:pt modelId="{6C30B799-0B2D-4DA6-B965-71096F9C23E2}" type="parTrans" cxnId="{C82F2580-1991-411D-8E25-BE6ECD83648F}">
      <dgm:prSet/>
      <dgm:spPr/>
      <dgm:t>
        <a:bodyPr/>
        <a:lstStyle/>
        <a:p>
          <a:endParaRPr lang="en-US"/>
        </a:p>
      </dgm:t>
    </dgm:pt>
    <dgm:pt modelId="{FD3D0BE3-B92D-4EBB-8F44-190007343D98}" type="sibTrans" cxnId="{C82F2580-1991-411D-8E25-BE6ECD83648F}">
      <dgm:prSet/>
      <dgm:spPr/>
      <dgm:t>
        <a:bodyPr/>
        <a:lstStyle/>
        <a:p>
          <a:endParaRPr lang="en-US"/>
        </a:p>
      </dgm:t>
    </dgm:pt>
    <dgm:pt modelId="{62464432-A72D-4689-84CF-5103C8E6F3A6}">
      <dgm:prSet/>
      <dgm:spPr/>
      <dgm:t>
        <a:bodyPr anchor="t"/>
        <a:lstStyle/>
        <a:p>
          <a:r>
            <a:rPr lang="en-US" b="1"/>
            <a:t>Addiction</a:t>
          </a:r>
          <a:r>
            <a:rPr lang="en-US"/>
            <a:t> -Traffickers use substance dependency and addiction to recruit and keep control of the trafficked person.</a:t>
          </a:r>
        </a:p>
      </dgm:t>
    </dgm:pt>
    <dgm:pt modelId="{8BDCEA28-0195-4E1B-A4B0-D3E9B190F6B0}" type="parTrans" cxnId="{91FBAB02-B56F-46B5-9823-EFEEABA93ED8}">
      <dgm:prSet/>
      <dgm:spPr/>
      <dgm:t>
        <a:bodyPr/>
        <a:lstStyle/>
        <a:p>
          <a:endParaRPr lang="en-US"/>
        </a:p>
      </dgm:t>
    </dgm:pt>
    <dgm:pt modelId="{1C5A8500-BB95-4915-90AE-6D5857E1884A}" type="sibTrans" cxnId="{91FBAB02-B56F-46B5-9823-EFEEABA93ED8}">
      <dgm:prSet/>
      <dgm:spPr/>
      <dgm:t>
        <a:bodyPr/>
        <a:lstStyle/>
        <a:p>
          <a:endParaRPr lang="en-US"/>
        </a:p>
      </dgm:t>
    </dgm:pt>
    <dgm:pt modelId="{18288567-D28E-4051-A3BC-49914F36078F}">
      <dgm:prSet/>
      <dgm:spPr/>
      <dgm:t>
        <a:bodyPr anchor="t"/>
        <a:lstStyle/>
        <a:p>
          <a:r>
            <a:rPr lang="en-US" b="1"/>
            <a:t>Risk</a:t>
          </a:r>
          <a:r>
            <a:rPr lang="en-US"/>
            <a:t> - For gangs, the exploitation of men, women, and children is lucrative and lower risk than other areas such as weapons or drugs.</a:t>
          </a:r>
        </a:p>
      </dgm:t>
    </dgm:pt>
    <dgm:pt modelId="{EC7659F5-E6C0-4226-96CD-1F32DE70857F}" type="parTrans" cxnId="{28007DA8-3E71-43CA-B75A-D7110F74B581}">
      <dgm:prSet/>
      <dgm:spPr/>
      <dgm:t>
        <a:bodyPr/>
        <a:lstStyle/>
        <a:p>
          <a:endParaRPr lang="en-US"/>
        </a:p>
      </dgm:t>
    </dgm:pt>
    <dgm:pt modelId="{DB79250F-950B-4C09-AEFA-085AB407B921}" type="sibTrans" cxnId="{28007DA8-3E71-43CA-B75A-D7110F74B581}">
      <dgm:prSet/>
      <dgm:spPr/>
      <dgm:t>
        <a:bodyPr/>
        <a:lstStyle/>
        <a:p>
          <a:endParaRPr lang="en-US"/>
        </a:p>
      </dgm:t>
    </dgm:pt>
    <dgm:pt modelId="{085EDE7B-19CE-426A-A19D-938F380969A0}" type="pres">
      <dgm:prSet presAssocID="{A1B22736-D693-4245-90C5-12387562EF2F}" presName="hierChild1" presStyleCnt="0">
        <dgm:presLayoutVars>
          <dgm:chPref val="1"/>
          <dgm:dir/>
          <dgm:animOne val="branch"/>
          <dgm:animLvl val="lvl"/>
          <dgm:resizeHandles/>
        </dgm:presLayoutVars>
      </dgm:prSet>
      <dgm:spPr/>
    </dgm:pt>
    <dgm:pt modelId="{BB1DEA88-EFAB-4609-8F5E-BD45B73616F3}" type="pres">
      <dgm:prSet presAssocID="{85E89C29-6374-4AD3-A3EF-2873497716CE}" presName="hierRoot1" presStyleCnt="0"/>
      <dgm:spPr/>
    </dgm:pt>
    <dgm:pt modelId="{3A4B65F8-CDCD-46C6-ABF7-4E933177FDE4}" type="pres">
      <dgm:prSet presAssocID="{85E89C29-6374-4AD3-A3EF-2873497716CE}" presName="composite" presStyleCnt="0"/>
      <dgm:spPr/>
    </dgm:pt>
    <dgm:pt modelId="{E02EE3A4-A627-4215-AC27-D4D883766E6F}" type="pres">
      <dgm:prSet presAssocID="{85E89C29-6374-4AD3-A3EF-2873497716CE}" presName="background" presStyleLbl="node0" presStyleIdx="0" presStyleCnt="3"/>
      <dgm:spPr/>
    </dgm:pt>
    <dgm:pt modelId="{ED574DC7-D8A9-4692-923C-D2CE28687FD4}" type="pres">
      <dgm:prSet presAssocID="{85E89C29-6374-4AD3-A3EF-2873497716CE}" presName="text" presStyleLbl="fgAcc0" presStyleIdx="0" presStyleCnt="3">
        <dgm:presLayoutVars>
          <dgm:chPref val="3"/>
        </dgm:presLayoutVars>
      </dgm:prSet>
      <dgm:spPr/>
    </dgm:pt>
    <dgm:pt modelId="{F6A695F8-A1A6-45F9-98D0-BF35823FE511}" type="pres">
      <dgm:prSet presAssocID="{85E89C29-6374-4AD3-A3EF-2873497716CE}" presName="hierChild2" presStyleCnt="0"/>
      <dgm:spPr/>
    </dgm:pt>
    <dgm:pt modelId="{35A61D92-584F-46F7-92C8-97C31BE88C2F}" type="pres">
      <dgm:prSet presAssocID="{62464432-A72D-4689-84CF-5103C8E6F3A6}" presName="hierRoot1" presStyleCnt="0"/>
      <dgm:spPr/>
    </dgm:pt>
    <dgm:pt modelId="{7A61BAEA-0D34-423F-BA16-26E1B9C090AC}" type="pres">
      <dgm:prSet presAssocID="{62464432-A72D-4689-84CF-5103C8E6F3A6}" presName="composite" presStyleCnt="0"/>
      <dgm:spPr/>
    </dgm:pt>
    <dgm:pt modelId="{40BE78F6-186A-488D-9422-745234BEBBD4}" type="pres">
      <dgm:prSet presAssocID="{62464432-A72D-4689-84CF-5103C8E6F3A6}" presName="background" presStyleLbl="node0" presStyleIdx="1" presStyleCnt="3"/>
      <dgm:spPr/>
    </dgm:pt>
    <dgm:pt modelId="{72C9F455-79C8-4A00-BCC2-6C98FBD06656}" type="pres">
      <dgm:prSet presAssocID="{62464432-A72D-4689-84CF-5103C8E6F3A6}" presName="text" presStyleLbl="fgAcc0" presStyleIdx="1" presStyleCnt="3">
        <dgm:presLayoutVars>
          <dgm:chPref val="3"/>
        </dgm:presLayoutVars>
      </dgm:prSet>
      <dgm:spPr/>
    </dgm:pt>
    <dgm:pt modelId="{0595DD85-94B3-4BC0-86B0-7749C72D9B5B}" type="pres">
      <dgm:prSet presAssocID="{62464432-A72D-4689-84CF-5103C8E6F3A6}" presName="hierChild2" presStyleCnt="0"/>
      <dgm:spPr/>
    </dgm:pt>
    <dgm:pt modelId="{1D20B072-37F9-43E1-ACB0-3443708EE261}" type="pres">
      <dgm:prSet presAssocID="{18288567-D28E-4051-A3BC-49914F36078F}" presName="hierRoot1" presStyleCnt="0"/>
      <dgm:spPr/>
    </dgm:pt>
    <dgm:pt modelId="{BB4E00CB-1A03-4576-BAF5-2134E2432794}" type="pres">
      <dgm:prSet presAssocID="{18288567-D28E-4051-A3BC-49914F36078F}" presName="composite" presStyleCnt="0"/>
      <dgm:spPr/>
    </dgm:pt>
    <dgm:pt modelId="{60AE5E3F-3F5B-432C-BA8A-5F27662F0FC9}" type="pres">
      <dgm:prSet presAssocID="{18288567-D28E-4051-A3BC-49914F36078F}" presName="background" presStyleLbl="node0" presStyleIdx="2" presStyleCnt="3"/>
      <dgm:spPr/>
    </dgm:pt>
    <dgm:pt modelId="{BFE9D62C-9087-4E44-8412-D06285150E79}" type="pres">
      <dgm:prSet presAssocID="{18288567-D28E-4051-A3BC-49914F36078F}" presName="text" presStyleLbl="fgAcc0" presStyleIdx="2" presStyleCnt="3">
        <dgm:presLayoutVars>
          <dgm:chPref val="3"/>
        </dgm:presLayoutVars>
      </dgm:prSet>
      <dgm:spPr/>
    </dgm:pt>
    <dgm:pt modelId="{F2CD134D-7E23-45E4-9F53-67D86208DA75}" type="pres">
      <dgm:prSet presAssocID="{18288567-D28E-4051-A3BC-49914F36078F}" presName="hierChild2" presStyleCnt="0"/>
      <dgm:spPr/>
    </dgm:pt>
  </dgm:ptLst>
  <dgm:cxnLst>
    <dgm:cxn modelId="{91FBAB02-B56F-46B5-9823-EFEEABA93ED8}" srcId="{A1B22736-D693-4245-90C5-12387562EF2F}" destId="{62464432-A72D-4689-84CF-5103C8E6F3A6}" srcOrd="1" destOrd="0" parTransId="{8BDCEA28-0195-4E1B-A4B0-D3E9B190F6B0}" sibTransId="{1C5A8500-BB95-4915-90AE-6D5857E1884A}"/>
    <dgm:cxn modelId="{2774215D-B314-49B3-A098-E3E3B097E854}" type="presOf" srcId="{62464432-A72D-4689-84CF-5103C8E6F3A6}" destId="{72C9F455-79C8-4A00-BCC2-6C98FBD06656}" srcOrd="0" destOrd="0" presId="urn:microsoft.com/office/officeart/2005/8/layout/hierarchy1"/>
    <dgm:cxn modelId="{586D994F-C057-462F-B57E-6BA1588CC37A}" type="presOf" srcId="{A1B22736-D693-4245-90C5-12387562EF2F}" destId="{085EDE7B-19CE-426A-A19D-938F380969A0}" srcOrd="0" destOrd="0" presId="urn:microsoft.com/office/officeart/2005/8/layout/hierarchy1"/>
    <dgm:cxn modelId="{C82F2580-1991-411D-8E25-BE6ECD83648F}" srcId="{A1B22736-D693-4245-90C5-12387562EF2F}" destId="{85E89C29-6374-4AD3-A3EF-2873497716CE}" srcOrd="0" destOrd="0" parTransId="{6C30B799-0B2D-4DA6-B965-71096F9C23E2}" sibTransId="{FD3D0BE3-B92D-4EBB-8F44-190007343D98}"/>
    <dgm:cxn modelId="{28007DA8-3E71-43CA-B75A-D7110F74B581}" srcId="{A1B22736-D693-4245-90C5-12387562EF2F}" destId="{18288567-D28E-4051-A3BC-49914F36078F}" srcOrd="2" destOrd="0" parTransId="{EC7659F5-E6C0-4226-96CD-1F32DE70857F}" sibTransId="{DB79250F-950B-4C09-AEFA-085AB407B921}"/>
    <dgm:cxn modelId="{08F7BBAA-4DAB-4CF4-A1E8-8EF8D256665D}" type="presOf" srcId="{85E89C29-6374-4AD3-A3EF-2873497716CE}" destId="{ED574DC7-D8A9-4692-923C-D2CE28687FD4}" srcOrd="0" destOrd="0" presId="urn:microsoft.com/office/officeart/2005/8/layout/hierarchy1"/>
    <dgm:cxn modelId="{4550C5F5-1269-46A5-B764-AD398900B2D6}" type="presOf" srcId="{18288567-D28E-4051-A3BC-49914F36078F}" destId="{BFE9D62C-9087-4E44-8412-D06285150E79}" srcOrd="0" destOrd="0" presId="urn:microsoft.com/office/officeart/2005/8/layout/hierarchy1"/>
    <dgm:cxn modelId="{1C3442DE-46A7-4F76-A308-63CB6C6F016B}" type="presParOf" srcId="{085EDE7B-19CE-426A-A19D-938F380969A0}" destId="{BB1DEA88-EFAB-4609-8F5E-BD45B73616F3}" srcOrd="0" destOrd="0" presId="urn:microsoft.com/office/officeart/2005/8/layout/hierarchy1"/>
    <dgm:cxn modelId="{372BD576-B996-4220-8D66-F39381FA7E3A}" type="presParOf" srcId="{BB1DEA88-EFAB-4609-8F5E-BD45B73616F3}" destId="{3A4B65F8-CDCD-46C6-ABF7-4E933177FDE4}" srcOrd="0" destOrd="0" presId="urn:microsoft.com/office/officeart/2005/8/layout/hierarchy1"/>
    <dgm:cxn modelId="{36AD97AD-8AA2-4FAB-8EF2-419D1B27E268}" type="presParOf" srcId="{3A4B65F8-CDCD-46C6-ABF7-4E933177FDE4}" destId="{E02EE3A4-A627-4215-AC27-D4D883766E6F}" srcOrd="0" destOrd="0" presId="urn:microsoft.com/office/officeart/2005/8/layout/hierarchy1"/>
    <dgm:cxn modelId="{1502979A-85CD-4B23-B7DA-734D2DB4D0FF}" type="presParOf" srcId="{3A4B65F8-CDCD-46C6-ABF7-4E933177FDE4}" destId="{ED574DC7-D8A9-4692-923C-D2CE28687FD4}" srcOrd="1" destOrd="0" presId="urn:microsoft.com/office/officeart/2005/8/layout/hierarchy1"/>
    <dgm:cxn modelId="{FA368FD4-5B6E-4470-84D8-C895BC9F3E57}" type="presParOf" srcId="{BB1DEA88-EFAB-4609-8F5E-BD45B73616F3}" destId="{F6A695F8-A1A6-45F9-98D0-BF35823FE511}" srcOrd="1" destOrd="0" presId="urn:microsoft.com/office/officeart/2005/8/layout/hierarchy1"/>
    <dgm:cxn modelId="{470766A2-03B5-47E8-8EAC-E38EA02D0B04}" type="presParOf" srcId="{085EDE7B-19CE-426A-A19D-938F380969A0}" destId="{35A61D92-584F-46F7-92C8-97C31BE88C2F}" srcOrd="1" destOrd="0" presId="urn:microsoft.com/office/officeart/2005/8/layout/hierarchy1"/>
    <dgm:cxn modelId="{24FDE4CB-E559-408F-993F-07079BA01C4F}" type="presParOf" srcId="{35A61D92-584F-46F7-92C8-97C31BE88C2F}" destId="{7A61BAEA-0D34-423F-BA16-26E1B9C090AC}" srcOrd="0" destOrd="0" presId="urn:microsoft.com/office/officeart/2005/8/layout/hierarchy1"/>
    <dgm:cxn modelId="{521148EB-AF3B-4457-B641-338D0FA3742A}" type="presParOf" srcId="{7A61BAEA-0D34-423F-BA16-26E1B9C090AC}" destId="{40BE78F6-186A-488D-9422-745234BEBBD4}" srcOrd="0" destOrd="0" presId="urn:microsoft.com/office/officeart/2005/8/layout/hierarchy1"/>
    <dgm:cxn modelId="{33F8838B-349C-4C7B-AAF2-B929C20FC147}" type="presParOf" srcId="{7A61BAEA-0D34-423F-BA16-26E1B9C090AC}" destId="{72C9F455-79C8-4A00-BCC2-6C98FBD06656}" srcOrd="1" destOrd="0" presId="urn:microsoft.com/office/officeart/2005/8/layout/hierarchy1"/>
    <dgm:cxn modelId="{9C79FEEC-2355-49A5-855D-56321FE763EE}" type="presParOf" srcId="{35A61D92-584F-46F7-92C8-97C31BE88C2F}" destId="{0595DD85-94B3-4BC0-86B0-7749C72D9B5B}" srcOrd="1" destOrd="0" presId="urn:microsoft.com/office/officeart/2005/8/layout/hierarchy1"/>
    <dgm:cxn modelId="{2F8FC7A2-611C-4AAA-B1E1-01F397B786CF}" type="presParOf" srcId="{085EDE7B-19CE-426A-A19D-938F380969A0}" destId="{1D20B072-37F9-43E1-ACB0-3443708EE261}" srcOrd="2" destOrd="0" presId="urn:microsoft.com/office/officeart/2005/8/layout/hierarchy1"/>
    <dgm:cxn modelId="{103C3B36-DAA4-4CDA-92F4-424DCDB6A7A7}" type="presParOf" srcId="{1D20B072-37F9-43E1-ACB0-3443708EE261}" destId="{BB4E00CB-1A03-4576-BAF5-2134E2432794}" srcOrd="0" destOrd="0" presId="urn:microsoft.com/office/officeart/2005/8/layout/hierarchy1"/>
    <dgm:cxn modelId="{E74E19BA-5B27-4005-A9CB-32D41EB91775}" type="presParOf" srcId="{BB4E00CB-1A03-4576-BAF5-2134E2432794}" destId="{60AE5E3F-3F5B-432C-BA8A-5F27662F0FC9}" srcOrd="0" destOrd="0" presId="urn:microsoft.com/office/officeart/2005/8/layout/hierarchy1"/>
    <dgm:cxn modelId="{F5325F23-C1B8-40C0-BC36-1173139D73EF}" type="presParOf" srcId="{BB4E00CB-1A03-4576-BAF5-2134E2432794}" destId="{BFE9D62C-9087-4E44-8412-D06285150E79}" srcOrd="1" destOrd="0" presId="urn:microsoft.com/office/officeart/2005/8/layout/hierarchy1"/>
    <dgm:cxn modelId="{D79A8CB2-8CC1-4F94-81FA-A9F84F40F80E}" type="presParOf" srcId="{1D20B072-37F9-43E1-ACB0-3443708EE261}" destId="{F2CD134D-7E23-45E4-9F53-67D86208DA7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353950-D909-42D2-8EF6-D50EBBC61BE2}"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D7DDAF2E-2275-4065-93BD-5963DAD6221E}">
      <dgm:prSet custT="1"/>
      <dgm:spPr>
        <a:solidFill>
          <a:schemeClr val="accent1"/>
        </a:solidFill>
      </dgm:spPr>
      <dgm:t>
        <a:bodyPr/>
        <a:lstStyle/>
        <a:p>
          <a:r>
            <a:rPr lang="en-US" sz="1200" b="1">
              <a:latin typeface="+mn-lt"/>
            </a:rPr>
            <a:t>Feeding Addiction to Generate Revenue</a:t>
          </a:r>
          <a:r>
            <a:rPr lang="en-US" sz="1200">
              <a:latin typeface="+mn-lt"/>
            </a:rPr>
            <a:t>: Profits from drug sales and trafficking are reinvested to sustain and expand gang operations, perpetuating cycles of exploitation.</a:t>
          </a:r>
        </a:p>
      </dgm:t>
    </dgm:pt>
    <dgm:pt modelId="{1E7C5974-C783-47D7-B27E-AE989678DEC8}" type="parTrans" cxnId="{37C2A415-C679-4CFB-B63B-EA7B4A097A3F}">
      <dgm:prSet/>
      <dgm:spPr/>
      <dgm:t>
        <a:bodyPr/>
        <a:lstStyle/>
        <a:p>
          <a:endParaRPr lang="en-US" sz="1400">
            <a:latin typeface="+mn-lt"/>
          </a:endParaRPr>
        </a:p>
      </dgm:t>
    </dgm:pt>
    <dgm:pt modelId="{895CBF23-EB70-4C54-8D43-14DCC9500404}" type="sibTrans" cxnId="{37C2A415-C679-4CFB-B63B-EA7B4A097A3F}">
      <dgm:prSet custT="1"/>
      <dgm:spPr/>
      <dgm:t>
        <a:bodyPr/>
        <a:lstStyle/>
        <a:p>
          <a:endParaRPr lang="en-US" sz="1400">
            <a:latin typeface="+mn-lt"/>
          </a:endParaRPr>
        </a:p>
      </dgm:t>
    </dgm:pt>
    <dgm:pt modelId="{542785B3-A728-47FD-95A6-3F724FAF48D8}">
      <dgm:prSet custT="1"/>
      <dgm:spPr>
        <a:solidFill>
          <a:schemeClr val="accent2"/>
        </a:solidFill>
      </dgm:spPr>
      <dgm:t>
        <a:bodyPr/>
        <a:lstStyle/>
        <a:p>
          <a:r>
            <a:rPr lang="en-US" sz="1200" b="1">
              <a:latin typeface="+mn-lt"/>
            </a:rPr>
            <a:t>Coping Vulnerability</a:t>
          </a:r>
          <a:r>
            <a:rPr lang="en-US" sz="1200">
              <a:latin typeface="+mn-lt"/>
            </a:rPr>
            <a:t>: Victims of trafficking often turn to substances as a coping mechanism, further entrenching their dependency and making escape even more difficult.</a:t>
          </a:r>
        </a:p>
      </dgm:t>
    </dgm:pt>
    <dgm:pt modelId="{1BFFA478-C9D2-4BE1-9EF6-F94906C7C82D}" type="parTrans" cxnId="{A147ECB4-ABB2-4945-A199-C5C8EC436FE7}">
      <dgm:prSet/>
      <dgm:spPr/>
      <dgm:t>
        <a:bodyPr/>
        <a:lstStyle/>
        <a:p>
          <a:endParaRPr lang="en-US" sz="1400">
            <a:latin typeface="+mn-lt"/>
          </a:endParaRPr>
        </a:p>
      </dgm:t>
    </dgm:pt>
    <dgm:pt modelId="{31AF0829-4837-4352-B63A-17FE6D1BC845}" type="sibTrans" cxnId="{A147ECB4-ABB2-4945-A199-C5C8EC436FE7}">
      <dgm:prSet custT="1"/>
      <dgm:spPr/>
      <dgm:t>
        <a:bodyPr/>
        <a:lstStyle/>
        <a:p>
          <a:endParaRPr lang="en-US" sz="1400">
            <a:latin typeface="+mn-lt"/>
          </a:endParaRPr>
        </a:p>
      </dgm:t>
    </dgm:pt>
    <dgm:pt modelId="{9DE6E47B-0BD5-47D2-85BB-0D12D337DD3B}">
      <dgm:prSet custT="1"/>
      <dgm:spPr>
        <a:solidFill>
          <a:schemeClr val="accent1"/>
        </a:solidFill>
      </dgm:spPr>
      <dgm:t>
        <a:bodyPr/>
        <a:lstStyle/>
        <a:p>
          <a:r>
            <a:rPr lang="en-US" sz="1200" b="1">
              <a:latin typeface="+mn-lt"/>
            </a:rPr>
            <a:t>Gang Control</a:t>
          </a:r>
          <a:r>
            <a:rPr lang="en-US" sz="1200">
              <a:latin typeface="+mn-lt"/>
            </a:rPr>
            <a:t>: Gangs thrive in areas with poverty, lack of resources, and high rates of addiction, creating environments where trafficking and substance abuse thrive.</a:t>
          </a:r>
        </a:p>
      </dgm:t>
    </dgm:pt>
    <dgm:pt modelId="{CFEC76BF-62FD-45DA-9EA9-8E3454A99853}" type="parTrans" cxnId="{7715CCA0-56C2-484F-8EAD-CEEBE9FC5F47}">
      <dgm:prSet/>
      <dgm:spPr/>
      <dgm:t>
        <a:bodyPr/>
        <a:lstStyle/>
        <a:p>
          <a:endParaRPr lang="en-US" sz="1400">
            <a:latin typeface="+mn-lt"/>
          </a:endParaRPr>
        </a:p>
      </dgm:t>
    </dgm:pt>
    <dgm:pt modelId="{DA8B6472-FFEC-411C-858E-2305149F0470}" type="sibTrans" cxnId="{7715CCA0-56C2-484F-8EAD-CEEBE9FC5F47}">
      <dgm:prSet custT="1"/>
      <dgm:spPr/>
      <dgm:t>
        <a:bodyPr/>
        <a:lstStyle/>
        <a:p>
          <a:endParaRPr lang="en-US" sz="1400">
            <a:latin typeface="+mn-lt"/>
          </a:endParaRPr>
        </a:p>
      </dgm:t>
    </dgm:pt>
    <dgm:pt modelId="{6D976346-A248-4CDF-A0F5-C35AE148DFDC}">
      <dgm:prSet custT="1"/>
      <dgm:spPr>
        <a:solidFill>
          <a:schemeClr val="accent1"/>
        </a:solidFill>
      </dgm:spPr>
      <dgm:t>
        <a:bodyPr/>
        <a:lstStyle/>
        <a:p>
          <a:r>
            <a:rPr lang="en-US" sz="1200" b="1">
              <a:latin typeface="+mn-lt"/>
            </a:rPr>
            <a:t>Stigma and Perception</a:t>
          </a:r>
          <a:r>
            <a:rPr lang="en-US" sz="1200">
              <a:latin typeface="+mn-lt"/>
            </a:rPr>
            <a:t>: Victims of trafficking and addiction are often stigmatized, leaving them with limited access to support, making them even more vulnerable to continued exploitation.</a:t>
          </a:r>
        </a:p>
      </dgm:t>
    </dgm:pt>
    <dgm:pt modelId="{375B6667-FECE-4492-BD47-834EA13CC687}" type="parTrans" cxnId="{F52D7679-FF72-44BB-A62A-3260879276FD}">
      <dgm:prSet/>
      <dgm:spPr/>
      <dgm:t>
        <a:bodyPr/>
        <a:lstStyle/>
        <a:p>
          <a:endParaRPr lang="en-US" sz="1400">
            <a:latin typeface="+mn-lt"/>
          </a:endParaRPr>
        </a:p>
      </dgm:t>
    </dgm:pt>
    <dgm:pt modelId="{075A43C9-4B13-4DF2-806B-F9E711357D80}" type="sibTrans" cxnId="{F52D7679-FF72-44BB-A62A-3260879276FD}">
      <dgm:prSet/>
      <dgm:spPr/>
      <dgm:t>
        <a:bodyPr/>
        <a:lstStyle/>
        <a:p>
          <a:endParaRPr lang="en-US" sz="1400">
            <a:latin typeface="+mn-lt"/>
          </a:endParaRPr>
        </a:p>
      </dgm:t>
    </dgm:pt>
    <dgm:pt modelId="{0E94DD0D-796E-4241-BEC8-F4FB6E97FBD8}">
      <dgm:prSet custT="1"/>
      <dgm:spPr>
        <a:solidFill>
          <a:schemeClr val="accent2"/>
        </a:solidFill>
      </dgm:spPr>
      <dgm:t>
        <a:bodyPr/>
        <a:lstStyle/>
        <a:p>
          <a:pPr>
            <a:buFont typeface="Symbol" panose="05050102010706020507" pitchFamily="18" charset="2"/>
            <a:buChar char=""/>
          </a:pPr>
          <a:r>
            <a:rPr lang="en-US" sz="1200" b="1">
              <a:latin typeface="+mn-lt"/>
            </a:rPr>
            <a:t>Systematic Change</a:t>
          </a:r>
          <a:r>
            <a:rPr lang="en-US" sz="1200">
              <a:latin typeface="+mn-lt"/>
            </a:rPr>
            <a:t>: This complex relationship highlights the need for integrated approaches to combat gang activity, trafficking, and substance abuse simultaneously, addressing root causes and providing support for victims to break free from these cycles.</a:t>
          </a:r>
        </a:p>
      </dgm:t>
    </dgm:pt>
    <dgm:pt modelId="{51731189-C415-4620-A49F-4D599AFBF832}" type="parTrans" cxnId="{F4B99376-B18F-4B89-BC1D-F7B503C96CFD}">
      <dgm:prSet/>
      <dgm:spPr/>
      <dgm:t>
        <a:bodyPr/>
        <a:lstStyle/>
        <a:p>
          <a:endParaRPr lang="en-US" sz="1400">
            <a:latin typeface="+mn-lt"/>
          </a:endParaRPr>
        </a:p>
      </dgm:t>
    </dgm:pt>
    <dgm:pt modelId="{CBEFF837-8946-4A09-84AD-6FA69B3E0BF1}" type="sibTrans" cxnId="{F4B99376-B18F-4B89-BC1D-F7B503C96CFD}">
      <dgm:prSet custT="1"/>
      <dgm:spPr/>
      <dgm:t>
        <a:bodyPr/>
        <a:lstStyle/>
        <a:p>
          <a:endParaRPr lang="en-US" sz="1400">
            <a:latin typeface="+mn-lt"/>
          </a:endParaRPr>
        </a:p>
      </dgm:t>
    </dgm:pt>
    <dgm:pt modelId="{FF0AAE1A-66DE-4F4C-BC7A-24BBD4909692}" type="pres">
      <dgm:prSet presAssocID="{46353950-D909-42D2-8EF6-D50EBBC61BE2}" presName="Name0" presStyleCnt="0">
        <dgm:presLayoutVars>
          <dgm:dir/>
          <dgm:resizeHandles val="exact"/>
        </dgm:presLayoutVars>
      </dgm:prSet>
      <dgm:spPr/>
    </dgm:pt>
    <dgm:pt modelId="{F32A096A-751C-4544-8826-E0CA2C054D0E}" type="pres">
      <dgm:prSet presAssocID="{D7DDAF2E-2275-4065-93BD-5963DAD6221E}" presName="node" presStyleLbl="node1" presStyleIdx="0" presStyleCnt="5">
        <dgm:presLayoutVars>
          <dgm:bulletEnabled val="1"/>
        </dgm:presLayoutVars>
      </dgm:prSet>
      <dgm:spPr/>
    </dgm:pt>
    <dgm:pt modelId="{CACAB2F9-25A1-4574-8602-716837DA4FDC}" type="pres">
      <dgm:prSet presAssocID="{895CBF23-EB70-4C54-8D43-14DCC9500404}" presName="sibTrans" presStyleLbl="sibTrans1D1" presStyleIdx="0" presStyleCnt="4"/>
      <dgm:spPr/>
    </dgm:pt>
    <dgm:pt modelId="{C14C642B-6701-4E94-AACD-82256956D136}" type="pres">
      <dgm:prSet presAssocID="{895CBF23-EB70-4C54-8D43-14DCC9500404}" presName="connectorText" presStyleLbl="sibTrans1D1" presStyleIdx="0" presStyleCnt="4"/>
      <dgm:spPr/>
    </dgm:pt>
    <dgm:pt modelId="{50D038E7-A329-4D3D-8FC1-1ACC67754A42}" type="pres">
      <dgm:prSet presAssocID="{542785B3-A728-47FD-95A6-3F724FAF48D8}" presName="node" presStyleLbl="node1" presStyleIdx="1" presStyleCnt="5">
        <dgm:presLayoutVars>
          <dgm:bulletEnabled val="1"/>
        </dgm:presLayoutVars>
      </dgm:prSet>
      <dgm:spPr/>
    </dgm:pt>
    <dgm:pt modelId="{3FE63716-4989-41AC-95AC-107052A48AB4}" type="pres">
      <dgm:prSet presAssocID="{31AF0829-4837-4352-B63A-17FE6D1BC845}" presName="sibTrans" presStyleLbl="sibTrans1D1" presStyleIdx="1" presStyleCnt="4"/>
      <dgm:spPr/>
    </dgm:pt>
    <dgm:pt modelId="{D5C745FF-64C9-458D-A46B-FA104EB8E341}" type="pres">
      <dgm:prSet presAssocID="{31AF0829-4837-4352-B63A-17FE6D1BC845}" presName="connectorText" presStyleLbl="sibTrans1D1" presStyleIdx="1" presStyleCnt="4"/>
      <dgm:spPr/>
    </dgm:pt>
    <dgm:pt modelId="{992606AE-95D0-467F-87EA-B9CCFFEDF4E4}" type="pres">
      <dgm:prSet presAssocID="{9DE6E47B-0BD5-47D2-85BB-0D12D337DD3B}" presName="node" presStyleLbl="node1" presStyleIdx="2" presStyleCnt="5">
        <dgm:presLayoutVars>
          <dgm:bulletEnabled val="1"/>
        </dgm:presLayoutVars>
      </dgm:prSet>
      <dgm:spPr/>
    </dgm:pt>
    <dgm:pt modelId="{D1742106-49E2-4B83-B737-BB877FFF16F2}" type="pres">
      <dgm:prSet presAssocID="{DA8B6472-FFEC-411C-858E-2305149F0470}" presName="sibTrans" presStyleLbl="sibTrans1D1" presStyleIdx="2" presStyleCnt="4"/>
      <dgm:spPr/>
    </dgm:pt>
    <dgm:pt modelId="{DA6A67C0-9730-4080-BB16-1D5138E78030}" type="pres">
      <dgm:prSet presAssocID="{DA8B6472-FFEC-411C-858E-2305149F0470}" presName="connectorText" presStyleLbl="sibTrans1D1" presStyleIdx="2" presStyleCnt="4"/>
      <dgm:spPr/>
    </dgm:pt>
    <dgm:pt modelId="{C242AFDA-DF95-4B07-A92A-999C45DA552E}" type="pres">
      <dgm:prSet presAssocID="{0E94DD0D-796E-4241-BEC8-F4FB6E97FBD8}" presName="node" presStyleLbl="node1" presStyleIdx="3" presStyleCnt="5">
        <dgm:presLayoutVars>
          <dgm:bulletEnabled val="1"/>
        </dgm:presLayoutVars>
      </dgm:prSet>
      <dgm:spPr/>
    </dgm:pt>
    <dgm:pt modelId="{8DC1057C-5B82-4CDF-91AA-AE37FBF566CE}" type="pres">
      <dgm:prSet presAssocID="{CBEFF837-8946-4A09-84AD-6FA69B3E0BF1}" presName="sibTrans" presStyleLbl="sibTrans1D1" presStyleIdx="3" presStyleCnt="4"/>
      <dgm:spPr/>
    </dgm:pt>
    <dgm:pt modelId="{A159A5D0-2B97-49C8-8954-5E7437942698}" type="pres">
      <dgm:prSet presAssocID="{CBEFF837-8946-4A09-84AD-6FA69B3E0BF1}" presName="connectorText" presStyleLbl="sibTrans1D1" presStyleIdx="3" presStyleCnt="4"/>
      <dgm:spPr/>
    </dgm:pt>
    <dgm:pt modelId="{0D5BF98F-8E0A-4A6C-99E0-B4F84A9CED57}" type="pres">
      <dgm:prSet presAssocID="{6D976346-A248-4CDF-A0F5-C35AE148DFDC}" presName="node" presStyleLbl="node1" presStyleIdx="4" presStyleCnt="5">
        <dgm:presLayoutVars>
          <dgm:bulletEnabled val="1"/>
        </dgm:presLayoutVars>
      </dgm:prSet>
      <dgm:spPr/>
    </dgm:pt>
  </dgm:ptLst>
  <dgm:cxnLst>
    <dgm:cxn modelId="{F638C602-4409-4004-B0CF-836E58B5827A}" type="presOf" srcId="{CBEFF837-8946-4A09-84AD-6FA69B3E0BF1}" destId="{8DC1057C-5B82-4CDF-91AA-AE37FBF566CE}" srcOrd="0" destOrd="0" presId="urn:microsoft.com/office/officeart/2016/7/layout/RepeatingBendingProcessNew"/>
    <dgm:cxn modelId="{37C2A415-C679-4CFB-B63B-EA7B4A097A3F}" srcId="{46353950-D909-42D2-8EF6-D50EBBC61BE2}" destId="{D7DDAF2E-2275-4065-93BD-5963DAD6221E}" srcOrd="0" destOrd="0" parTransId="{1E7C5974-C783-47D7-B27E-AE989678DEC8}" sibTransId="{895CBF23-EB70-4C54-8D43-14DCC9500404}"/>
    <dgm:cxn modelId="{8DFD783D-59EA-4619-82B6-E750B4021644}" type="presOf" srcId="{542785B3-A728-47FD-95A6-3F724FAF48D8}" destId="{50D038E7-A329-4D3D-8FC1-1ACC67754A42}" srcOrd="0" destOrd="0" presId="urn:microsoft.com/office/officeart/2016/7/layout/RepeatingBendingProcessNew"/>
    <dgm:cxn modelId="{4810105B-432C-47E4-A63E-28062E96B907}" type="presOf" srcId="{31AF0829-4837-4352-B63A-17FE6D1BC845}" destId="{D5C745FF-64C9-458D-A46B-FA104EB8E341}" srcOrd="1" destOrd="0" presId="urn:microsoft.com/office/officeart/2016/7/layout/RepeatingBendingProcessNew"/>
    <dgm:cxn modelId="{5E53AC66-CCDB-4A5B-8905-657EA0010F2E}" type="presOf" srcId="{D7DDAF2E-2275-4065-93BD-5963DAD6221E}" destId="{F32A096A-751C-4544-8826-E0CA2C054D0E}" srcOrd="0" destOrd="0" presId="urn:microsoft.com/office/officeart/2016/7/layout/RepeatingBendingProcessNew"/>
    <dgm:cxn modelId="{F913BD6E-E504-46C6-BDE5-EA44AE6F1B39}" type="presOf" srcId="{9DE6E47B-0BD5-47D2-85BB-0D12D337DD3B}" destId="{992606AE-95D0-467F-87EA-B9CCFFEDF4E4}" srcOrd="0" destOrd="0" presId="urn:microsoft.com/office/officeart/2016/7/layout/RepeatingBendingProcessNew"/>
    <dgm:cxn modelId="{AC110655-F118-483A-A43F-83368E7D490A}" type="presOf" srcId="{6D976346-A248-4CDF-A0F5-C35AE148DFDC}" destId="{0D5BF98F-8E0A-4A6C-99E0-B4F84A9CED57}" srcOrd="0" destOrd="0" presId="urn:microsoft.com/office/officeart/2016/7/layout/RepeatingBendingProcessNew"/>
    <dgm:cxn modelId="{F4B99376-B18F-4B89-BC1D-F7B503C96CFD}" srcId="{46353950-D909-42D2-8EF6-D50EBBC61BE2}" destId="{0E94DD0D-796E-4241-BEC8-F4FB6E97FBD8}" srcOrd="3" destOrd="0" parTransId="{51731189-C415-4620-A49F-4D599AFBF832}" sibTransId="{CBEFF837-8946-4A09-84AD-6FA69B3E0BF1}"/>
    <dgm:cxn modelId="{607E0377-5BD1-4CE6-97B4-024F97506680}" type="presOf" srcId="{DA8B6472-FFEC-411C-858E-2305149F0470}" destId="{DA6A67C0-9730-4080-BB16-1D5138E78030}" srcOrd="1" destOrd="0" presId="urn:microsoft.com/office/officeart/2016/7/layout/RepeatingBendingProcessNew"/>
    <dgm:cxn modelId="{F52D7679-FF72-44BB-A62A-3260879276FD}" srcId="{46353950-D909-42D2-8EF6-D50EBBC61BE2}" destId="{6D976346-A248-4CDF-A0F5-C35AE148DFDC}" srcOrd="4" destOrd="0" parTransId="{375B6667-FECE-4492-BD47-834EA13CC687}" sibTransId="{075A43C9-4B13-4DF2-806B-F9E711357D80}"/>
    <dgm:cxn modelId="{16765A81-D9D6-4175-B20E-742C5451B51D}" type="presOf" srcId="{46353950-D909-42D2-8EF6-D50EBBC61BE2}" destId="{FF0AAE1A-66DE-4F4C-BC7A-24BBD4909692}" srcOrd="0" destOrd="0" presId="urn:microsoft.com/office/officeart/2016/7/layout/RepeatingBendingProcessNew"/>
    <dgm:cxn modelId="{5B24D48A-EC2C-4C0E-A769-546AA8DF61AE}" type="presOf" srcId="{895CBF23-EB70-4C54-8D43-14DCC9500404}" destId="{C14C642B-6701-4E94-AACD-82256956D136}" srcOrd="1" destOrd="0" presId="urn:microsoft.com/office/officeart/2016/7/layout/RepeatingBendingProcessNew"/>
    <dgm:cxn modelId="{7715CCA0-56C2-484F-8EAD-CEEBE9FC5F47}" srcId="{46353950-D909-42D2-8EF6-D50EBBC61BE2}" destId="{9DE6E47B-0BD5-47D2-85BB-0D12D337DD3B}" srcOrd="2" destOrd="0" parTransId="{CFEC76BF-62FD-45DA-9EA9-8E3454A99853}" sibTransId="{DA8B6472-FFEC-411C-858E-2305149F0470}"/>
    <dgm:cxn modelId="{0447B6B2-737A-47A1-8795-20D45238FA90}" type="presOf" srcId="{DA8B6472-FFEC-411C-858E-2305149F0470}" destId="{D1742106-49E2-4B83-B737-BB877FFF16F2}" srcOrd="0" destOrd="0" presId="urn:microsoft.com/office/officeart/2016/7/layout/RepeatingBendingProcessNew"/>
    <dgm:cxn modelId="{F8B9C2B3-6800-4B07-AB04-B5395B735BFE}" type="presOf" srcId="{CBEFF837-8946-4A09-84AD-6FA69B3E0BF1}" destId="{A159A5D0-2B97-49C8-8954-5E7437942698}" srcOrd="1" destOrd="0" presId="urn:microsoft.com/office/officeart/2016/7/layout/RepeatingBendingProcessNew"/>
    <dgm:cxn modelId="{A147ECB4-ABB2-4945-A199-C5C8EC436FE7}" srcId="{46353950-D909-42D2-8EF6-D50EBBC61BE2}" destId="{542785B3-A728-47FD-95A6-3F724FAF48D8}" srcOrd="1" destOrd="0" parTransId="{1BFFA478-C9D2-4BE1-9EF6-F94906C7C82D}" sibTransId="{31AF0829-4837-4352-B63A-17FE6D1BC845}"/>
    <dgm:cxn modelId="{B635F2C9-2F38-44D4-9FDD-B961CB285C61}" type="presOf" srcId="{895CBF23-EB70-4C54-8D43-14DCC9500404}" destId="{CACAB2F9-25A1-4574-8602-716837DA4FDC}" srcOrd="0" destOrd="0" presId="urn:microsoft.com/office/officeart/2016/7/layout/RepeatingBendingProcessNew"/>
    <dgm:cxn modelId="{32A472ED-9918-40C5-A42E-C60EBC8276EB}" type="presOf" srcId="{31AF0829-4837-4352-B63A-17FE6D1BC845}" destId="{3FE63716-4989-41AC-95AC-107052A48AB4}" srcOrd="0" destOrd="0" presId="urn:microsoft.com/office/officeart/2016/7/layout/RepeatingBendingProcessNew"/>
    <dgm:cxn modelId="{BD7347F6-EA6C-45DD-9D46-638F6C7DF41A}" type="presOf" srcId="{0E94DD0D-796E-4241-BEC8-F4FB6E97FBD8}" destId="{C242AFDA-DF95-4B07-A92A-999C45DA552E}" srcOrd="0" destOrd="0" presId="urn:microsoft.com/office/officeart/2016/7/layout/RepeatingBendingProcessNew"/>
    <dgm:cxn modelId="{C20B9D49-B079-449D-BF80-BCAB46539196}" type="presParOf" srcId="{FF0AAE1A-66DE-4F4C-BC7A-24BBD4909692}" destId="{F32A096A-751C-4544-8826-E0CA2C054D0E}" srcOrd="0" destOrd="0" presId="urn:microsoft.com/office/officeart/2016/7/layout/RepeatingBendingProcessNew"/>
    <dgm:cxn modelId="{AD1C7602-E8A7-4A64-96E7-58E8CC06E90E}" type="presParOf" srcId="{FF0AAE1A-66DE-4F4C-BC7A-24BBD4909692}" destId="{CACAB2F9-25A1-4574-8602-716837DA4FDC}" srcOrd="1" destOrd="0" presId="urn:microsoft.com/office/officeart/2016/7/layout/RepeatingBendingProcessNew"/>
    <dgm:cxn modelId="{701CF6F2-8319-48E4-AB2D-A13EC8045BA7}" type="presParOf" srcId="{CACAB2F9-25A1-4574-8602-716837DA4FDC}" destId="{C14C642B-6701-4E94-AACD-82256956D136}" srcOrd="0" destOrd="0" presId="urn:microsoft.com/office/officeart/2016/7/layout/RepeatingBendingProcessNew"/>
    <dgm:cxn modelId="{59C3F4F4-D337-420C-8F5D-274A18D0E9B7}" type="presParOf" srcId="{FF0AAE1A-66DE-4F4C-BC7A-24BBD4909692}" destId="{50D038E7-A329-4D3D-8FC1-1ACC67754A42}" srcOrd="2" destOrd="0" presId="urn:microsoft.com/office/officeart/2016/7/layout/RepeatingBendingProcessNew"/>
    <dgm:cxn modelId="{E32C2978-44AC-409D-A8CA-827FAD6AF6DC}" type="presParOf" srcId="{FF0AAE1A-66DE-4F4C-BC7A-24BBD4909692}" destId="{3FE63716-4989-41AC-95AC-107052A48AB4}" srcOrd="3" destOrd="0" presId="urn:microsoft.com/office/officeart/2016/7/layout/RepeatingBendingProcessNew"/>
    <dgm:cxn modelId="{924D54E8-E554-4330-9602-15472427E237}" type="presParOf" srcId="{3FE63716-4989-41AC-95AC-107052A48AB4}" destId="{D5C745FF-64C9-458D-A46B-FA104EB8E341}" srcOrd="0" destOrd="0" presId="urn:microsoft.com/office/officeart/2016/7/layout/RepeatingBendingProcessNew"/>
    <dgm:cxn modelId="{23C80EF5-36C5-42C2-AEF6-E048736E6DC4}" type="presParOf" srcId="{FF0AAE1A-66DE-4F4C-BC7A-24BBD4909692}" destId="{992606AE-95D0-467F-87EA-B9CCFFEDF4E4}" srcOrd="4" destOrd="0" presId="urn:microsoft.com/office/officeart/2016/7/layout/RepeatingBendingProcessNew"/>
    <dgm:cxn modelId="{211F2BEE-80DD-4D9D-B20D-39205077AB1C}" type="presParOf" srcId="{FF0AAE1A-66DE-4F4C-BC7A-24BBD4909692}" destId="{D1742106-49E2-4B83-B737-BB877FFF16F2}" srcOrd="5" destOrd="0" presId="urn:microsoft.com/office/officeart/2016/7/layout/RepeatingBendingProcessNew"/>
    <dgm:cxn modelId="{E54BCDE7-DF26-4C86-8DC1-0FD14DADBA48}" type="presParOf" srcId="{D1742106-49E2-4B83-B737-BB877FFF16F2}" destId="{DA6A67C0-9730-4080-BB16-1D5138E78030}" srcOrd="0" destOrd="0" presId="urn:microsoft.com/office/officeart/2016/7/layout/RepeatingBendingProcessNew"/>
    <dgm:cxn modelId="{573D7424-6347-4680-ACE4-B808C76795C0}" type="presParOf" srcId="{FF0AAE1A-66DE-4F4C-BC7A-24BBD4909692}" destId="{C242AFDA-DF95-4B07-A92A-999C45DA552E}" srcOrd="6" destOrd="0" presId="urn:microsoft.com/office/officeart/2016/7/layout/RepeatingBendingProcessNew"/>
    <dgm:cxn modelId="{758347DF-2C84-49EC-B82A-DFFB36EC5231}" type="presParOf" srcId="{FF0AAE1A-66DE-4F4C-BC7A-24BBD4909692}" destId="{8DC1057C-5B82-4CDF-91AA-AE37FBF566CE}" srcOrd="7" destOrd="0" presId="urn:microsoft.com/office/officeart/2016/7/layout/RepeatingBendingProcessNew"/>
    <dgm:cxn modelId="{B934625B-0D32-4A5D-AC96-2EB255307D86}" type="presParOf" srcId="{8DC1057C-5B82-4CDF-91AA-AE37FBF566CE}" destId="{A159A5D0-2B97-49C8-8954-5E7437942698}" srcOrd="0" destOrd="0" presId="urn:microsoft.com/office/officeart/2016/7/layout/RepeatingBendingProcessNew"/>
    <dgm:cxn modelId="{A9995808-438A-4BF1-BF89-1EE844C6F0C8}" type="presParOf" srcId="{FF0AAE1A-66DE-4F4C-BC7A-24BBD4909692}" destId="{0D5BF98F-8E0A-4A6C-99E0-B4F84A9CED57}"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44016B-B65A-4308-B716-2E207F633D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D2A598E-10DF-4F19-8AD2-EB006608BA71}">
      <dgm:prSet custT="1"/>
      <dgm:spPr/>
      <dgm:t>
        <a:bodyPr/>
        <a:lstStyle/>
        <a:p>
          <a:r>
            <a:rPr lang="en-US" sz="1800" b="1">
              <a:solidFill>
                <a:schemeClr val="tx1"/>
              </a:solidFill>
            </a:rPr>
            <a:t>Florida Human Trafficking Hotline </a:t>
          </a:r>
          <a:br>
            <a:rPr lang="en-US" sz="1800" b="1">
              <a:solidFill>
                <a:schemeClr val="tx1"/>
              </a:solidFill>
            </a:rPr>
          </a:br>
          <a:r>
            <a:rPr lang="en-US" sz="1800" b="1">
              <a:solidFill>
                <a:schemeClr val="tx1"/>
              </a:solidFill>
            </a:rPr>
            <a:t>1-855-FLA-Safe</a:t>
          </a:r>
          <a:endParaRPr lang="en-US" sz="1800"/>
        </a:p>
      </dgm:t>
    </dgm:pt>
    <dgm:pt modelId="{7576C1BE-9BA9-404E-889D-391379EE2578}" type="parTrans" cxnId="{7925DD97-E505-4EBC-9BAD-ACB0FF94A696}">
      <dgm:prSet/>
      <dgm:spPr/>
      <dgm:t>
        <a:bodyPr/>
        <a:lstStyle/>
        <a:p>
          <a:endParaRPr lang="en-US"/>
        </a:p>
      </dgm:t>
    </dgm:pt>
    <dgm:pt modelId="{57FB14A6-1417-4699-B446-F6E34AEB2488}" type="sibTrans" cxnId="{7925DD97-E505-4EBC-9BAD-ACB0FF94A696}">
      <dgm:prSet/>
      <dgm:spPr/>
      <dgm:t>
        <a:bodyPr/>
        <a:lstStyle/>
        <a:p>
          <a:endParaRPr lang="en-US"/>
        </a:p>
      </dgm:t>
    </dgm:pt>
    <dgm:pt modelId="{71B6651C-BD28-4D4F-B731-B5D2EDA22028}">
      <dgm:prSet custT="1"/>
      <dgm:spPr/>
      <dgm:t>
        <a:bodyPr/>
        <a:lstStyle/>
        <a:p>
          <a:r>
            <a:rPr lang="en-US" sz="1800" b="1"/>
            <a:t>DCF Abuse Hotline </a:t>
          </a:r>
          <a:r>
            <a:rPr lang="en-US" sz="1800"/>
            <a:t>(minors and vulnerable adults)</a:t>
          </a:r>
          <a:br>
            <a:rPr lang="en-US" sz="1800" b="1"/>
          </a:br>
          <a:r>
            <a:rPr lang="en-US" sz="1800" b="1"/>
            <a:t>1-800-96-ABUSE</a:t>
          </a:r>
          <a:endParaRPr lang="en-US" sz="1800"/>
        </a:p>
      </dgm:t>
    </dgm:pt>
    <dgm:pt modelId="{785189FC-4EA1-41AD-BDC4-D84926FB440D}" type="parTrans" cxnId="{E3A9A282-7579-4A05-ACEA-196BB788BE27}">
      <dgm:prSet/>
      <dgm:spPr/>
      <dgm:t>
        <a:bodyPr/>
        <a:lstStyle/>
        <a:p>
          <a:endParaRPr lang="en-US"/>
        </a:p>
      </dgm:t>
    </dgm:pt>
    <dgm:pt modelId="{000CC671-CA2A-41D4-9217-D118C8AD1618}" type="sibTrans" cxnId="{E3A9A282-7579-4A05-ACEA-196BB788BE27}">
      <dgm:prSet/>
      <dgm:spPr/>
      <dgm:t>
        <a:bodyPr/>
        <a:lstStyle/>
        <a:p>
          <a:endParaRPr lang="en-US"/>
        </a:p>
      </dgm:t>
    </dgm:pt>
    <dgm:pt modelId="{B1D94FE9-4597-43DE-9F3E-16C399BCCFBE}">
      <dgm:prSet custT="1"/>
      <dgm:spPr/>
      <dgm:t>
        <a:bodyPr/>
        <a:lstStyle/>
        <a:p>
          <a:r>
            <a:rPr lang="en-US" sz="1800" b="1"/>
            <a:t>National Human Trafficking Hotline </a:t>
          </a:r>
          <a:r>
            <a:rPr lang="en-US" sz="1800" b="0"/>
            <a:t>(resources for minors and vulnerable adults)</a:t>
          </a:r>
          <a:br>
            <a:rPr lang="en-US" sz="1800" b="1"/>
          </a:br>
          <a:r>
            <a:rPr lang="en-US" sz="1800" b="1"/>
            <a:t>1-888-373-7888</a:t>
          </a:r>
          <a:endParaRPr lang="en-US" sz="1800">
            <a:solidFill>
              <a:schemeClr val="tx1"/>
            </a:solidFill>
          </a:endParaRPr>
        </a:p>
      </dgm:t>
    </dgm:pt>
    <dgm:pt modelId="{96982A17-4CB3-40D6-8C5E-7B8B0E2C480A}" type="parTrans" cxnId="{C928C562-32DE-4F00-B257-DF2F6523C3E5}">
      <dgm:prSet/>
      <dgm:spPr/>
      <dgm:t>
        <a:bodyPr/>
        <a:lstStyle/>
        <a:p>
          <a:endParaRPr lang="en-US"/>
        </a:p>
      </dgm:t>
    </dgm:pt>
    <dgm:pt modelId="{57C36359-DBCD-4CF0-AA24-36B094C1118E}" type="sibTrans" cxnId="{C928C562-32DE-4F00-B257-DF2F6523C3E5}">
      <dgm:prSet/>
      <dgm:spPr/>
      <dgm:t>
        <a:bodyPr/>
        <a:lstStyle/>
        <a:p>
          <a:endParaRPr lang="en-US"/>
        </a:p>
      </dgm:t>
    </dgm:pt>
    <dgm:pt modelId="{67009849-F5E7-4809-8375-1FC5554C851D}">
      <dgm:prSet custT="1"/>
      <dgm:spPr/>
      <dgm:t>
        <a:bodyPr/>
        <a:lstStyle/>
        <a:p>
          <a:r>
            <a:rPr lang="en-US" sz="1800" b="1" i="0"/>
            <a:t>The Senior Protection Team </a:t>
          </a:r>
          <a:r>
            <a:rPr lang="en-US" sz="1800" b="0" i="0"/>
            <a:t>will also attempt to identify emerging scams, spot trends and stay ahead of changes in technology used to prey on seniors. </a:t>
          </a:r>
          <a:br>
            <a:rPr lang="en-US" sz="1800" b="0" i="0"/>
          </a:br>
          <a:r>
            <a:rPr lang="en-US" sz="1800" b="0" i="0"/>
            <a:t>To report please call </a:t>
          </a:r>
          <a:r>
            <a:rPr lang="en-US" sz="1800" b="1" i="0"/>
            <a:t>(866) 9NO-SCAM </a:t>
          </a:r>
          <a:r>
            <a:rPr lang="en-US" sz="1800" b="0" i="0">
              <a:solidFill>
                <a:schemeClr val="tx1"/>
              </a:solidFill>
            </a:rPr>
            <a:t>or file a complaint at </a:t>
          </a:r>
          <a:br>
            <a:rPr lang="en-US" sz="1800" b="0" i="0">
              <a:solidFill>
                <a:schemeClr val="tx1"/>
              </a:solidFill>
            </a:rPr>
          </a:br>
          <a:r>
            <a:rPr lang="en-US" sz="1800" b="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Florida Attorney General - Citizen Services Contact Form </a:t>
          </a:r>
          <a:r>
            <a:rPr lang="en-US" sz="18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(myfloridalegal.com)</a:t>
          </a:r>
          <a:endParaRPr lang="en-US" sz="1800">
            <a:solidFill>
              <a:schemeClr val="bg1"/>
            </a:solidFill>
          </a:endParaRPr>
        </a:p>
      </dgm:t>
    </dgm:pt>
    <dgm:pt modelId="{1D01FA38-CF1E-49BE-8166-5C1F1DF9F7D0}" type="parTrans" cxnId="{7F90654C-2751-4146-A03A-D05D51C59C43}">
      <dgm:prSet/>
      <dgm:spPr/>
      <dgm:t>
        <a:bodyPr/>
        <a:lstStyle/>
        <a:p>
          <a:endParaRPr lang="en-US"/>
        </a:p>
      </dgm:t>
    </dgm:pt>
    <dgm:pt modelId="{677EAD13-C77B-47B9-A4CD-AF319DF6FE3B}" type="sibTrans" cxnId="{7F90654C-2751-4146-A03A-D05D51C59C43}">
      <dgm:prSet/>
      <dgm:spPr/>
      <dgm:t>
        <a:bodyPr/>
        <a:lstStyle/>
        <a:p>
          <a:endParaRPr lang="en-US"/>
        </a:p>
      </dgm:t>
    </dgm:pt>
    <dgm:pt modelId="{791AAD8C-6DEC-40CA-892E-E61297D562D5}" type="pres">
      <dgm:prSet presAssocID="{B044016B-B65A-4308-B716-2E207F633DB4}" presName="vert0" presStyleCnt="0">
        <dgm:presLayoutVars>
          <dgm:dir/>
          <dgm:animOne val="branch"/>
          <dgm:animLvl val="lvl"/>
        </dgm:presLayoutVars>
      </dgm:prSet>
      <dgm:spPr/>
    </dgm:pt>
    <dgm:pt modelId="{6B391389-4D8C-4613-9027-DF31A6D8C872}" type="pres">
      <dgm:prSet presAssocID="{9D2A598E-10DF-4F19-8AD2-EB006608BA71}" presName="thickLine" presStyleLbl="alignNode1" presStyleIdx="0" presStyleCnt="4"/>
      <dgm:spPr/>
    </dgm:pt>
    <dgm:pt modelId="{24F00C5A-CF85-4EDD-AE1D-DBA8AE12CCF8}" type="pres">
      <dgm:prSet presAssocID="{9D2A598E-10DF-4F19-8AD2-EB006608BA71}" presName="horz1" presStyleCnt="0"/>
      <dgm:spPr/>
    </dgm:pt>
    <dgm:pt modelId="{48237B3D-BCE4-497E-B4B4-B7C9A1696F94}" type="pres">
      <dgm:prSet presAssocID="{9D2A598E-10DF-4F19-8AD2-EB006608BA71}" presName="tx1" presStyleLbl="revTx" presStyleIdx="0" presStyleCnt="4"/>
      <dgm:spPr/>
    </dgm:pt>
    <dgm:pt modelId="{EAD7E03E-6C31-42AA-AC9E-B371A48D1F12}" type="pres">
      <dgm:prSet presAssocID="{9D2A598E-10DF-4F19-8AD2-EB006608BA71}" presName="vert1" presStyleCnt="0"/>
      <dgm:spPr/>
    </dgm:pt>
    <dgm:pt modelId="{609E7D5F-0233-4BDE-B0A9-6F0AAFA784C9}" type="pres">
      <dgm:prSet presAssocID="{71B6651C-BD28-4D4F-B731-B5D2EDA22028}" presName="thickLine" presStyleLbl="alignNode1" presStyleIdx="1" presStyleCnt="4"/>
      <dgm:spPr/>
    </dgm:pt>
    <dgm:pt modelId="{BD47239A-F3E6-46B7-A978-69AA4C5149CA}" type="pres">
      <dgm:prSet presAssocID="{71B6651C-BD28-4D4F-B731-B5D2EDA22028}" presName="horz1" presStyleCnt="0"/>
      <dgm:spPr/>
    </dgm:pt>
    <dgm:pt modelId="{BCC56B86-F29E-48E8-9811-B71679E593FD}" type="pres">
      <dgm:prSet presAssocID="{71B6651C-BD28-4D4F-B731-B5D2EDA22028}" presName="tx1" presStyleLbl="revTx" presStyleIdx="1" presStyleCnt="4"/>
      <dgm:spPr/>
    </dgm:pt>
    <dgm:pt modelId="{B5D66F58-1698-4DA2-A9A4-B5F315470BDD}" type="pres">
      <dgm:prSet presAssocID="{71B6651C-BD28-4D4F-B731-B5D2EDA22028}" presName="vert1" presStyleCnt="0"/>
      <dgm:spPr/>
    </dgm:pt>
    <dgm:pt modelId="{10C394CF-41B9-42F0-8C05-FDF6FA241DCB}" type="pres">
      <dgm:prSet presAssocID="{B1D94FE9-4597-43DE-9F3E-16C399BCCFBE}" presName="thickLine" presStyleLbl="alignNode1" presStyleIdx="2" presStyleCnt="4"/>
      <dgm:spPr/>
    </dgm:pt>
    <dgm:pt modelId="{97769610-58E8-445B-B865-31FC3B6210BB}" type="pres">
      <dgm:prSet presAssocID="{B1D94FE9-4597-43DE-9F3E-16C399BCCFBE}" presName="horz1" presStyleCnt="0"/>
      <dgm:spPr/>
    </dgm:pt>
    <dgm:pt modelId="{637FD3A8-0DA5-468D-8E48-F81488E43ADA}" type="pres">
      <dgm:prSet presAssocID="{B1D94FE9-4597-43DE-9F3E-16C399BCCFBE}" presName="tx1" presStyleLbl="revTx" presStyleIdx="2" presStyleCnt="4"/>
      <dgm:spPr/>
    </dgm:pt>
    <dgm:pt modelId="{C6571748-0046-42C1-9EFD-C9E0183D46AF}" type="pres">
      <dgm:prSet presAssocID="{B1D94FE9-4597-43DE-9F3E-16C399BCCFBE}" presName="vert1" presStyleCnt="0"/>
      <dgm:spPr/>
    </dgm:pt>
    <dgm:pt modelId="{41B4F698-3D09-4B86-A695-60A792868526}" type="pres">
      <dgm:prSet presAssocID="{67009849-F5E7-4809-8375-1FC5554C851D}" presName="thickLine" presStyleLbl="alignNode1" presStyleIdx="3" presStyleCnt="4"/>
      <dgm:spPr/>
    </dgm:pt>
    <dgm:pt modelId="{FE1F7F3E-4319-4876-860C-6F6647D88803}" type="pres">
      <dgm:prSet presAssocID="{67009849-F5E7-4809-8375-1FC5554C851D}" presName="horz1" presStyleCnt="0"/>
      <dgm:spPr/>
    </dgm:pt>
    <dgm:pt modelId="{2E8CFD8B-2EC5-4DB0-9732-0FBA2E6E9CCB}" type="pres">
      <dgm:prSet presAssocID="{67009849-F5E7-4809-8375-1FC5554C851D}" presName="tx1" presStyleLbl="revTx" presStyleIdx="3" presStyleCnt="4"/>
      <dgm:spPr/>
    </dgm:pt>
    <dgm:pt modelId="{DF226BF7-25DB-4AED-916F-366025BC4B08}" type="pres">
      <dgm:prSet presAssocID="{67009849-F5E7-4809-8375-1FC5554C851D}" presName="vert1" presStyleCnt="0"/>
      <dgm:spPr/>
    </dgm:pt>
  </dgm:ptLst>
  <dgm:cxnLst>
    <dgm:cxn modelId="{1D967E60-C4AB-4D39-B0AE-2B43C6D44506}" type="presOf" srcId="{B044016B-B65A-4308-B716-2E207F633DB4}" destId="{791AAD8C-6DEC-40CA-892E-E61297D562D5}" srcOrd="0" destOrd="0" presId="urn:microsoft.com/office/officeart/2008/layout/LinedList"/>
    <dgm:cxn modelId="{C928C562-32DE-4F00-B257-DF2F6523C3E5}" srcId="{B044016B-B65A-4308-B716-2E207F633DB4}" destId="{B1D94FE9-4597-43DE-9F3E-16C399BCCFBE}" srcOrd="2" destOrd="0" parTransId="{96982A17-4CB3-40D6-8C5E-7B8B0E2C480A}" sibTransId="{57C36359-DBCD-4CF0-AA24-36B094C1118E}"/>
    <dgm:cxn modelId="{7F90654C-2751-4146-A03A-D05D51C59C43}" srcId="{B044016B-B65A-4308-B716-2E207F633DB4}" destId="{67009849-F5E7-4809-8375-1FC5554C851D}" srcOrd="3" destOrd="0" parTransId="{1D01FA38-CF1E-49BE-8166-5C1F1DF9F7D0}" sibTransId="{677EAD13-C77B-47B9-A4CD-AF319DF6FE3B}"/>
    <dgm:cxn modelId="{A3E94956-B97A-4B17-B26E-8537CF4DA8C2}" type="presOf" srcId="{71B6651C-BD28-4D4F-B731-B5D2EDA22028}" destId="{BCC56B86-F29E-48E8-9811-B71679E593FD}" srcOrd="0" destOrd="0" presId="urn:microsoft.com/office/officeart/2008/layout/LinedList"/>
    <dgm:cxn modelId="{E3A9A282-7579-4A05-ACEA-196BB788BE27}" srcId="{B044016B-B65A-4308-B716-2E207F633DB4}" destId="{71B6651C-BD28-4D4F-B731-B5D2EDA22028}" srcOrd="1" destOrd="0" parTransId="{785189FC-4EA1-41AD-BDC4-D84926FB440D}" sibTransId="{000CC671-CA2A-41D4-9217-D118C8AD1618}"/>
    <dgm:cxn modelId="{7925DD97-E505-4EBC-9BAD-ACB0FF94A696}" srcId="{B044016B-B65A-4308-B716-2E207F633DB4}" destId="{9D2A598E-10DF-4F19-8AD2-EB006608BA71}" srcOrd="0" destOrd="0" parTransId="{7576C1BE-9BA9-404E-889D-391379EE2578}" sibTransId="{57FB14A6-1417-4699-B446-F6E34AEB2488}"/>
    <dgm:cxn modelId="{C88408AE-16D6-4809-88E8-B03766A60AA9}" type="presOf" srcId="{B1D94FE9-4597-43DE-9F3E-16C399BCCFBE}" destId="{637FD3A8-0DA5-468D-8E48-F81488E43ADA}" srcOrd="0" destOrd="0" presId="urn:microsoft.com/office/officeart/2008/layout/LinedList"/>
    <dgm:cxn modelId="{A8EAB9BA-B9C4-4AF2-9664-B4C462E5BE5D}" type="presOf" srcId="{9D2A598E-10DF-4F19-8AD2-EB006608BA71}" destId="{48237B3D-BCE4-497E-B4B4-B7C9A1696F94}" srcOrd="0" destOrd="0" presId="urn:microsoft.com/office/officeart/2008/layout/LinedList"/>
    <dgm:cxn modelId="{0145EACF-879E-4F34-B0B6-4544BBC3100F}" type="presOf" srcId="{67009849-F5E7-4809-8375-1FC5554C851D}" destId="{2E8CFD8B-2EC5-4DB0-9732-0FBA2E6E9CCB}" srcOrd="0" destOrd="0" presId="urn:microsoft.com/office/officeart/2008/layout/LinedList"/>
    <dgm:cxn modelId="{9B34DA59-A2D8-41D6-83ED-2765A05E3834}" type="presParOf" srcId="{791AAD8C-6DEC-40CA-892E-E61297D562D5}" destId="{6B391389-4D8C-4613-9027-DF31A6D8C872}" srcOrd="0" destOrd="0" presId="urn:microsoft.com/office/officeart/2008/layout/LinedList"/>
    <dgm:cxn modelId="{C7325CBC-1DFC-44DE-84E8-9BDC0F817711}" type="presParOf" srcId="{791AAD8C-6DEC-40CA-892E-E61297D562D5}" destId="{24F00C5A-CF85-4EDD-AE1D-DBA8AE12CCF8}" srcOrd="1" destOrd="0" presId="urn:microsoft.com/office/officeart/2008/layout/LinedList"/>
    <dgm:cxn modelId="{5A89FCD4-7376-4151-B065-580E3E04B0FD}" type="presParOf" srcId="{24F00C5A-CF85-4EDD-AE1D-DBA8AE12CCF8}" destId="{48237B3D-BCE4-497E-B4B4-B7C9A1696F94}" srcOrd="0" destOrd="0" presId="urn:microsoft.com/office/officeart/2008/layout/LinedList"/>
    <dgm:cxn modelId="{793ED318-B4DC-45A9-A2D0-58D40CDE0817}" type="presParOf" srcId="{24F00C5A-CF85-4EDD-AE1D-DBA8AE12CCF8}" destId="{EAD7E03E-6C31-42AA-AC9E-B371A48D1F12}" srcOrd="1" destOrd="0" presId="urn:microsoft.com/office/officeart/2008/layout/LinedList"/>
    <dgm:cxn modelId="{72AF98CD-127C-4193-9F27-6EFBA3200157}" type="presParOf" srcId="{791AAD8C-6DEC-40CA-892E-E61297D562D5}" destId="{609E7D5F-0233-4BDE-B0A9-6F0AAFA784C9}" srcOrd="2" destOrd="0" presId="urn:microsoft.com/office/officeart/2008/layout/LinedList"/>
    <dgm:cxn modelId="{A0BA39B1-6FFB-4057-9F44-A62F008B461B}" type="presParOf" srcId="{791AAD8C-6DEC-40CA-892E-E61297D562D5}" destId="{BD47239A-F3E6-46B7-A978-69AA4C5149CA}" srcOrd="3" destOrd="0" presId="urn:microsoft.com/office/officeart/2008/layout/LinedList"/>
    <dgm:cxn modelId="{B2990A3B-22DD-40D4-A828-41BFEF7BE45C}" type="presParOf" srcId="{BD47239A-F3E6-46B7-A978-69AA4C5149CA}" destId="{BCC56B86-F29E-48E8-9811-B71679E593FD}" srcOrd="0" destOrd="0" presId="urn:microsoft.com/office/officeart/2008/layout/LinedList"/>
    <dgm:cxn modelId="{275B2216-6410-4FFA-A197-80C285CA6D62}" type="presParOf" srcId="{BD47239A-F3E6-46B7-A978-69AA4C5149CA}" destId="{B5D66F58-1698-4DA2-A9A4-B5F315470BDD}" srcOrd="1" destOrd="0" presId="urn:microsoft.com/office/officeart/2008/layout/LinedList"/>
    <dgm:cxn modelId="{CDBE791D-E4FE-4084-A808-36AD86304D96}" type="presParOf" srcId="{791AAD8C-6DEC-40CA-892E-E61297D562D5}" destId="{10C394CF-41B9-42F0-8C05-FDF6FA241DCB}" srcOrd="4" destOrd="0" presId="urn:microsoft.com/office/officeart/2008/layout/LinedList"/>
    <dgm:cxn modelId="{C33B29CB-9F09-4332-AE07-2AAF87C38AD3}" type="presParOf" srcId="{791AAD8C-6DEC-40CA-892E-E61297D562D5}" destId="{97769610-58E8-445B-B865-31FC3B6210BB}" srcOrd="5" destOrd="0" presId="urn:microsoft.com/office/officeart/2008/layout/LinedList"/>
    <dgm:cxn modelId="{B2A28948-2A70-475A-83D1-370236820FCD}" type="presParOf" srcId="{97769610-58E8-445B-B865-31FC3B6210BB}" destId="{637FD3A8-0DA5-468D-8E48-F81488E43ADA}" srcOrd="0" destOrd="0" presId="urn:microsoft.com/office/officeart/2008/layout/LinedList"/>
    <dgm:cxn modelId="{9E6D3621-77AF-4650-86EE-752F00A56C33}" type="presParOf" srcId="{97769610-58E8-445B-B865-31FC3B6210BB}" destId="{C6571748-0046-42C1-9EFD-C9E0183D46AF}" srcOrd="1" destOrd="0" presId="urn:microsoft.com/office/officeart/2008/layout/LinedList"/>
    <dgm:cxn modelId="{305684F2-6947-4795-BE57-AB50EC866763}" type="presParOf" srcId="{791AAD8C-6DEC-40CA-892E-E61297D562D5}" destId="{41B4F698-3D09-4B86-A695-60A792868526}" srcOrd="6" destOrd="0" presId="urn:microsoft.com/office/officeart/2008/layout/LinedList"/>
    <dgm:cxn modelId="{8C9DF05A-3E35-417E-B606-5A111F29D8B0}" type="presParOf" srcId="{791AAD8C-6DEC-40CA-892E-E61297D562D5}" destId="{FE1F7F3E-4319-4876-860C-6F6647D88803}" srcOrd="7" destOrd="0" presId="urn:microsoft.com/office/officeart/2008/layout/LinedList"/>
    <dgm:cxn modelId="{2C7C11D9-9607-4286-898E-04152E42049E}" type="presParOf" srcId="{FE1F7F3E-4319-4876-860C-6F6647D88803}" destId="{2E8CFD8B-2EC5-4DB0-9732-0FBA2E6E9CCB}" srcOrd="0" destOrd="0" presId="urn:microsoft.com/office/officeart/2008/layout/LinedList"/>
    <dgm:cxn modelId="{3C4E91BA-11DD-4ED0-8B96-93C90AFC1F1B}" type="presParOf" srcId="{FE1F7F3E-4319-4876-860C-6F6647D88803}" destId="{DF226BF7-25DB-4AED-916F-366025BC4B0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39433-2C07-45A1-B9C9-F3C12B450256}">
      <dsp:nvSpPr>
        <dsp:cNvPr id="0" name=""/>
        <dsp:cNvSpPr/>
      </dsp:nvSpPr>
      <dsp:spPr>
        <a:xfrm>
          <a:off x="1198849" y="0"/>
          <a:ext cx="5193645" cy="5193645"/>
        </a:xfrm>
        <a:prstGeom prst="diamond">
          <a:avLst/>
        </a:prstGeom>
        <a:solidFill>
          <a:schemeClr val="accent1"/>
        </a:solidFill>
        <a:ln>
          <a:noFill/>
        </a:ln>
        <a:effectLst/>
      </dsp:spPr>
      <dsp:style>
        <a:lnRef idx="0">
          <a:scrgbClr r="0" g="0" b="0"/>
        </a:lnRef>
        <a:fillRef idx="1">
          <a:scrgbClr r="0" g="0" b="0"/>
        </a:fillRef>
        <a:effectRef idx="0">
          <a:scrgbClr r="0" g="0" b="0"/>
        </a:effectRef>
        <a:fontRef idx="minor"/>
      </dsp:style>
    </dsp:sp>
    <dsp:sp modelId="{EF6D520D-9141-419E-89CE-47B118FF8CC2}">
      <dsp:nvSpPr>
        <dsp:cNvPr id="0" name=""/>
        <dsp:cNvSpPr/>
      </dsp:nvSpPr>
      <dsp:spPr>
        <a:xfrm>
          <a:off x="1692245" y="493396"/>
          <a:ext cx="2025521" cy="2025521"/>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Coercion and Dependency</a:t>
          </a:r>
        </a:p>
      </dsp:txBody>
      <dsp:txXfrm>
        <a:off x="1791123" y="592274"/>
        <a:ext cx="1827765" cy="1827765"/>
      </dsp:txXfrm>
    </dsp:sp>
    <dsp:sp modelId="{A0038101-D739-41B2-8F2A-B5685361232C}">
      <dsp:nvSpPr>
        <dsp:cNvPr id="0" name=""/>
        <dsp:cNvSpPr/>
      </dsp:nvSpPr>
      <dsp:spPr>
        <a:xfrm>
          <a:off x="3873576" y="493396"/>
          <a:ext cx="2025521" cy="2025521"/>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Impairment and Compliance</a:t>
          </a:r>
        </a:p>
      </dsp:txBody>
      <dsp:txXfrm>
        <a:off x="3972454" y="592274"/>
        <a:ext cx="1827765" cy="1827765"/>
      </dsp:txXfrm>
    </dsp:sp>
    <dsp:sp modelId="{1D61E0AC-925F-4D2D-AE6B-462E585AB115}">
      <dsp:nvSpPr>
        <dsp:cNvPr id="0" name=""/>
        <dsp:cNvSpPr/>
      </dsp:nvSpPr>
      <dsp:spPr>
        <a:xfrm>
          <a:off x="1692245" y="2674727"/>
          <a:ext cx="2025521" cy="2025521"/>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Reward and Punishment</a:t>
          </a:r>
        </a:p>
      </dsp:txBody>
      <dsp:txXfrm>
        <a:off x="1791123" y="2773605"/>
        <a:ext cx="1827765" cy="1827765"/>
      </dsp:txXfrm>
    </dsp:sp>
    <dsp:sp modelId="{25C7307D-E0D5-4AC2-ACCA-98D4EA3A033B}">
      <dsp:nvSpPr>
        <dsp:cNvPr id="0" name=""/>
        <dsp:cNvSpPr/>
      </dsp:nvSpPr>
      <dsp:spPr>
        <a:xfrm>
          <a:off x="3873576" y="2674727"/>
          <a:ext cx="2025521" cy="2025521"/>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Recruitment Tool and/or Coping</a:t>
          </a:r>
        </a:p>
      </dsp:txBody>
      <dsp:txXfrm>
        <a:off x="3972454" y="2773605"/>
        <a:ext cx="1827765" cy="1827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DB777-7A5F-46D6-9364-C80235B4AFA3}">
      <dsp:nvSpPr>
        <dsp:cNvPr id="0" name=""/>
        <dsp:cNvSpPr/>
      </dsp:nvSpPr>
      <dsp:spPr>
        <a:xfrm>
          <a:off x="0" y="127028"/>
          <a:ext cx="10163008" cy="56812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mn-lt"/>
            </a:rPr>
            <a:t>Drug Distribution</a:t>
          </a:r>
          <a:r>
            <a:rPr lang="en-US" sz="2000" kern="1200">
              <a:latin typeface="+mn-lt"/>
            </a:rPr>
            <a:t>:</a:t>
          </a:r>
        </a:p>
      </dsp:txBody>
      <dsp:txXfrm>
        <a:off x="27734" y="154762"/>
        <a:ext cx="10107540" cy="512657"/>
      </dsp:txXfrm>
    </dsp:sp>
    <dsp:sp modelId="{3C48990C-F049-479C-B7B8-ADE2372F118C}">
      <dsp:nvSpPr>
        <dsp:cNvPr id="0" name=""/>
        <dsp:cNvSpPr/>
      </dsp:nvSpPr>
      <dsp:spPr>
        <a:xfrm>
          <a:off x="0" y="743063"/>
          <a:ext cx="10163008" cy="781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676"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a:latin typeface="+mn-lt"/>
            </a:rPr>
            <a:t>Victims are coerced into transporting or selling drugs as part of trafficking operations.</a:t>
          </a:r>
        </a:p>
        <a:p>
          <a:pPr marL="171450" lvl="1" indent="-171450" algn="l" defTabSz="800100">
            <a:lnSpc>
              <a:spcPct val="90000"/>
            </a:lnSpc>
            <a:spcBef>
              <a:spcPct val="0"/>
            </a:spcBef>
            <a:spcAft>
              <a:spcPct val="20000"/>
            </a:spcAft>
            <a:buFont typeface="Arial" panose="020B0604020202020204" pitchFamily="34" charset="0"/>
            <a:buChar char="•"/>
          </a:pPr>
          <a:r>
            <a:rPr lang="en-US" sz="1800" kern="1200">
              <a:latin typeface="+mn-lt"/>
            </a:rPr>
            <a:t>Traffickers use this as a dual-purpose strategy to profit from drug sales and to entrap victims in criminal activity.</a:t>
          </a:r>
        </a:p>
      </dsp:txBody>
      <dsp:txXfrm>
        <a:off x="0" y="743063"/>
        <a:ext cx="10163008" cy="781962"/>
      </dsp:txXfrm>
    </dsp:sp>
    <dsp:sp modelId="{DAA0AB5C-D49B-4F48-AE8E-482AAEF71EBE}">
      <dsp:nvSpPr>
        <dsp:cNvPr id="0" name=""/>
        <dsp:cNvSpPr/>
      </dsp:nvSpPr>
      <dsp:spPr>
        <a:xfrm>
          <a:off x="0" y="1836042"/>
          <a:ext cx="10163008" cy="578622"/>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mn-lt"/>
            </a:rPr>
            <a:t>Drug Manufacturing</a:t>
          </a:r>
          <a:r>
            <a:rPr lang="en-US" sz="2000" kern="1200">
              <a:latin typeface="+mn-lt"/>
            </a:rPr>
            <a:t>:</a:t>
          </a:r>
        </a:p>
      </dsp:txBody>
      <dsp:txXfrm>
        <a:off x="28246" y="1864288"/>
        <a:ext cx="10106516" cy="522130"/>
      </dsp:txXfrm>
    </dsp:sp>
    <dsp:sp modelId="{85D95A34-B99F-4C8B-9800-971F742F170F}">
      <dsp:nvSpPr>
        <dsp:cNvPr id="0" name=""/>
        <dsp:cNvSpPr/>
      </dsp:nvSpPr>
      <dsp:spPr>
        <a:xfrm>
          <a:off x="0" y="2472584"/>
          <a:ext cx="10163008" cy="105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676"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a:latin typeface="+mn-lt"/>
            </a:rPr>
            <a:t>Victims may be forced to participate in the production of drugs, often under dangerous and exploitative conditions.</a:t>
          </a:r>
        </a:p>
      </dsp:txBody>
      <dsp:txXfrm>
        <a:off x="0" y="2472584"/>
        <a:ext cx="10163008" cy="1058804"/>
      </dsp:txXfrm>
    </dsp:sp>
    <dsp:sp modelId="{A312E930-8BC9-40F5-A6D6-0D0E9C60F285}">
      <dsp:nvSpPr>
        <dsp:cNvPr id="0" name=""/>
        <dsp:cNvSpPr/>
      </dsp:nvSpPr>
      <dsp:spPr>
        <a:xfrm>
          <a:off x="0" y="3150417"/>
          <a:ext cx="10163008" cy="59422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latin typeface="+mn-lt"/>
            </a:rPr>
            <a:t>Drug Addiction to Control:</a:t>
          </a:r>
          <a:endParaRPr lang="en-US" sz="2000" kern="1200">
            <a:latin typeface="+mn-lt"/>
          </a:endParaRPr>
        </a:p>
      </dsp:txBody>
      <dsp:txXfrm>
        <a:off x="29008" y="3179425"/>
        <a:ext cx="10104992" cy="536213"/>
      </dsp:txXfrm>
    </dsp:sp>
    <dsp:sp modelId="{EA0B0BD0-786F-44CB-8F5B-1B2A03BDFB7E}">
      <dsp:nvSpPr>
        <dsp:cNvPr id="0" name=""/>
        <dsp:cNvSpPr/>
      </dsp:nvSpPr>
      <dsp:spPr>
        <a:xfrm>
          <a:off x="0" y="3844153"/>
          <a:ext cx="10163008" cy="822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676"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a:latin typeface="+mn-lt"/>
            </a:rPr>
            <a:t>Traffickers intentionally provides drugs to the victims to make them addicted to substances, forcing them to be dependent on the traffickers for their supply and more susceptible to coercion into criminal activities.</a:t>
          </a:r>
        </a:p>
      </dsp:txBody>
      <dsp:txXfrm>
        <a:off x="0" y="3844153"/>
        <a:ext cx="10163008" cy="8221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1A4CE-B119-47DC-805E-9D3E15C9D75E}">
      <dsp:nvSpPr>
        <dsp:cNvPr id="0" name=""/>
        <dsp:cNvSpPr/>
      </dsp:nvSpPr>
      <dsp:spPr>
        <a:xfrm rot="5400000">
          <a:off x="6576969" y="-2728960"/>
          <a:ext cx="934841" cy="6630014"/>
        </a:xfrm>
        <a:prstGeom prst="round2SameRect">
          <a:avLst/>
        </a:prstGeom>
        <a:solidFill>
          <a:schemeClr val="bg1">
            <a:alpha val="90000"/>
          </a:schemeClr>
        </a:solidFill>
        <a:ln w="22225" cap="rnd"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a:latin typeface="+mn-lt"/>
            </a:rPr>
            <a:t>Victims are forced into selling sex, further isolating them and trapping them in the cycle of exploitation.</a:t>
          </a:r>
        </a:p>
      </dsp:txBody>
      <dsp:txXfrm rot="-5400000">
        <a:off x="3729383" y="164261"/>
        <a:ext cx="6584379" cy="843571"/>
      </dsp:txXfrm>
    </dsp:sp>
    <dsp:sp modelId="{BD75DE43-13CD-4FE9-8645-3B78F9F3001A}">
      <dsp:nvSpPr>
        <dsp:cNvPr id="0" name=""/>
        <dsp:cNvSpPr/>
      </dsp:nvSpPr>
      <dsp:spPr>
        <a:xfrm>
          <a:off x="0" y="1770"/>
          <a:ext cx="3729382" cy="116855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Sex Trafficking</a:t>
          </a:r>
          <a:endParaRPr lang="en-US" sz="1600" kern="1200">
            <a:latin typeface="+mn-lt"/>
          </a:endParaRPr>
        </a:p>
      </dsp:txBody>
      <dsp:txXfrm>
        <a:off x="57044" y="58814"/>
        <a:ext cx="3615294" cy="1054463"/>
      </dsp:txXfrm>
    </dsp:sp>
    <dsp:sp modelId="{3F407E4F-D040-4E78-B0BC-CFFB3BFE638A}">
      <dsp:nvSpPr>
        <dsp:cNvPr id="0" name=""/>
        <dsp:cNvSpPr/>
      </dsp:nvSpPr>
      <dsp:spPr>
        <a:xfrm rot="5400000">
          <a:off x="6576969" y="-1501981"/>
          <a:ext cx="934841" cy="6630014"/>
        </a:xfrm>
        <a:prstGeom prst="round2SameRect">
          <a:avLst/>
        </a:prstGeom>
        <a:noFill/>
        <a:ln w="22225" cap="rnd" cmpd="sng" algn="ctr">
          <a:solidFill>
            <a:schemeClr val="accent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mn-lt"/>
            </a:rPr>
            <a:t>Some victims are coerced into recruiting others, perpetuating the trafficker's operations, and creating further emotional and legal entanglements.</a:t>
          </a:r>
        </a:p>
      </dsp:txBody>
      <dsp:txXfrm rot="-5400000">
        <a:off x="3729383" y="1391240"/>
        <a:ext cx="6584379" cy="843571"/>
      </dsp:txXfrm>
    </dsp:sp>
    <dsp:sp modelId="{A1611B03-7668-4B87-A580-5DBAD2DA7EEB}">
      <dsp:nvSpPr>
        <dsp:cNvPr id="0" name=""/>
        <dsp:cNvSpPr/>
      </dsp:nvSpPr>
      <dsp:spPr>
        <a:xfrm>
          <a:off x="0" y="1228749"/>
          <a:ext cx="3729382" cy="1168551"/>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Recruitment of Others</a:t>
          </a:r>
          <a:r>
            <a:rPr lang="en-US" sz="1600" kern="1200">
              <a:latin typeface="+mn-lt"/>
            </a:rPr>
            <a:t>:</a:t>
          </a:r>
        </a:p>
      </dsp:txBody>
      <dsp:txXfrm>
        <a:off x="57044" y="1285793"/>
        <a:ext cx="3615294" cy="1054463"/>
      </dsp:txXfrm>
    </dsp:sp>
    <dsp:sp modelId="{51B60195-70C6-47D7-855D-C0D20EB6D4C1}">
      <dsp:nvSpPr>
        <dsp:cNvPr id="0" name=""/>
        <dsp:cNvSpPr/>
      </dsp:nvSpPr>
      <dsp:spPr>
        <a:xfrm rot="5400000">
          <a:off x="6576969" y="-275002"/>
          <a:ext cx="934841" cy="6630014"/>
        </a:xfrm>
        <a:prstGeom prst="round2SameRect">
          <a:avLst/>
        </a:prstGeom>
        <a:noFill/>
        <a:ln w="22225" cap="rnd"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mn-lt"/>
            </a:rPr>
            <a:t>Victims may be compelled to commit financial crimes like credit card fraud or theft, often under threats of violence or addiction withdrawal.</a:t>
          </a:r>
        </a:p>
      </dsp:txBody>
      <dsp:txXfrm rot="-5400000">
        <a:off x="3729383" y="2618219"/>
        <a:ext cx="6584379" cy="843571"/>
      </dsp:txXfrm>
    </dsp:sp>
    <dsp:sp modelId="{F0E11DC2-FD86-4881-BC0D-194A132B6BC8}">
      <dsp:nvSpPr>
        <dsp:cNvPr id="0" name=""/>
        <dsp:cNvSpPr/>
      </dsp:nvSpPr>
      <dsp:spPr>
        <a:xfrm>
          <a:off x="0" y="2455728"/>
          <a:ext cx="3729382" cy="1168551"/>
        </a:xfrm>
        <a:prstGeom prst="roundRect">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Fraud and Theft</a:t>
          </a:r>
          <a:r>
            <a:rPr lang="en-US" sz="1600" kern="1200">
              <a:latin typeface="+mn-lt"/>
            </a:rPr>
            <a:t>:</a:t>
          </a:r>
        </a:p>
      </dsp:txBody>
      <dsp:txXfrm>
        <a:off x="57044" y="2512772"/>
        <a:ext cx="3615294" cy="1054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70D8B-0DF8-486E-880A-29390B427192}">
      <dsp:nvSpPr>
        <dsp:cNvPr id="0" name=""/>
        <dsp:cNvSpPr/>
      </dsp:nvSpPr>
      <dsp:spPr>
        <a:xfrm>
          <a:off x="0" y="1104307"/>
          <a:ext cx="3213388" cy="2040501"/>
        </a:xfrm>
        <a:prstGeom prst="roundRect">
          <a:avLst>
            <a:gd name="adj" fmla="val 10000"/>
          </a:avLst>
        </a:prstGeom>
        <a:solidFill>
          <a:schemeClr val="accent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5C779-A73A-4907-925A-EB6A23CD4437}">
      <dsp:nvSpPr>
        <dsp:cNvPr id="0" name=""/>
        <dsp:cNvSpPr/>
      </dsp:nvSpPr>
      <dsp:spPr>
        <a:xfrm>
          <a:off x="357043" y="1443498"/>
          <a:ext cx="3213388" cy="204050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Entrapment</a:t>
          </a:r>
          <a:r>
            <a:rPr lang="en-US" sz="1600" kern="1200">
              <a:latin typeface="+mn-lt"/>
            </a:rPr>
            <a:t>: Traffickers deliberately involve victims in criminal activity to ensure their compliance. Victims fear arrest, deportation, or imprisonment if they seek help.</a:t>
          </a:r>
        </a:p>
      </dsp:txBody>
      <dsp:txXfrm>
        <a:off x="416807" y="1503262"/>
        <a:ext cx="3093860" cy="1920973"/>
      </dsp:txXfrm>
    </dsp:sp>
    <dsp:sp modelId="{BC35D7FB-C9AF-42B3-BA3A-A27994A9AEE0}">
      <dsp:nvSpPr>
        <dsp:cNvPr id="0" name=""/>
        <dsp:cNvSpPr/>
      </dsp:nvSpPr>
      <dsp:spPr>
        <a:xfrm>
          <a:off x="3927475" y="1104307"/>
          <a:ext cx="3213388" cy="2040501"/>
        </a:xfrm>
        <a:prstGeom prst="roundRect">
          <a:avLst>
            <a:gd name="adj" fmla="val 10000"/>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815B6-6456-498A-8443-16D81ED6AD0E}">
      <dsp:nvSpPr>
        <dsp:cNvPr id="0" name=""/>
        <dsp:cNvSpPr/>
      </dsp:nvSpPr>
      <dsp:spPr>
        <a:xfrm>
          <a:off x="4284518" y="1443498"/>
          <a:ext cx="3213388" cy="2040501"/>
        </a:xfrm>
        <a:prstGeom prst="roundRect">
          <a:avLst>
            <a:gd name="adj" fmla="val 10000"/>
          </a:avLst>
        </a:prstGeom>
        <a:solidFill>
          <a:schemeClr val="lt1">
            <a:alpha val="90000"/>
            <a:hueOff val="0"/>
            <a:satOff val="0"/>
            <a:lumOff val="0"/>
            <a:alphaOff val="0"/>
          </a:schemeClr>
        </a:solidFill>
        <a:ln w="22225"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Stigma and Criminal Records</a:t>
          </a:r>
          <a:r>
            <a:rPr lang="en-US" sz="1600" kern="1200">
              <a:latin typeface="+mn-lt"/>
            </a:rPr>
            <a:t>: Victims with criminal records face significant barriers to accessing services, employment, or legal protection.</a:t>
          </a:r>
        </a:p>
      </dsp:txBody>
      <dsp:txXfrm>
        <a:off x="4344282" y="1503262"/>
        <a:ext cx="3093860" cy="1920973"/>
      </dsp:txXfrm>
    </dsp:sp>
    <dsp:sp modelId="{59C64AB0-CA01-433F-84F7-50C04A6E900E}">
      <dsp:nvSpPr>
        <dsp:cNvPr id="0" name=""/>
        <dsp:cNvSpPr/>
      </dsp:nvSpPr>
      <dsp:spPr>
        <a:xfrm>
          <a:off x="7854950" y="1104307"/>
          <a:ext cx="3213388" cy="2040501"/>
        </a:xfrm>
        <a:prstGeom prst="roundRect">
          <a:avLst>
            <a:gd name="adj" fmla="val 10000"/>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2FF29-98A9-4F01-9D87-422587B0821E}">
      <dsp:nvSpPr>
        <dsp:cNvPr id="0" name=""/>
        <dsp:cNvSpPr/>
      </dsp:nvSpPr>
      <dsp:spPr>
        <a:xfrm>
          <a:off x="8211993" y="1443498"/>
          <a:ext cx="3213388" cy="2040501"/>
        </a:xfrm>
        <a:prstGeom prst="roundRect">
          <a:avLst>
            <a:gd name="adj" fmla="val 10000"/>
          </a:avLst>
        </a:prstGeom>
        <a:solidFill>
          <a:schemeClr val="lt1">
            <a:alpha val="90000"/>
            <a:hueOff val="0"/>
            <a:satOff val="0"/>
            <a:lumOff val="0"/>
            <a:alphaOff val="0"/>
          </a:schemeClr>
        </a:solidFill>
        <a:ln w="22225" cap="rnd"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mn-lt"/>
            </a:rPr>
            <a:t>Legal Manipulation</a:t>
          </a:r>
          <a:r>
            <a:rPr lang="en-US" sz="1600" kern="1200">
              <a:latin typeface="+mn-lt"/>
            </a:rPr>
            <a:t>: Traffickers leverage the victim’s criminal activity to discredit them, reducing the likelihood of successful prosecution against the trafficker.</a:t>
          </a:r>
        </a:p>
      </dsp:txBody>
      <dsp:txXfrm>
        <a:off x="8271757" y="1503262"/>
        <a:ext cx="3093860" cy="1920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0B653-4FCA-4DF4-AC66-C8431388704C}">
      <dsp:nvSpPr>
        <dsp:cNvPr id="0" name=""/>
        <dsp:cNvSpPr/>
      </dsp:nvSpPr>
      <dsp:spPr>
        <a:xfrm>
          <a:off x="0" y="-64602"/>
          <a:ext cx="9063177" cy="808355"/>
        </a:xfrm>
        <a:prstGeom prst="roundRect">
          <a:avLst>
            <a:gd name="adj" fmla="val 10000"/>
          </a:avLst>
        </a:prstGeom>
        <a:solidFill>
          <a:srgbClr val="1A437A"/>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latin typeface="+mn-lt"/>
              <a:cs typeface="Calibri Light"/>
            </a:rPr>
            <a:t>Do not be in denial… you must take action from the first sign of substance use.</a:t>
          </a:r>
        </a:p>
      </dsp:txBody>
      <dsp:txXfrm>
        <a:off x="23676" y="-40926"/>
        <a:ext cx="8216812" cy="761003"/>
      </dsp:txXfrm>
    </dsp:sp>
    <dsp:sp modelId="{C7C7E13B-3748-4157-8FFC-CA9F2B9D659F}">
      <dsp:nvSpPr>
        <dsp:cNvPr id="0" name=""/>
        <dsp:cNvSpPr/>
      </dsp:nvSpPr>
      <dsp:spPr>
        <a:xfrm>
          <a:off x="676795" y="730350"/>
          <a:ext cx="9063177" cy="818428"/>
        </a:xfrm>
        <a:prstGeom prst="roundRect">
          <a:avLst>
            <a:gd name="adj" fmla="val 10000"/>
          </a:avLst>
        </a:prstGeom>
        <a:solidFill>
          <a:srgbClr val="0158B1"/>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latin typeface="+mn-lt"/>
              <a:cs typeface="Calibri Light"/>
            </a:rPr>
            <a:t>When working with a client and the presence of drug use is suspected you must staff your concerns with your supervisor immediately. </a:t>
          </a:r>
        </a:p>
      </dsp:txBody>
      <dsp:txXfrm>
        <a:off x="700766" y="754321"/>
        <a:ext cx="7881861" cy="770486"/>
      </dsp:txXfrm>
    </dsp:sp>
    <dsp:sp modelId="{626E6226-06D2-46CF-BBD2-DB8032E9D85D}">
      <dsp:nvSpPr>
        <dsp:cNvPr id="0" name=""/>
        <dsp:cNvSpPr/>
      </dsp:nvSpPr>
      <dsp:spPr>
        <a:xfrm>
          <a:off x="1353591" y="1534553"/>
          <a:ext cx="9063177" cy="809999"/>
        </a:xfrm>
        <a:prstGeom prst="roundRect">
          <a:avLst>
            <a:gd name="adj" fmla="val 10000"/>
          </a:avLst>
        </a:prstGeom>
        <a:solidFill>
          <a:srgbClr val="1171A4"/>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latin typeface="+mn-lt"/>
              <a:cs typeface="Calibri Light"/>
            </a:rPr>
            <a:t>Establish a plan of action and clearly document the signs and your concerns.</a:t>
          </a:r>
        </a:p>
      </dsp:txBody>
      <dsp:txXfrm>
        <a:off x="1377315" y="1558277"/>
        <a:ext cx="7882355" cy="762551"/>
      </dsp:txXfrm>
    </dsp:sp>
    <dsp:sp modelId="{1B4CD419-988D-4E4F-9818-172320531BD4}">
      <dsp:nvSpPr>
        <dsp:cNvPr id="0" name=""/>
        <dsp:cNvSpPr/>
      </dsp:nvSpPr>
      <dsp:spPr>
        <a:xfrm>
          <a:off x="2030387" y="2304109"/>
          <a:ext cx="9063177" cy="870864"/>
        </a:xfrm>
        <a:prstGeom prst="roundRect">
          <a:avLst>
            <a:gd name="adj" fmla="val 10000"/>
          </a:avLst>
        </a:prstGeom>
        <a:solidFill>
          <a:srgbClr val="1F8599"/>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latin typeface="+mn-lt"/>
              <a:cs typeface="Calibri Light"/>
            </a:rPr>
            <a:t>Complete needed substance evaluations referrals. If the client is involved with DOJ, then notify their probation officer of your concerns.</a:t>
          </a:r>
        </a:p>
      </dsp:txBody>
      <dsp:txXfrm>
        <a:off x="2055894" y="2329616"/>
        <a:ext cx="7878789" cy="819850"/>
      </dsp:txXfrm>
    </dsp:sp>
    <dsp:sp modelId="{14819433-807D-4A2F-A9A4-00425EA78FDC}">
      <dsp:nvSpPr>
        <dsp:cNvPr id="0" name=""/>
        <dsp:cNvSpPr/>
      </dsp:nvSpPr>
      <dsp:spPr>
        <a:xfrm>
          <a:off x="2707183" y="3112074"/>
          <a:ext cx="9063177" cy="854912"/>
        </a:xfrm>
        <a:prstGeom prst="roundRect">
          <a:avLst>
            <a:gd name="adj" fmla="val 10000"/>
          </a:avLst>
        </a:prstGeom>
        <a:solidFill>
          <a:srgbClr val="34A488"/>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latin typeface="+mn-lt"/>
              <a:cs typeface="Calibri Light"/>
            </a:rPr>
            <a:t>If you wait, then it may be too late, so do not be afraid to take action…</a:t>
          </a:r>
        </a:p>
      </dsp:txBody>
      <dsp:txXfrm>
        <a:off x="2732223" y="3137114"/>
        <a:ext cx="7879723" cy="804832"/>
      </dsp:txXfrm>
    </dsp:sp>
    <dsp:sp modelId="{C9AC08D7-8F46-4F60-9A8C-51F9AC12E4C5}">
      <dsp:nvSpPr>
        <dsp:cNvPr id="0" name=""/>
        <dsp:cNvSpPr/>
      </dsp:nvSpPr>
      <dsp:spPr>
        <a:xfrm>
          <a:off x="8606598" y="501524"/>
          <a:ext cx="456579" cy="456579"/>
        </a:xfrm>
        <a:prstGeom prst="downArrow">
          <a:avLst>
            <a:gd name="adj1" fmla="val 55000"/>
            <a:gd name="adj2" fmla="val 45000"/>
          </a:avLst>
        </a:prstGeom>
        <a:solidFill>
          <a:schemeClr val="dk2">
            <a:alpha val="90000"/>
            <a:tint val="40000"/>
            <a:hueOff val="0"/>
            <a:satOff val="0"/>
            <a:lumOff val="0"/>
            <a:alphaOff val="0"/>
          </a:schemeClr>
        </a:solidFill>
        <a:ln w="2222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0" kern="1200">
            <a:latin typeface="Amasis MT Pro" panose="02040504050005020304" pitchFamily="18" charset="0"/>
          </a:endParaRPr>
        </a:p>
      </dsp:txBody>
      <dsp:txXfrm>
        <a:off x="8709328" y="501524"/>
        <a:ext cx="251119" cy="343576"/>
      </dsp:txXfrm>
    </dsp:sp>
    <dsp:sp modelId="{FE29C685-72E9-4C95-9090-D0B50A0BFBAC}">
      <dsp:nvSpPr>
        <dsp:cNvPr id="0" name=""/>
        <dsp:cNvSpPr/>
      </dsp:nvSpPr>
      <dsp:spPr>
        <a:xfrm>
          <a:off x="9283394" y="1301513"/>
          <a:ext cx="456579" cy="456579"/>
        </a:xfrm>
        <a:prstGeom prst="downArrow">
          <a:avLst>
            <a:gd name="adj1" fmla="val 55000"/>
            <a:gd name="adj2" fmla="val 45000"/>
          </a:avLst>
        </a:prstGeom>
        <a:solidFill>
          <a:schemeClr val="dk2">
            <a:alpha val="90000"/>
            <a:tint val="40000"/>
            <a:hueOff val="0"/>
            <a:satOff val="0"/>
            <a:lumOff val="0"/>
            <a:alphaOff val="0"/>
          </a:schemeClr>
        </a:solidFill>
        <a:ln w="2222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0" kern="1200">
            <a:latin typeface="Amasis MT Pro" panose="02040504050005020304" pitchFamily="18" charset="0"/>
          </a:endParaRPr>
        </a:p>
      </dsp:txBody>
      <dsp:txXfrm>
        <a:off x="9386124" y="1301513"/>
        <a:ext cx="251119" cy="343576"/>
      </dsp:txXfrm>
    </dsp:sp>
    <dsp:sp modelId="{1EF2E22A-C3AA-4303-97A0-4D3182B6D4E8}">
      <dsp:nvSpPr>
        <dsp:cNvPr id="0" name=""/>
        <dsp:cNvSpPr/>
      </dsp:nvSpPr>
      <dsp:spPr>
        <a:xfrm>
          <a:off x="9960190" y="2089795"/>
          <a:ext cx="456579" cy="456579"/>
        </a:xfrm>
        <a:prstGeom prst="downArrow">
          <a:avLst>
            <a:gd name="adj1" fmla="val 55000"/>
            <a:gd name="adj2" fmla="val 45000"/>
          </a:avLst>
        </a:prstGeom>
        <a:solidFill>
          <a:schemeClr val="dk2">
            <a:alpha val="90000"/>
            <a:tint val="40000"/>
            <a:hueOff val="0"/>
            <a:satOff val="0"/>
            <a:lumOff val="0"/>
            <a:alphaOff val="0"/>
          </a:schemeClr>
        </a:solidFill>
        <a:ln w="2222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0" kern="1200">
            <a:latin typeface="Amasis MT Pro" panose="02040504050005020304" pitchFamily="18" charset="0"/>
          </a:endParaRPr>
        </a:p>
      </dsp:txBody>
      <dsp:txXfrm>
        <a:off x="10062920" y="2089795"/>
        <a:ext cx="251119" cy="343576"/>
      </dsp:txXfrm>
    </dsp:sp>
    <dsp:sp modelId="{2E631CBB-3855-4DD1-AD31-38744F045316}">
      <dsp:nvSpPr>
        <dsp:cNvPr id="0" name=""/>
        <dsp:cNvSpPr/>
      </dsp:nvSpPr>
      <dsp:spPr>
        <a:xfrm>
          <a:off x="10636986" y="2897588"/>
          <a:ext cx="456579" cy="456579"/>
        </a:xfrm>
        <a:prstGeom prst="downArrow">
          <a:avLst>
            <a:gd name="adj1" fmla="val 55000"/>
            <a:gd name="adj2" fmla="val 45000"/>
          </a:avLst>
        </a:prstGeom>
        <a:solidFill>
          <a:schemeClr val="dk2">
            <a:alpha val="90000"/>
            <a:tint val="40000"/>
            <a:hueOff val="0"/>
            <a:satOff val="0"/>
            <a:lumOff val="0"/>
            <a:alphaOff val="0"/>
          </a:schemeClr>
        </a:solidFill>
        <a:ln w="2222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0" kern="1200">
            <a:latin typeface="Amasis MT Pro" panose="02040504050005020304" pitchFamily="18" charset="0"/>
          </a:endParaRPr>
        </a:p>
      </dsp:txBody>
      <dsp:txXfrm>
        <a:off x="10739716" y="2897588"/>
        <a:ext cx="251119" cy="3435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EE3A4-A627-4215-AC27-D4D883766E6F}">
      <dsp:nvSpPr>
        <dsp:cNvPr id="0" name=""/>
        <dsp:cNvSpPr/>
      </dsp:nvSpPr>
      <dsp:spPr>
        <a:xfrm>
          <a:off x="0" y="605112"/>
          <a:ext cx="3102079" cy="1969820"/>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D574DC7-D8A9-4692-923C-D2CE28687FD4}">
      <dsp:nvSpPr>
        <dsp:cNvPr id="0" name=""/>
        <dsp:cNvSpPr/>
      </dsp:nvSpPr>
      <dsp:spPr>
        <a:xfrm>
          <a:off x="344675" y="932553"/>
          <a:ext cx="3102079" cy="196982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Disabilities</a:t>
          </a:r>
          <a:r>
            <a:rPr lang="en-US" sz="1400" kern="1200"/>
            <a:t> - People with mental health issues face a variety of challenges including isolation, diminished capacity to consent or offer informed consent, and limited ability to assess risk and detect ill-intentions.</a:t>
          </a:r>
        </a:p>
      </dsp:txBody>
      <dsp:txXfrm>
        <a:off x="402369" y="990247"/>
        <a:ext cx="2986691" cy="1854432"/>
      </dsp:txXfrm>
    </dsp:sp>
    <dsp:sp modelId="{40BE78F6-186A-488D-9422-745234BEBBD4}">
      <dsp:nvSpPr>
        <dsp:cNvPr id="0" name=""/>
        <dsp:cNvSpPr/>
      </dsp:nvSpPr>
      <dsp:spPr>
        <a:xfrm>
          <a:off x="3791430" y="605112"/>
          <a:ext cx="3102079" cy="1969820"/>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2C9F455-79C8-4A00-BCC2-6C98FBD06656}">
      <dsp:nvSpPr>
        <dsp:cNvPr id="0" name=""/>
        <dsp:cNvSpPr/>
      </dsp:nvSpPr>
      <dsp:spPr>
        <a:xfrm>
          <a:off x="4136105" y="932553"/>
          <a:ext cx="3102079" cy="196982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Addiction</a:t>
          </a:r>
          <a:r>
            <a:rPr lang="en-US" sz="1400" kern="1200"/>
            <a:t> -Traffickers use substance dependency and addiction to recruit and keep control of the trafficked person.</a:t>
          </a:r>
        </a:p>
      </dsp:txBody>
      <dsp:txXfrm>
        <a:off x="4193799" y="990247"/>
        <a:ext cx="2986691" cy="1854432"/>
      </dsp:txXfrm>
    </dsp:sp>
    <dsp:sp modelId="{60AE5E3F-3F5B-432C-BA8A-5F27662F0FC9}">
      <dsp:nvSpPr>
        <dsp:cNvPr id="0" name=""/>
        <dsp:cNvSpPr/>
      </dsp:nvSpPr>
      <dsp:spPr>
        <a:xfrm>
          <a:off x="7582860" y="605112"/>
          <a:ext cx="3102079" cy="1969820"/>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FE9D62C-9087-4E44-8412-D06285150E79}">
      <dsp:nvSpPr>
        <dsp:cNvPr id="0" name=""/>
        <dsp:cNvSpPr/>
      </dsp:nvSpPr>
      <dsp:spPr>
        <a:xfrm>
          <a:off x="7927535" y="932553"/>
          <a:ext cx="3102079" cy="196982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Risk</a:t>
          </a:r>
          <a:r>
            <a:rPr lang="en-US" sz="1400" kern="1200"/>
            <a:t> - For gangs, the exploitation of men, women, and children is lucrative and lower risk than other areas such as weapons or drugs.</a:t>
          </a:r>
        </a:p>
      </dsp:txBody>
      <dsp:txXfrm>
        <a:off x="7985229" y="990247"/>
        <a:ext cx="2986691" cy="1854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AB2F9-25A1-4574-8602-716837DA4FDC}">
      <dsp:nvSpPr>
        <dsp:cNvPr id="0" name=""/>
        <dsp:cNvSpPr/>
      </dsp:nvSpPr>
      <dsp:spPr>
        <a:xfrm>
          <a:off x="3088839" y="897523"/>
          <a:ext cx="678363" cy="91440"/>
        </a:xfrm>
        <a:custGeom>
          <a:avLst/>
          <a:gdLst/>
          <a:ahLst/>
          <a:cxnLst/>
          <a:rect l="0" t="0" r="0" b="0"/>
          <a:pathLst>
            <a:path>
              <a:moveTo>
                <a:pt x="0" y="45720"/>
              </a:moveTo>
              <a:lnTo>
                <a:pt x="678363"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a:off x="3410296" y="939698"/>
        <a:ext cx="35448" cy="7089"/>
      </dsp:txXfrm>
    </dsp:sp>
    <dsp:sp modelId="{F32A096A-751C-4544-8826-E0CA2C054D0E}">
      <dsp:nvSpPr>
        <dsp:cNvPr id="0" name=""/>
        <dsp:cNvSpPr/>
      </dsp:nvSpPr>
      <dsp:spPr>
        <a:xfrm>
          <a:off x="8188" y="18507"/>
          <a:ext cx="3082450" cy="1849470"/>
        </a:xfrm>
        <a:prstGeom prst="rect">
          <a:avLst/>
        </a:prstGeom>
        <a:solidFill>
          <a:schemeClr val="accent1"/>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043" tIns="158546" rIns="151043" bIns="158546" numCol="1" spcCol="1270" anchor="ctr" anchorCtr="0">
          <a:noAutofit/>
        </a:bodyPr>
        <a:lstStyle/>
        <a:p>
          <a:pPr marL="0" lvl="0" indent="0" algn="ctr" defTabSz="533400">
            <a:lnSpc>
              <a:spcPct val="90000"/>
            </a:lnSpc>
            <a:spcBef>
              <a:spcPct val="0"/>
            </a:spcBef>
            <a:spcAft>
              <a:spcPct val="35000"/>
            </a:spcAft>
            <a:buNone/>
          </a:pPr>
          <a:r>
            <a:rPr lang="en-US" sz="1200" b="1" kern="1200">
              <a:latin typeface="+mn-lt"/>
            </a:rPr>
            <a:t>Feeding Addiction to Generate Revenue</a:t>
          </a:r>
          <a:r>
            <a:rPr lang="en-US" sz="1200" kern="1200">
              <a:latin typeface="+mn-lt"/>
            </a:rPr>
            <a:t>: Profits from drug sales and trafficking are reinvested to sustain and expand gang operations, perpetuating cycles of exploitation.</a:t>
          </a:r>
        </a:p>
      </dsp:txBody>
      <dsp:txXfrm>
        <a:off x="8188" y="18507"/>
        <a:ext cx="3082450" cy="1849470"/>
      </dsp:txXfrm>
    </dsp:sp>
    <dsp:sp modelId="{3FE63716-4989-41AC-95AC-107052A48AB4}">
      <dsp:nvSpPr>
        <dsp:cNvPr id="0" name=""/>
        <dsp:cNvSpPr/>
      </dsp:nvSpPr>
      <dsp:spPr>
        <a:xfrm>
          <a:off x="6880253" y="897523"/>
          <a:ext cx="678363" cy="91440"/>
        </a:xfrm>
        <a:custGeom>
          <a:avLst/>
          <a:gdLst/>
          <a:ahLst/>
          <a:cxnLst/>
          <a:rect l="0" t="0" r="0" b="0"/>
          <a:pathLst>
            <a:path>
              <a:moveTo>
                <a:pt x="0" y="45720"/>
              </a:moveTo>
              <a:lnTo>
                <a:pt x="678363"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a:off x="7201710" y="939698"/>
        <a:ext cx="35448" cy="7089"/>
      </dsp:txXfrm>
    </dsp:sp>
    <dsp:sp modelId="{50D038E7-A329-4D3D-8FC1-1ACC67754A42}">
      <dsp:nvSpPr>
        <dsp:cNvPr id="0" name=""/>
        <dsp:cNvSpPr/>
      </dsp:nvSpPr>
      <dsp:spPr>
        <a:xfrm>
          <a:off x="3799602" y="18507"/>
          <a:ext cx="3082450" cy="1849470"/>
        </a:xfrm>
        <a:prstGeom prst="rect">
          <a:avLst/>
        </a:prstGeom>
        <a:solidFill>
          <a:schemeClr val="accent2"/>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043" tIns="158546" rIns="151043" bIns="158546" numCol="1" spcCol="1270" anchor="ctr" anchorCtr="0">
          <a:noAutofit/>
        </a:bodyPr>
        <a:lstStyle/>
        <a:p>
          <a:pPr marL="0" lvl="0" indent="0" algn="ctr" defTabSz="533400">
            <a:lnSpc>
              <a:spcPct val="90000"/>
            </a:lnSpc>
            <a:spcBef>
              <a:spcPct val="0"/>
            </a:spcBef>
            <a:spcAft>
              <a:spcPct val="35000"/>
            </a:spcAft>
            <a:buNone/>
          </a:pPr>
          <a:r>
            <a:rPr lang="en-US" sz="1200" b="1" kern="1200">
              <a:latin typeface="+mn-lt"/>
            </a:rPr>
            <a:t>Coping Vulnerability</a:t>
          </a:r>
          <a:r>
            <a:rPr lang="en-US" sz="1200" kern="1200">
              <a:latin typeface="+mn-lt"/>
            </a:rPr>
            <a:t>: Victims of trafficking often turn to substances as a coping mechanism, further entrenching their dependency and making escape even more difficult.</a:t>
          </a:r>
        </a:p>
      </dsp:txBody>
      <dsp:txXfrm>
        <a:off x="3799602" y="18507"/>
        <a:ext cx="3082450" cy="1849470"/>
      </dsp:txXfrm>
    </dsp:sp>
    <dsp:sp modelId="{D1742106-49E2-4B83-B737-BB877FFF16F2}">
      <dsp:nvSpPr>
        <dsp:cNvPr id="0" name=""/>
        <dsp:cNvSpPr/>
      </dsp:nvSpPr>
      <dsp:spPr>
        <a:xfrm>
          <a:off x="1549413" y="1866178"/>
          <a:ext cx="7582828" cy="678363"/>
        </a:xfrm>
        <a:custGeom>
          <a:avLst/>
          <a:gdLst/>
          <a:ahLst/>
          <a:cxnLst/>
          <a:rect l="0" t="0" r="0" b="0"/>
          <a:pathLst>
            <a:path>
              <a:moveTo>
                <a:pt x="7582828" y="0"/>
              </a:moveTo>
              <a:lnTo>
                <a:pt x="7582828" y="356281"/>
              </a:lnTo>
              <a:lnTo>
                <a:pt x="0" y="356281"/>
              </a:lnTo>
              <a:lnTo>
                <a:pt x="0" y="678363"/>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a:off x="5150430" y="2201815"/>
        <a:ext cx="380794" cy="7089"/>
      </dsp:txXfrm>
    </dsp:sp>
    <dsp:sp modelId="{992606AE-95D0-467F-87EA-B9CCFFEDF4E4}">
      <dsp:nvSpPr>
        <dsp:cNvPr id="0" name=""/>
        <dsp:cNvSpPr/>
      </dsp:nvSpPr>
      <dsp:spPr>
        <a:xfrm>
          <a:off x="7591016" y="18507"/>
          <a:ext cx="3082450" cy="1849470"/>
        </a:xfrm>
        <a:prstGeom prst="rect">
          <a:avLst/>
        </a:prstGeom>
        <a:solidFill>
          <a:schemeClr val="accent1"/>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043" tIns="158546" rIns="151043" bIns="158546" numCol="1" spcCol="1270" anchor="ctr" anchorCtr="0">
          <a:noAutofit/>
        </a:bodyPr>
        <a:lstStyle/>
        <a:p>
          <a:pPr marL="0" lvl="0" indent="0" algn="ctr" defTabSz="533400">
            <a:lnSpc>
              <a:spcPct val="90000"/>
            </a:lnSpc>
            <a:spcBef>
              <a:spcPct val="0"/>
            </a:spcBef>
            <a:spcAft>
              <a:spcPct val="35000"/>
            </a:spcAft>
            <a:buNone/>
          </a:pPr>
          <a:r>
            <a:rPr lang="en-US" sz="1200" b="1" kern="1200">
              <a:latin typeface="+mn-lt"/>
            </a:rPr>
            <a:t>Gang Control</a:t>
          </a:r>
          <a:r>
            <a:rPr lang="en-US" sz="1200" kern="1200">
              <a:latin typeface="+mn-lt"/>
            </a:rPr>
            <a:t>: Gangs thrive in areas with poverty, lack of resources, and high rates of addiction, creating environments where trafficking and substance abuse thrive.</a:t>
          </a:r>
        </a:p>
      </dsp:txBody>
      <dsp:txXfrm>
        <a:off x="7591016" y="18507"/>
        <a:ext cx="3082450" cy="1849470"/>
      </dsp:txXfrm>
    </dsp:sp>
    <dsp:sp modelId="{8DC1057C-5B82-4CDF-91AA-AE37FBF566CE}">
      <dsp:nvSpPr>
        <dsp:cNvPr id="0" name=""/>
        <dsp:cNvSpPr/>
      </dsp:nvSpPr>
      <dsp:spPr>
        <a:xfrm>
          <a:off x="3088839" y="3455956"/>
          <a:ext cx="678363" cy="91440"/>
        </a:xfrm>
        <a:custGeom>
          <a:avLst/>
          <a:gdLst/>
          <a:ahLst/>
          <a:cxnLst/>
          <a:rect l="0" t="0" r="0" b="0"/>
          <a:pathLst>
            <a:path>
              <a:moveTo>
                <a:pt x="0" y="45720"/>
              </a:moveTo>
              <a:lnTo>
                <a:pt x="678363"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n-lt"/>
          </a:endParaRPr>
        </a:p>
      </dsp:txBody>
      <dsp:txXfrm>
        <a:off x="3410296" y="3498132"/>
        <a:ext cx="35448" cy="7089"/>
      </dsp:txXfrm>
    </dsp:sp>
    <dsp:sp modelId="{C242AFDA-DF95-4B07-A92A-999C45DA552E}">
      <dsp:nvSpPr>
        <dsp:cNvPr id="0" name=""/>
        <dsp:cNvSpPr/>
      </dsp:nvSpPr>
      <dsp:spPr>
        <a:xfrm>
          <a:off x="8188" y="2576941"/>
          <a:ext cx="3082450" cy="1849470"/>
        </a:xfrm>
        <a:prstGeom prst="rect">
          <a:avLst/>
        </a:prstGeom>
        <a:solidFill>
          <a:schemeClr val="accent2"/>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043" tIns="158546" rIns="151043" bIns="158546"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n-US" sz="1200" b="1" kern="1200">
              <a:latin typeface="+mn-lt"/>
            </a:rPr>
            <a:t>Systematic Change</a:t>
          </a:r>
          <a:r>
            <a:rPr lang="en-US" sz="1200" kern="1200">
              <a:latin typeface="+mn-lt"/>
            </a:rPr>
            <a:t>: This complex relationship highlights the need for integrated approaches to combat gang activity, trafficking, and substance abuse simultaneously, addressing root causes and providing support for victims to break free from these cycles.</a:t>
          </a:r>
        </a:p>
      </dsp:txBody>
      <dsp:txXfrm>
        <a:off x="8188" y="2576941"/>
        <a:ext cx="3082450" cy="1849470"/>
      </dsp:txXfrm>
    </dsp:sp>
    <dsp:sp modelId="{0D5BF98F-8E0A-4A6C-99E0-B4F84A9CED57}">
      <dsp:nvSpPr>
        <dsp:cNvPr id="0" name=""/>
        <dsp:cNvSpPr/>
      </dsp:nvSpPr>
      <dsp:spPr>
        <a:xfrm>
          <a:off x="3799602" y="2576941"/>
          <a:ext cx="3082450" cy="1849470"/>
        </a:xfrm>
        <a:prstGeom prst="rect">
          <a:avLst/>
        </a:prstGeom>
        <a:solidFill>
          <a:schemeClr val="accent1"/>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043" tIns="158546" rIns="151043" bIns="158546" numCol="1" spcCol="1270" anchor="ctr" anchorCtr="0">
          <a:noAutofit/>
        </a:bodyPr>
        <a:lstStyle/>
        <a:p>
          <a:pPr marL="0" lvl="0" indent="0" algn="ctr" defTabSz="533400">
            <a:lnSpc>
              <a:spcPct val="90000"/>
            </a:lnSpc>
            <a:spcBef>
              <a:spcPct val="0"/>
            </a:spcBef>
            <a:spcAft>
              <a:spcPct val="35000"/>
            </a:spcAft>
            <a:buNone/>
          </a:pPr>
          <a:r>
            <a:rPr lang="en-US" sz="1200" b="1" kern="1200">
              <a:latin typeface="+mn-lt"/>
            </a:rPr>
            <a:t>Stigma and Perception</a:t>
          </a:r>
          <a:r>
            <a:rPr lang="en-US" sz="1200" kern="1200">
              <a:latin typeface="+mn-lt"/>
            </a:rPr>
            <a:t>: Victims of trafficking and addiction are often stigmatized, leaving them with limited access to support, making them even more vulnerable to continued exploitation.</a:t>
          </a:r>
        </a:p>
      </dsp:txBody>
      <dsp:txXfrm>
        <a:off x="3799602" y="2576941"/>
        <a:ext cx="3082450" cy="18494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91389-4D8C-4613-9027-DF31A6D8C872}">
      <dsp:nvSpPr>
        <dsp:cNvPr id="0" name=""/>
        <dsp:cNvSpPr/>
      </dsp:nvSpPr>
      <dsp:spPr>
        <a:xfrm>
          <a:off x="0" y="0"/>
          <a:ext cx="1028727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37B3D-BCE4-497E-B4B4-B7C9A1696F94}">
      <dsp:nvSpPr>
        <dsp:cNvPr id="0" name=""/>
        <dsp:cNvSpPr/>
      </dsp:nvSpPr>
      <dsp:spPr>
        <a:xfrm>
          <a:off x="0" y="0"/>
          <a:ext cx="10287272" cy="121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chemeClr val="tx1"/>
              </a:solidFill>
            </a:rPr>
            <a:t>Florida Human Trafficking Hotline </a:t>
          </a:r>
          <a:br>
            <a:rPr lang="en-US" sz="1800" b="1" kern="1200">
              <a:solidFill>
                <a:schemeClr val="tx1"/>
              </a:solidFill>
            </a:rPr>
          </a:br>
          <a:r>
            <a:rPr lang="en-US" sz="1800" b="1" kern="1200">
              <a:solidFill>
                <a:schemeClr val="tx1"/>
              </a:solidFill>
            </a:rPr>
            <a:t>1-855-FLA-Safe</a:t>
          </a:r>
          <a:endParaRPr lang="en-US" sz="1800" kern="1200"/>
        </a:p>
      </dsp:txBody>
      <dsp:txXfrm>
        <a:off x="0" y="0"/>
        <a:ext cx="10287272" cy="1211181"/>
      </dsp:txXfrm>
    </dsp:sp>
    <dsp:sp modelId="{609E7D5F-0233-4BDE-B0A9-6F0AAFA784C9}">
      <dsp:nvSpPr>
        <dsp:cNvPr id="0" name=""/>
        <dsp:cNvSpPr/>
      </dsp:nvSpPr>
      <dsp:spPr>
        <a:xfrm>
          <a:off x="0" y="1211181"/>
          <a:ext cx="1028727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C56B86-F29E-48E8-9811-B71679E593FD}">
      <dsp:nvSpPr>
        <dsp:cNvPr id="0" name=""/>
        <dsp:cNvSpPr/>
      </dsp:nvSpPr>
      <dsp:spPr>
        <a:xfrm>
          <a:off x="0" y="1211181"/>
          <a:ext cx="10287272" cy="121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DCF Abuse Hotline </a:t>
          </a:r>
          <a:r>
            <a:rPr lang="en-US" sz="1800" kern="1200"/>
            <a:t>(minors and vulnerable adults)</a:t>
          </a:r>
          <a:br>
            <a:rPr lang="en-US" sz="1800" b="1" kern="1200"/>
          </a:br>
          <a:r>
            <a:rPr lang="en-US" sz="1800" b="1" kern="1200"/>
            <a:t>1-800-96-ABUSE</a:t>
          </a:r>
          <a:endParaRPr lang="en-US" sz="1800" kern="1200"/>
        </a:p>
      </dsp:txBody>
      <dsp:txXfrm>
        <a:off x="0" y="1211181"/>
        <a:ext cx="10287272" cy="1211181"/>
      </dsp:txXfrm>
    </dsp:sp>
    <dsp:sp modelId="{10C394CF-41B9-42F0-8C05-FDF6FA241DCB}">
      <dsp:nvSpPr>
        <dsp:cNvPr id="0" name=""/>
        <dsp:cNvSpPr/>
      </dsp:nvSpPr>
      <dsp:spPr>
        <a:xfrm>
          <a:off x="0" y="2422362"/>
          <a:ext cx="1028727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FD3A8-0DA5-468D-8E48-F81488E43ADA}">
      <dsp:nvSpPr>
        <dsp:cNvPr id="0" name=""/>
        <dsp:cNvSpPr/>
      </dsp:nvSpPr>
      <dsp:spPr>
        <a:xfrm>
          <a:off x="0" y="2422362"/>
          <a:ext cx="10287272" cy="121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National Human Trafficking Hotline </a:t>
          </a:r>
          <a:r>
            <a:rPr lang="en-US" sz="1800" b="0" kern="1200"/>
            <a:t>(resources for minors and vulnerable adults)</a:t>
          </a:r>
          <a:br>
            <a:rPr lang="en-US" sz="1800" b="1" kern="1200"/>
          </a:br>
          <a:r>
            <a:rPr lang="en-US" sz="1800" b="1" kern="1200"/>
            <a:t>1-888-373-7888</a:t>
          </a:r>
          <a:endParaRPr lang="en-US" sz="1800" kern="1200">
            <a:solidFill>
              <a:schemeClr val="tx1"/>
            </a:solidFill>
          </a:endParaRPr>
        </a:p>
      </dsp:txBody>
      <dsp:txXfrm>
        <a:off x="0" y="2422362"/>
        <a:ext cx="10287272" cy="1211181"/>
      </dsp:txXfrm>
    </dsp:sp>
    <dsp:sp modelId="{41B4F698-3D09-4B86-A695-60A792868526}">
      <dsp:nvSpPr>
        <dsp:cNvPr id="0" name=""/>
        <dsp:cNvSpPr/>
      </dsp:nvSpPr>
      <dsp:spPr>
        <a:xfrm>
          <a:off x="0" y="3633543"/>
          <a:ext cx="1028727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CFD8B-2EC5-4DB0-9732-0FBA2E6E9CCB}">
      <dsp:nvSpPr>
        <dsp:cNvPr id="0" name=""/>
        <dsp:cNvSpPr/>
      </dsp:nvSpPr>
      <dsp:spPr>
        <a:xfrm>
          <a:off x="0" y="3633543"/>
          <a:ext cx="10287272" cy="121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a:t>The Senior Protection Team </a:t>
          </a:r>
          <a:r>
            <a:rPr lang="en-US" sz="1800" b="0" i="0" kern="1200"/>
            <a:t>will also attempt to identify emerging scams, spot trends and stay ahead of changes in technology used to prey on seniors. </a:t>
          </a:r>
          <a:br>
            <a:rPr lang="en-US" sz="1800" b="0" i="0" kern="1200"/>
          </a:br>
          <a:r>
            <a:rPr lang="en-US" sz="1800" b="0" i="0" kern="1200"/>
            <a:t>To report please call </a:t>
          </a:r>
          <a:r>
            <a:rPr lang="en-US" sz="1800" b="1" i="0" kern="1200"/>
            <a:t>(866) 9NO-SCAM </a:t>
          </a:r>
          <a:r>
            <a:rPr lang="en-US" sz="1800" b="0" i="0" kern="1200">
              <a:solidFill>
                <a:schemeClr val="tx1"/>
              </a:solidFill>
            </a:rPr>
            <a:t>or file a complaint at </a:t>
          </a:r>
          <a:br>
            <a:rPr lang="en-US" sz="1800" b="0" i="0" kern="1200">
              <a:solidFill>
                <a:schemeClr val="tx1"/>
              </a:solidFill>
            </a:rPr>
          </a:br>
          <a:r>
            <a:rPr lang="en-US" sz="1800" b="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Florida Attorney General - Citizen Services Contact Form </a:t>
          </a:r>
          <a:r>
            <a:rPr lang="en-US" sz="18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(myfloridalegal.com)</a:t>
          </a:r>
          <a:endParaRPr lang="en-US" sz="1800" kern="1200">
            <a:solidFill>
              <a:schemeClr val="bg1"/>
            </a:solidFill>
          </a:endParaRPr>
        </a:p>
      </dsp:txBody>
      <dsp:txXfrm>
        <a:off x="0" y="3633543"/>
        <a:ext cx="10287272" cy="121118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902BA6-4325-4140-AD64-F1CA9F0A3D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A978C9-89B9-4B35-9064-7876961BB4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B94E95-7AA3-474D-9AE0-916CAF76FF44}" type="datetimeFigureOut">
              <a:rPr lang="en-US" smtClean="0"/>
              <a:t>6/16/2025</a:t>
            </a:fld>
            <a:endParaRPr lang="en-US"/>
          </a:p>
        </p:txBody>
      </p:sp>
      <p:sp>
        <p:nvSpPr>
          <p:cNvPr id="4" name="Footer Placeholder 3">
            <a:extLst>
              <a:ext uri="{FF2B5EF4-FFF2-40B4-BE49-F238E27FC236}">
                <a16:creationId xmlns:a16="http://schemas.microsoft.com/office/drawing/2014/main" id="{0EA9FA60-6BD8-480F-98D4-A3DA4A23FA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CA373F-FAE3-4E5A-B13B-7F645ECABD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53FCD3-78A9-4552-9E0D-0E9A084527B4}" type="slidenum">
              <a:rPr lang="en-US" smtClean="0"/>
              <a:t>‹#›</a:t>
            </a:fld>
            <a:endParaRPr lang="en-US"/>
          </a:p>
        </p:txBody>
      </p:sp>
    </p:spTree>
    <p:extLst>
      <p:ext uri="{BB962C8B-B14F-4D97-AF65-F5344CB8AC3E}">
        <p14:creationId xmlns:p14="http://schemas.microsoft.com/office/powerpoint/2010/main" val="1090505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D909-ECD5-465C-82C8-FCE95B2BCE9B}"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3E826-96F9-412E-99A9-86A7D24D1AC5}" type="slidenum">
              <a:rPr lang="en-US" smtClean="0"/>
              <a:t>‹#›</a:t>
            </a:fld>
            <a:endParaRPr lang="en-US"/>
          </a:p>
        </p:txBody>
      </p:sp>
    </p:spTree>
    <p:extLst>
      <p:ext uri="{BB962C8B-B14F-4D97-AF65-F5344CB8AC3E}">
        <p14:creationId xmlns:p14="http://schemas.microsoft.com/office/powerpoint/2010/main" val="26435441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myflfamilies.com/news-events/newsroom/news/dcf-highlights-statewide-resources-combat-human-trafficking?utm_source=chatgpt.com"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s://www.myflfamilies.com/kids/services/sexual-exploitation-children?utm_source=chatgpt.com" TargetMode="External"/><Relationship Id="rId5" Type="http://schemas.openxmlformats.org/officeDocument/2006/relationships/hyperlink" Target="https://prod.myflfamilies.com/HT?utm_source=chatgpt.com" TargetMode="External"/><Relationship Id="rId4" Type="http://schemas.openxmlformats.org/officeDocument/2006/relationships/hyperlink" Target="https://floridapolitics.com/archives/725128-heinous-crime-dcf-joins-human-trafficking-fight/?utm_source=chatgpt.com"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Agent Ryan Ellis Slides:</a:t>
            </a:r>
            <a:endParaRPr lang="en-US" dirty="0">
              <a:ea typeface="Calibri"/>
              <a:cs typeface="Calibri"/>
            </a:endParaRPr>
          </a:p>
          <a:p>
            <a:r>
              <a:rPr lang="en-US">
                <a:ea typeface="Calibri"/>
                <a:cs typeface="Calibri"/>
              </a:rPr>
              <a:t>5-12</a:t>
            </a:r>
            <a:endParaRPr lang="en-US" dirty="0">
              <a:ea typeface="Calibri"/>
              <a:cs typeface="Calibri"/>
            </a:endParaRPr>
          </a:p>
          <a:p>
            <a:r>
              <a:rPr lang="en-US">
                <a:ea typeface="Calibri"/>
                <a:cs typeface="Calibri"/>
              </a:rPr>
              <a:t>46-55</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1</a:t>
            </a:fld>
            <a:endParaRPr lang="en-US"/>
          </a:p>
        </p:txBody>
      </p:sp>
    </p:spTree>
    <p:extLst>
      <p:ext uri="{BB962C8B-B14F-4D97-AF65-F5344CB8AC3E}">
        <p14:creationId xmlns:p14="http://schemas.microsoft.com/office/powerpoint/2010/main" val="191394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endParaRPr lang="en-US" dirty="0">
              <a:ea typeface="Calibri"/>
              <a:cs typeface="Calibri"/>
            </a:endParaRPr>
          </a:p>
          <a:p>
            <a:pPr marL="285750" indent="-285750">
              <a:buFont typeface="Arial"/>
              <a:buChar char="•"/>
            </a:pPr>
            <a:r>
              <a:rPr lang="en-US" dirty="0"/>
              <a:t>A Romantic Partner Trafficker, also known as a “Romeo trafficker”, uses emotional manipulation, false affection, and promises of love to lure and control victims.</a:t>
            </a:r>
            <a:endParaRPr lang="en-US" dirty="0">
              <a:ea typeface="Calibri"/>
              <a:cs typeface="Calibri"/>
            </a:endParaRPr>
          </a:p>
          <a:p>
            <a:pPr marL="285750" indent="-285750">
              <a:buFont typeface="Arial"/>
              <a:buChar char="•"/>
            </a:pPr>
            <a:r>
              <a:rPr lang="en-US" dirty="0"/>
              <a:t>This trafficker builds a relationship of trust and dependency, often showering the victim with attention, gifts, or promises of a future together.</a:t>
            </a:r>
            <a:endParaRPr lang="en-US" dirty="0">
              <a:ea typeface="Calibri"/>
              <a:cs typeface="Calibri"/>
            </a:endParaRPr>
          </a:p>
          <a:p>
            <a:pPr marL="285750" indent="-285750">
              <a:buFont typeface="Arial"/>
              <a:buChar char="•"/>
            </a:pPr>
            <a:r>
              <a:rPr lang="en-US" dirty="0"/>
              <a:t>Once the victim is emotionally attached, the trafficker slowly introduces exploitative demands—encouraging or coercing them to engage in commercial sex or labor “for the relationship,” “to help with money,” or “prove their love.”</a:t>
            </a:r>
            <a:endParaRPr lang="en-US" dirty="0">
              <a:ea typeface="Calibri"/>
              <a:cs typeface="Calibri"/>
            </a:endParaRPr>
          </a:p>
          <a:p>
            <a:pPr marL="285750" indent="-285750">
              <a:buFont typeface="Arial"/>
              <a:buChar char="•"/>
            </a:pPr>
            <a:r>
              <a:rPr lang="en-US" dirty="0"/>
              <a:t>Victims may not recognize they are being trafficked, as the abuse is disguised as love or loyalty. They often feel guilt, confusion, or fear of losing the relationship, making them reluctant to leave or seek help.</a:t>
            </a:r>
            <a:endParaRPr lang="en-US" dirty="0">
              <a:ea typeface="Calibri"/>
              <a:cs typeface="Calibri"/>
            </a:endParaRPr>
          </a:p>
          <a:p>
            <a:pPr marL="285750" indent="-285750">
              <a:buFont typeface="Arial"/>
              <a:buChar char="•"/>
            </a:pPr>
            <a:r>
              <a:rPr lang="en-US" dirty="0"/>
              <a:t>This type of trafficking is common among youth and young adults, especially those with unmet emotional needs, prior abuse history, or unstable home environments.</a:t>
            </a:r>
            <a:endParaRPr lang="en-US" dirty="0">
              <a:ea typeface="Calibri"/>
              <a:cs typeface="Calibri"/>
            </a:endParaRPr>
          </a:p>
          <a:p>
            <a:r>
              <a:rPr lang="en-US" dirty="0"/>
              <a:t>Key Message:</a:t>
            </a:r>
            <a:endParaRPr lang="en-US" dirty="0">
              <a:ea typeface="Calibri"/>
              <a:cs typeface="Calibri"/>
            </a:endParaRPr>
          </a:p>
          <a:p>
            <a:r>
              <a:rPr lang="en-US" dirty="0"/>
              <a:t> Romantic partner traffickers use manipulation instead of physical violence to exploit victims. They prey on emotional vulnerability and create a trauma bond that can be incredibly difficult to break. These cases require compassionate, nonjudgmental engagement to help victims understand the manipulation and begin their recovery.</a:t>
            </a:r>
            <a:endParaRPr lang="en-US" dirty="0">
              <a:ea typeface="Calibri"/>
              <a:cs typeface="Calibri"/>
            </a:endParaRPr>
          </a:p>
          <a:p>
            <a:endParaRPr lang="en-US"/>
          </a:p>
          <a:p>
            <a:endParaRPr lang="en-US"/>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11</a:t>
            </a:fld>
            <a:endParaRPr lang="en-US"/>
          </a:p>
        </p:txBody>
      </p:sp>
    </p:spTree>
    <p:extLst>
      <p:ext uri="{BB962C8B-B14F-4D97-AF65-F5344CB8AC3E}">
        <p14:creationId xmlns:p14="http://schemas.microsoft.com/office/powerpoint/2010/main" val="255081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A Business-Oriented Trafficker operates under the guise of a legitimate business or professional enterprise, often making their exploitation harder to detect.</a:t>
            </a:r>
            <a:endParaRPr lang="en-US" dirty="0">
              <a:ea typeface="Calibri"/>
              <a:cs typeface="Calibri"/>
            </a:endParaRPr>
          </a:p>
          <a:p>
            <a:pPr marL="285750" indent="-285750">
              <a:buFont typeface="Arial"/>
              <a:buChar char="•"/>
            </a:pPr>
            <a:r>
              <a:rPr lang="en-US" dirty="0"/>
              <a:t>These traffickers may run massage parlors, agricultural operations, restaurants, factories, cleaning services, or construction companies.</a:t>
            </a:r>
            <a:endParaRPr lang="en-US" dirty="0">
              <a:ea typeface="Calibri"/>
              <a:cs typeface="Calibri"/>
            </a:endParaRPr>
          </a:p>
          <a:p>
            <a:pPr marL="285750" indent="-285750">
              <a:buFont typeface="Arial"/>
              <a:buChar char="•"/>
            </a:pPr>
            <a:r>
              <a:rPr lang="en-US" dirty="0"/>
              <a:t>They often use fraud, debt bondage, coercion, and document confiscation to exploit workers—especially those who are undocumented, non-English speaking, or economically vulnerable.</a:t>
            </a:r>
            <a:endParaRPr lang="en-US" dirty="0">
              <a:ea typeface="Calibri"/>
              <a:cs typeface="Calibri"/>
            </a:endParaRPr>
          </a:p>
          <a:p>
            <a:pPr marL="285750" indent="-285750">
              <a:buFont typeface="Arial"/>
              <a:buChar char="•"/>
            </a:pPr>
            <a:r>
              <a:rPr lang="en-US" dirty="0"/>
              <a:t>Victims may be lured with false job offers, then find themselves trapped in exploitative conditions—working long hours with no pay, living in employer-controlled housing, and under constant surveillance.</a:t>
            </a:r>
            <a:endParaRPr lang="en-US" dirty="0">
              <a:ea typeface="Calibri"/>
              <a:cs typeface="Calibri"/>
            </a:endParaRPr>
          </a:p>
          <a:p>
            <a:pPr marL="285750" indent="-285750">
              <a:buFont typeface="Arial"/>
              <a:buChar char="•"/>
            </a:pPr>
            <a:r>
              <a:rPr lang="en-US" dirty="0"/>
              <a:t>In some cases, traffickers will threaten deportation, harm to family, or report victims to authorities to maintain control.</a:t>
            </a:r>
            <a:endParaRPr lang="en-US" dirty="0">
              <a:ea typeface="Calibri"/>
              <a:cs typeface="Calibri"/>
            </a:endParaRPr>
          </a:p>
          <a:p>
            <a:pPr marL="285750" indent="-285750">
              <a:buFont typeface="Arial"/>
              <a:buChar char="•"/>
            </a:pPr>
            <a:r>
              <a:rPr lang="en-US" dirty="0"/>
              <a:t>These traffickers are strategic and profit-driven, often operating within complex supply chains or contracting systems that obscure accountability.</a:t>
            </a:r>
            <a:endParaRPr lang="en-US" dirty="0">
              <a:ea typeface="Calibri"/>
              <a:cs typeface="Calibri"/>
            </a:endParaRPr>
          </a:p>
          <a:p>
            <a:r>
              <a:rPr lang="en-US" dirty="0"/>
              <a:t>Key Message:</a:t>
            </a:r>
          </a:p>
          <a:p>
            <a:r>
              <a:rPr lang="en-US" dirty="0"/>
              <a:t> Business-oriented traffickers hide behind legal structures and job titles, making labor trafficking appear normal on the surface. Effective identification requires cross-agency coordination, labor inspections, and community awareness, especially in industries known for vulnerable labor forces.</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12</a:t>
            </a:fld>
            <a:endParaRPr lang="en-US"/>
          </a:p>
        </p:txBody>
      </p:sp>
    </p:spTree>
    <p:extLst>
      <p:ext uri="{BB962C8B-B14F-4D97-AF65-F5344CB8AC3E}">
        <p14:creationId xmlns:p14="http://schemas.microsoft.com/office/powerpoint/2010/main" val="2482046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endParaRPr lang="en-US" dirty="0">
              <a:ea typeface="Calibri"/>
              <a:cs typeface="Calibri"/>
            </a:endParaRPr>
          </a:p>
          <a:p>
            <a:pPr marL="285750" indent="-285750">
              <a:buFont typeface="Arial"/>
              <a:buChar char="•"/>
            </a:pPr>
            <a:r>
              <a:rPr lang="en-US" dirty="0"/>
              <a:t>Human trafficking recruitment often follows a pattern of Lure, Trust, and Payback. Understanding these phases helps us recognize how victims become trapped.</a:t>
            </a:r>
            <a:endParaRPr lang="en-US" dirty="0">
              <a:ea typeface="Calibri"/>
              <a:cs typeface="Calibri"/>
            </a:endParaRPr>
          </a:p>
          <a:p>
            <a:pPr marL="285750" indent="-285750">
              <a:buFont typeface="Arial"/>
              <a:buChar char="•"/>
            </a:pPr>
            <a:r>
              <a:rPr lang="en-US" dirty="0"/>
              <a:t>Lure: Traffickers first attract victims by offering something appealing—this could be a job opportunity, a romantic relationship, a chance for a better life, or even basic needs like food and shelter. This initial bait is designed to exploit the victim’s vulnerabilities, such as poverty, lack of support, or prior trauma.</a:t>
            </a:r>
            <a:endParaRPr lang="en-US" dirty="0">
              <a:ea typeface="Calibri"/>
              <a:cs typeface="Calibri"/>
            </a:endParaRPr>
          </a:p>
          <a:p>
            <a:pPr marL="285750" indent="-285750">
              <a:buFont typeface="Arial"/>
              <a:buChar char="•"/>
            </a:pPr>
            <a:r>
              <a:rPr lang="en-US" dirty="0"/>
              <a:t>Trust: Once the victim is engaged, traffickers build a sense of trust and dependency. This may involve emotional manipulation, promises of protection or love, or small favors to create a bond. During this phase, victims may start to believe the trafficker’s promises and feel emotionally attached or indebted.</a:t>
            </a:r>
            <a:endParaRPr lang="en-US" dirty="0">
              <a:ea typeface="Calibri"/>
              <a:cs typeface="Calibri"/>
            </a:endParaRPr>
          </a:p>
          <a:p>
            <a:pPr marL="285750" indent="-285750">
              <a:buFont typeface="Arial"/>
              <a:buChar char="•"/>
            </a:pPr>
            <a:r>
              <a:rPr lang="en-US" dirty="0"/>
              <a:t>Payback: After trust is established, traffickers demand “payback”—this is when victims are coerced into providing labor, commercial sex, or other exploitative acts. Payback is often enforced through threats, intimidation, isolation, or even violence. Victims may feel trapped by debt, fear, or emotional bonds, making escape extremely difficult.</a:t>
            </a:r>
            <a:endParaRPr lang="en-US" dirty="0">
              <a:ea typeface="Calibri"/>
              <a:cs typeface="Calibri"/>
            </a:endParaRPr>
          </a:p>
          <a:p>
            <a:r>
              <a:rPr lang="en-US" dirty="0"/>
              <a:t>Key Message:</a:t>
            </a:r>
            <a:endParaRPr lang="en-US" dirty="0">
              <a:ea typeface="Calibri"/>
              <a:cs typeface="Calibri"/>
            </a:endParaRPr>
          </a:p>
          <a:p>
            <a:r>
              <a:rPr lang="en-US" dirty="0"/>
              <a:t> The recruitment process is gradual and manipulative, designed to entrap victims psychologically and emotionally before exploitation begins. Recognizing these phases can help responders intervene early and provide support before victims become deeply controlled.</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14</a:t>
            </a:fld>
            <a:endParaRPr lang="en-US"/>
          </a:p>
        </p:txBody>
      </p:sp>
    </p:spTree>
    <p:extLst>
      <p:ext uri="{BB962C8B-B14F-4D97-AF65-F5344CB8AC3E}">
        <p14:creationId xmlns:p14="http://schemas.microsoft.com/office/powerpoint/2010/main" val="4034977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a:t>
            </a:r>
            <a:endParaRPr lang="en-US" dirty="0"/>
          </a:p>
          <a:p>
            <a:pPr marL="285750" indent="-285750">
              <a:buFont typeface="Arial,Sans-Serif"/>
              <a:buChar char="•"/>
            </a:pPr>
            <a:r>
              <a:rPr lang="en-US"/>
              <a:t>Human trafficking recruitment often follows a pattern of Lure, Trust, and Payback. Understanding these phases helps us recognize how victims become trapped.</a:t>
            </a:r>
            <a:endParaRPr lang="en-US" dirty="0"/>
          </a:p>
          <a:p>
            <a:pPr marL="285750" indent="-285750">
              <a:buFont typeface="Arial,Sans-Serif"/>
              <a:buChar char="•"/>
            </a:pPr>
            <a:r>
              <a:rPr lang="en-US"/>
              <a:t>Lure: Traffickers first attract victims by offering something appealing—this could be a job opportunity, a romantic relationship, a chance for a better life, or even basic needs like food and shelter. This initial bait is designed to exploit the victim’s vulnerabilities, such as poverty, lack of support, or prior trauma.</a:t>
            </a:r>
            <a:endParaRPr lang="en-US" dirty="0"/>
          </a:p>
          <a:p>
            <a:pPr marL="285750" indent="-285750">
              <a:buFont typeface="Arial,Sans-Serif"/>
              <a:buChar char="•"/>
            </a:pPr>
            <a:r>
              <a:rPr lang="en-US"/>
              <a:t>Trust: Once the victim is engaged, traffickers build a sense of trust and dependency. This may involve emotional manipulation, promises of protection or love, or small favors to create a bond. During this phase, victims may start to believe the trafficker’s promises and feel emotionally attached or indebted.</a:t>
            </a:r>
            <a:endParaRPr lang="en-US" dirty="0"/>
          </a:p>
          <a:p>
            <a:pPr marL="285750" indent="-285750">
              <a:buFont typeface="Arial,Sans-Serif"/>
              <a:buChar char="•"/>
            </a:pPr>
            <a:r>
              <a:rPr lang="en-US"/>
              <a:t>Payback: After trust is established, traffickers demand “payback”—this is when victims are coerced into providing labor, commercial sex, or other exploitative acts. Payback is often enforced through threats, intimidation, isolation, or even violence. Victims may feel trapped by debt, fear, or emotional bonds, making escape extremely difficult.</a:t>
            </a:r>
            <a:endParaRPr lang="en-US" dirty="0"/>
          </a:p>
          <a:p>
            <a:r>
              <a:rPr lang="en-US"/>
              <a:t>Key Message:</a:t>
            </a:r>
            <a:endParaRPr lang="en-US" dirty="0"/>
          </a:p>
          <a:p>
            <a:r>
              <a:rPr lang="en-US"/>
              <a:t>The recruitment process is gradual and manipulative, designed to entrap victims psychologically and emotionally before exploitation begins. Recognizing these phases can help responders intervene early and provide support before victims become deeply controlled.</a:t>
            </a:r>
            <a:endParaRPr lang="en-US" dirty="0"/>
          </a:p>
          <a:p>
            <a:endParaRPr lang="en-US" dirty="0"/>
          </a:p>
          <a:p>
            <a:endParaRPr lang="en-US" dirty="0"/>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15</a:t>
            </a:fld>
            <a:endParaRPr lang="en-US"/>
          </a:p>
        </p:txBody>
      </p:sp>
    </p:spTree>
    <p:extLst>
      <p:ext uri="{BB962C8B-B14F-4D97-AF65-F5344CB8AC3E}">
        <p14:creationId xmlns:p14="http://schemas.microsoft.com/office/powerpoint/2010/main" val="359380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a:t>
            </a:r>
            <a:endParaRPr lang="en-US" dirty="0"/>
          </a:p>
          <a:p>
            <a:pPr marL="285750" indent="-285750">
              <a:buFont typeface="Arial,Sans-Serif"/>
              <a:buChar char="•"/>
            </a:pPr>
            <a:r>
              <a:rPr lang="en-US"/>
              <a:t>Human trafficking recruitment often follows a pattern of Lure, Trust, and Payback. Understanding these phases helps us recognize how victims become trapped.</a:t>
            </a:r>
            <a:endParaRPr lang="en-US" dirty="0"/>
          </a:p>
          <a:p>
            <a:pPr marL="285750" indent="-285750">
              <a:buFont typeface="Arial,Sans-Serif"/>
              <a:buChar char="•"/>
            </a:pPr>
            <a:r>
              <a:rPr lang="en-US"/>
              <a:t>Lure: Traffickers first attract victims by offering something appealing—this could be a job opportunity, a romantic relationship, a chance for a better life, or even basic needs like food and shelter. This initial bait is designed to exploit the victim’s vulnerabilities, such as poverty, lack of support, or prior trauma.</a:t>
            </a:r>
            <a:endParaRPr lang="en-US" dirty="0"/>
          </a:p>
          <a:p>
            <a:pPr marL="285750" indent="-285750">
              <a:buFont typeface="Arial,Sans-Serif"/>
              <a:buChar char="•"/>
            </a:pPr>
            <a:r>
              <a:rPr lang="en-US"/>
              <a:t>Trust: Once the victim is engaged, traffickers build a sense of trust and dependency. This may involve emotional manipulation, promises of protection or love, or small favors to create a bond. During this phase, victims may start to believe the trafficker’s promises and feel emotionally attached or indebted.</a:t>
            </a:r>
            <a:endParaRPr lang="en-US" dirty="0"/>
          </a:p>
          <a:p>
            <a:pPr marL="285750" indent="-285750">
              <a:buFont typeface="Arial,Sans-Serif"/>
              <a:buChar char="•"/>
            </a:pPr>
            <a:r>
              <a:rPr lang="en-US"/>
              <a:t>Payback: After trust is established, traffickers demand “payback”—this is when victims are coerced into providing labor, commercial sex, or other exploitative acts. Payback is often enforced through threats, intimidation, isolation, or even violence. Victims may feel trapped by debt, fear, or emotional bonds, making escape extremely difficult.</a:t>
            </a:r>
            <a:endParaRPr lang="en-US" dirty="0"/>
          </a:p>
          <a:p>
            <a:r>
              <a:rPr lang="en-US"/>
              <a:t>Key Message:</a:t>
            </a:r>
            <a:endParaRPr lang="en-US" dirty="0"/>
          </a:p>
          <a:p>
            <a:r>
              <a:rPr lang="en-US"/>
              <a:t>The recruitment process is gradual and manipulative, designed to entrap victims psychologically and emotionally before exploitation begins. Recognizing these phases can help responders intervene early and provide support before victims become deeply controlled.</a:t>
            </a:r>
            <a:endParaRPr lang="en-US" dirty="0"/>
          </a:p>
          <a:p>
            <a:endParaRPr lang="en-US" dirty="0"/>
          </a:p>
          <a:p>
            <a:endParaRPr lang="en-US" dirty="0"/>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16</a:t>
            </a:fld>
            <a:endParaRPr lang="en-US"/>
          </a:p>
        </p:txBody>
      </p:sp>
    </p:spTree>
    <p:extLst>
      <p:ext uri="{BB962C8B-B14F-4D97-AF65-F5344CB8AC3E}">
        <p14:creationId xmlns:p14="http://schemas.microsoft.com/office/powerpoint/2010/main" val="703376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Sans-Serif"/>
              <a:buChar char="•"/>
            </a:pPr>
            <a:r>
              <a:rPr lang="en-US" dirty="0"/>
              <a:t>Human trafficking recruitment often follows a pattern of Lure, Trust, and Payback. Understanding these phases helps us recognize how victims become trapped.</a:t>
            </a:r>
          </a:p>
          <a:p>
            <a:pPr marL="285750" indent="-285750">
              <a:buFont typeface="Arial,Sans-Serif"/>
              <a:buChar char="•"/>
            </a:pPr>
            <a:r>
              <a:rPr lang="en-US" dirty="0"/>
              <a:t>Lure: Traffickers first attract victims by offering something appealing—this could be a job opportunity, a romantic relationship, a chance for a better life, or even basic needs like food and shelter. This initial bait is designed to exploit the victim’s vulnerabilities, such as poverty, lack of support, or prior trauma.</a:t>
            </a:r>
          </a:p>
          <a:p>
            <a:pPr marL="285750" indent="-285750">
              <a:buFont typeface="Arial,Sans-Serif"/>
              <a:buChar char="•"/>
            </a:pPr>
            <a:r>
              <a:rPr lang="en-US" dirty="0"/>
              <a:t>Trust: Once the victim is engaged, traffickers build a sense of trust and dependency. This may involve emotional manipulation, promises of protection or love, or small favors to create a bond. During this phase, victims may start to believe the trafficker’s promises and feel emotionally attached or indebted.</a:t>
            </a:r>
          </a:p>
          <a:p>
            <a:pPr marL="285750" indent="-285750">
              <a:buFont typeface="Arial,Sans-Serif"/>
              <a:buChar char="•"/>
            </a:pPr>
            <a:r>
              <a:rPr lang="en-US" dirty="0"/>
              <a:t>Payback: After trust is established, traffickers demand “payback”—this is when victims are coerced into providing labor, commercial sex, or other exploitative acts. Payback is often enforced through threats, intimidation, isolation, or even violence. Victims may feel trapped by debt, fear, or emotional bonds, making escape extremely difficult.</a:t>
            </a:r>
          </a:p>
          <a:p>
            <a:r>
              <a:rPr lang="en-US" dirty="0"/>
              <a:t>Key Message:</a:t>
            </a:r>
          </a:p>
          <a:p>
            <a:r>
              <a:rPr lang="en-US" dirty="0"/>
              <a:t>The recruitment process is gradual and manipulative, designed to entrap victims psychologically and emotionally before exploitation begins. Recognizing these phases can help responders intervene early and provide support before victims become deeply controlled.</a:t>
            </a:r>
          </a:p>
          <a:p>
            <a:endParaRPr lang="en-US" dirty="0"/>
          </a:p>
          <a:p>
            <a:endParaRPr lang="en-US" dirty="0"/>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17</a:t>
            </a:fld>
            <a:endParaRPr lang="en-US"/>
          </a:p>
        </p:txBody>
      </p:sp>
    </p:spTree>
    <p:extLst>
      <p:ext uri="{BB962C8B-B14F-4D97-AF65-F5344CB8AC3E}">
        <p14:creationId xmlns:p14="http://schemas.microsoft.com/office/powerpoint/2010/main" val="4181144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After recruitment, victims of human trafficking often enter a phase of intense control and exploitation. Their daily lives become dominated by the trafficker’s demands and restrictions.</a:t>
            </a:r>
            <a:endParaRPr lang="en-US" dirty="0">
              <a:ea typeface="Calibri"/>
              <a:cs typeface="Calibri"/>
            </a:endParaRPr>
          </a:p>
          <a:p>
            <a:pPr marL="285750" indent="-285750">
              <a:buFont typeface="Arial"/>
              <a:buChar char="•"/>
            </a:pPr>
            <a:r>
              <a:rPr lang="en-US" dirty="0"/>
              <a:t>Victims may experience physical confinement or forced movement, limited or no access to personal identification or money, and constant surveillance to prevent escape.</a:t>
            </a:r>
            <a:endParaRPr lang="en-US" dirty="0">
              <a:ea typeface="Calibri"/>
              <a:cs typeface="Calibri"/>
            </a:endParaRPr>
          </a:p>
          <a:p>
            <a:pPr marL="285750" indent="-285750">
              <a:buFont typeface="Arial"/>
              <a:buChar char="•"/>
            </a:pPr>
            <a:r>
              <a:rPr lang="en-US" dirty="0"/>
              <a:t>They often face threats of violence, actual physical abuse, sexual assault, and psychological intimidation designed to break down their resistance and maintain obedience.</a:t>
            </a:r>
            <a:endParaRPr lang="en-US" dirty="0">
              <a:ea typeface="Calibri"/>
              <a:cs typeface="Calibri"/>
            </a:endParaRPr>
          </a:p>
          <a:p>
            <a:pPr marL="285750" indent="-285750">
              <a:buFont typeface="Arial"/>
              <a:buChar char="•"/>
            </a:pPr>
            <a:r>
              <a:rPr lang="en-US" dirty="0"/>
              <a:t>Many victims develop a trauma bond with their trafficker, feeling fear, shame, and confusion, which makes leaving or seeking help even harder.</a:t>
            </a:r>
            <a:endParaRPr lang="en-US" dirty="0">
              <a:ea typeface="Calibri"/>
              <a:cs typeface="Calibri"/>
            </a:endParaRPr>
          </a:p>
          <a:p>
            <a:pPr marL="285750" indent="-285750">
              <a:buFont typeface="Arial"/>
              <a:buChar char="•"/>
            </a:pPr>
            <a:r>
              <a:rPr lang="en-US" dirty="0"/>
              <a:t>Victims may also be isolated from friends, family, and support systems, increasing their dependency on the trafficker.</a:t>
            </a:r>
            <a:endParaRPr lang="en-US" dirty="0">
              <a:ea typeface="Calibri"/>
              <a:cs typeface="Calibri"/>
            </a:endParaRPr>
          </a:p>
          <a:p>
            <a:pPr marL="285750" indent="-285750">
              <a:buFont typeface="Arial"/>
              <a:buChar char="•"/>
            </a:pPr>
            <a:r>
              <a:rPr lang="en-US" dirty="0"/>
              <a:t>Over time, trafficked individuals can suffer from severe physical and mental health issues, including malnutrition, untreated injuries, depression, anxiety, and post-traumatic stress disorder (PTSD).</a:t>
            </a:r>
            <a:endParaRPr lang="en-US" dirty="0">
              <a:ea typeface="Calibri"/>
              <a:cs typeface="Calibri"/>
            </a:endParaRPr>
          </a:p>
          <a:p>
            <a:pPr marL="285750" indent="-285750">
              <a:buFont typeface="Arial"/>
              <a:buChar char="•"/>
            </a:pPr>
            <a:r>
              <a:rPr lang="en-US" dirty="0"/>
              <a:t>Despite these hardships, victims often remain hopeful for rescue or freedom, making early identification and trauma-informed support critical for their recovery.</a:t>
            </a:r>
            <a:endParaRPr lang="en-US" dirty="0">
              <a:ea typeface="Calibri"/>
              <a:cs typeface="Calibri"/>
            </a:endParaRPr>
          </a:p>
          <a:p>
            <a:r>
              <a:rPr lang="en-US" dirty="0"/>
              <a:t>Key Message:</a:t>
            </a:r>
          </a:p>
          <a:p>
            <a:r>
              <a:rPr lang="en-US" dirty="0"/>
              <a:t> The post-recruitment period is marked by coercion, control, and trauma. Responders must approach victims with sensitivity, understanding the complex barriers they face in seeking help or escaping exploitation.</a:t>
            </a:r>
            <a:endParaRPr lang="en-US" dirty="0">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18</a:t>
            </a:fld>
            <a:endParaRPr lang="en-US"/>
          </a:p>
        </p:txBody>
      </p:sp>
    </p:spTree>
    <p:extLst>
      <p:ext uri="{BB962C8B-B14F-4D97-AF65-F5344CB8AC3E}">
        <p14:creationId xmlns:p14="http://schemas.microsoft.com/office/powerpoint/2010/main" val="826548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endParaRPr lang="en-US" dirty="0">
              <a:ea typeface="Calibri"/>
              <a:cs typeface="Calibri"/>
            </a:endParaRPr>
          </a:p>
          <a:p>
            <a:pPr marL="285750" indent="-285750">
              <a:buFont typeface="Arial"/>
              <a:buChar char="•"/>
            </a:pPr>
            <a:r>
              <a:rPr lang="en-US" dirty="0"/>
              <a:t>The Trafficker’s Wheel of Control illustrates the various tactics traffickers use to dominate and manipulate victims, creating a cycle that traps them in exploitation.</a:t>
            </a:r>
            <a:endParaRPr lang="en-US" dirty="0">
              <a:ea typeface="Calibri"/>
              <a:cs typeface="Calibri"/>
            </a:endParaRPr>
          </a:p>
          <a:p>
            <a:pPr marL="285750" indent="-285750">
              <a:buFont typeface="Arial"/>
              <a:buChar char="•"/>
            </a:pPr>
            <a:r>
              <a:rPr lang="en-US" dirty="0"/>
              <a:t>This “wheel” shows how traffickers combine multiple methods to maintain power, rather than relying on just one form of control.</a:t>
            </a:r>
            <a:endParaRPr lang="en-US" dirty="0">
              <a:ea typeface="Calibri"/>
              <a:cs typeface="Calibri"/>
            </a:endParaRPr>
          </a:p>
          <a:p>
            <a:pPr marL="285750" indent="-285750">
              <a:buFont typeface="Arial"/>
              <a:buChar char="•"/>
            </a:pPr>
            <a:r>
              <a:rPr lang="en-US" dirty="0"/>
              <a:t>Common spokes on the wheel include:</a:t>
            </a:r>
            <a:endParaRPr lang="en-US" dirty="0">
              <a:ea typeface="Calibri"/>
              <a:cs typeface="Calibri"/>
            </a:endParaRPr>
          </a:p>
          <a:p>
            <a:pPr marL="285750" lvl="1" indent="-285750">
              <a:buFont typeface="Arial"/>
              <a:buChar char="•"/>
            </a:pPr>
            <a:r>
              <a:rPr lang="en-US" dirty="0"/>
              <a:t>Isolation: Separating victims from family, friends, or support systems to increase dependency.</a:t>
            </a:r>
            <a:endParaRPr lang="en-US" dirty="0">
              <a:ea typeface="Calibri"/>
              <a:cs typeface="Calibri"/>
            </a:endParaRPr>
          </a:p>
          <a:p>
            <a:pPr marL="285750" lvl="1" indent="-285750">
              <a:buFont typeface="Arial"/>
              <a:buChar char="•"/>
            </a:pPr>
            <a:r>
              <a:rPr lang="en-US" dirty="0"/>
              <a:t>Threats and Intimidation: Using fear of violence, deportation, or harm to loved ones to discourage escape or disclosure.</a:t>
            </a:r>
            <a:endParaRPr lang="en-US" dirty="0">
              <a:ea typeface="Calibri"/>
              <a:cs typeface="Calibri"/>
            </a:endParaRPr>
          </a:p>
          <a:p>
            <a:pPr marL="285750" lvl="1" indent="-285750">
              <a:buFont typeface="Arial"/>
              <a:buChar char="•"/>
            </a:pPr>
            <a:r>
              <a:rPr lang="en-US" dirty="0"/>
              <a:t>Physical and Sexual Violence: Inflicting harm to break the victim’s will and enforce obedience.</a:t>
            </a:r>
            <a:endParaRPr lang="en-US" dirty="0">
              <a:ea typeface="Calibri"/>
              <a:cs typeface="Calibri"/>
            </a:endParaRPr>
          </a:p>
          <a:p>
            <a:pPr marL="285750" lvl="1" indent="-285750">
              <a:buFont typeface="Arial"/>
              <a:buChar char="•"/>
            </a:pPr>
            <a:r>
              <a:rPr lang="en-US" dirty="0"/>
              <a:t>Emotional Manipulation: Creating trauma bonds through false affection, guilt, or shame.</a:t>
            </a:r>
            <a:endParaRPr lang="en-US" dirty="0">
              <a:ea typeface="Calibri"/>
              <a:cs typeface="Calibri"/>
            </a:endParaRPr>
          </a:p>
          <a:p>
            <a:pPr marL="285750" lvl="1" indent="-285750">
              <a:buFont typeface="Arial"/>
              <a:buChar char="•"/>
            </a:pPr>
            <a:r>
              <a:rPr lang="en-US" dirty="0"/>
              <a:t>Economic Control: Confiscating money, withholding wages, or imposing debts to maintain financial dependence.</a:t>
            </a:r>
            <a:endParaRPr lang="en-US" dirty="0">
              <a:ea typeface="Calibri"/>
              <a:cs typeface="Calibri"/>
            </a:endParaRPr>
          </a:p>
          <a:p>
            <a:pPr marL="285750" lvl="1" indent="-285750">
              <a:buFont typeface="Arial"/>
              <a:buChar char="•"/>
            </a:pPr>
            <a:r>
              <a:rPr lang="en-US" dirty="0"/>
              <a:t>Surveillance and Monitoring: Constantly watching victims to prevent communication or escape.</a:t>
            </a:r>
            <a:endParaRPr lang="en-US" dirty="0">
              <a:ea typeface="Calibri"/>
              <a:cs typeface="Calibri"/>
            </a:endParaRPr>
          </a:p>
          <a:p>
            <a:pPr marL="285750" indent="-285750">
              <a:buFont typeface="Arial"/>
              <a:buChar char="•"/>
            </a:pPr>
            <a:r>
              <a:rPr lang="en-US" dirty="0"/>
              <a:t>These tactics work together, reinforcing each other to trap victims in a cycle that’s difficult to break without external intervention.</a:t>
            </a:r>
            <a:endParaRPr lang="en-US" dirty="0">
              <a:ea typeface="Calibri"/>
              <a:cs typeface="Calibri"/>
            </a:endParaRPr>
          </a:p>
          <a:p>
            <a:pPr marL="285750" indent="-285750">
              <a:buFont typeface="Arial"/>
              <a:buChar char="•"/>
            </a:pPr>
            <a:r>
              <a:rPr lang="en-US" dirty="0"/>
              <a:t>Understanding the wheel helps responders identify signs of control and tailor victim-centered approaches that address multiple barriers victims face.</a:t>
            </a:r>
            <a:endParaRPr lang="en-US" dirty="0">
              <a:ea typeface="Calibri"/>
              <a:cs typeface="Calibri"/>
            </a:endParaRPr>
          </a:p>
          <a:p>
            <a:r>
              <a:rPr lang="en-US" dirty="0"/>
              <a:t>Key Message:</a:t>
            </a:r>
            <a:endParaRPr lang="en-US" dirty="0">
              <a:ea typeface="Calibri"/>
              <a:cs typeface="Calibri"/>
            </a:endParaRPr>
          </a:p>
          <a:p>
            <a:r>
              <a:rPr lang="en-US" dirty="0"/>
              <a:t> Traffickers use a combination of physical, emotional, economic, and psychological controls simultaneously. Breaking the “wheel” requires comprehensive, trauma-informed strategies focused on safety, trust-building, and empowerment.</a:t>
            </a:r>
            <a:endParaRPr lang="en-US" dirty="0">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19</a:t>
            </a:fld>
            <a:endParaRPr lang="en-US"/>
          </a:p>
        </p:txBody>
      </p:sp>
    </p:spTree>
    <p:extLst>
      <p:ext uri="{BB962C8B-B14F-4D97-AF65-F5344CB8AC3E}">
        <p14:creationId xmlns:p14="http://schemas.microsoft.com/office/powerpoint/2010/main" val="2399452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
            </a:r>
            <a:r>
              <a:rPr lang="en-US" dirty="0"/>
              <a:t>resenter Notes:</a:t>
            </a:r>
            <a:endParaRPr lang="en-US" dirty="0">
              <a:ea typeface="Calibri"/>
              <a:cs typeface="Calibri"/>
            </a:endParaRPr>
          </a:p>
          <a:p>
            <a:pPr marL="285750" indent="-285750">
              <a:buFont typeface="Arial"/>
              <a:buChar char="•"/>
            </a:pPr>
            <a:r>
              <a:rPr lang="en-US" dirty="0"/>
              <a:t>Traffickers use a variety of tactics to recruit, control, and exploit victims, often adapting their methods based on the victim’s vulnerabilities and environment.</a:t>
            </a:r>
            <a:endParaRPr lang="en-US" dirty="0">
              <a:ea typeface="Calibri"/>
              <a:cs typeface="Calibri"/>
            </a:endParaRPr>
          </a:p>
          <a:p>
            <a:pPr marL="285750" indent="-285750">
              <a:buFont typeface="Arial"/>
              <a:buChar char="•"/>
            </a:pPr>
            <a:r>
              <a:rPr lang="en-US" dirty="0"/>
              <a:t>Common tactics include:</a:t>
            </a:r>
            <a:endParaRPr lang="en-US" dirty="0">
              <a:ea typeface="Calibri"/>
              <a:cs typeface="Calibri"/>
            </a:endParaRPr>
          </a:p>
          <a:p>
            <a:pPr marL="285750" lvl="1" indent="-285750">
              <a:buFont typeface="Arial"/>
              <a:buChar char="•"/>
            </a:pPr>
            <a:r>
              <a:rPr lang="en-US" dirty="0"/>
              <a:t>Deception and False Promises: Traffickers lure victims with fake job offers, promises of education, love, or a better life. Victims often don’t realize they’ve been trafficked until they are trapped.</a:t>
            </a:r>
            <a:endParaRPr lang="en-US" dirty="0">
              <a:ea typeface="Calibri"/>
              <a:cs typeface="Calibri"/>
            </a:endParaRPr>
          </a:p>
          <a:p>
            <a:pPr marL="285750" lvl="1" indent="-285750">
              <a:buFont typeface="Arial"/>
              <a:buChar char="•"/>
            </a:pPr>
            <a:r>
              <a:rPr lang="en-US" dirty="0"/>
              <a:t>Isolation: Victims are separated from family, friends, and any support network to increase dependence on the trafficker. This can be physical isolation or through controlling communication.</a:t>
            </a:r>
            <a:endParaRPr lang="en-US" dirty="0">
              <a:ea typeface="Calibri"/>
              <a:cs typeface="Calibri"/>
            </a:endParaRPr>
          </a:p>
          <a:p>
            <a:pPr marL="285750" lvl="1" indent="-285750">
              <a:buFont typeface="Arial"/>
              <a:buChar char="•"/>
            </a:pPr>
            <a:r>
              <a:rPr lang="en-US" dirty="0"/>
              <a:t>Threats and Intimidation: Traffickers use threats of violence, arrest, deportation, or harm to the victim’s family to maintain control and silence.</a:t>
            </a:r>
            <a:endParaRPr lang="en-US" dirty="0">
              <a:ea typeface="Calibri"/>
              <a:cs typeface="Calibri"/>
            </a:endParaRPr>
          </a:p>
          <a:p>
            <a:pPr marL="285750" lvl="1" indent="-285750">
              <a:buFont typeface="Arial"/>
              <a:buChar char="•"/>
            </a:pPr>
            <a:r>
              <a:rPr lang="en-US" dirty="0"/>
              <a:t>Physical and Sexual Violence: Many traffickers use beatings, rape, or other forms of abuse to instill fear and enforce obedience.</a:t>
            </a:r>
            <a:endParaRPr lang="en-US" dirty="0">
              <a:ea typeface="Calibri"/>
              <a:cs typeface="Calibri"/>
            </a:endParaRPr>
          </a:p>
          <a:p>
            <a:pPr marL="285750" lvl="1" indent="-285750">
              <a:buFont typeface="Arial"/>
              <a:buChar char="•"/>
            </a:pPr>
            <a:r>
              <a:rPr lang="en-US" dirty="0"/>
              <a:t>Confiscation of Documents and Money: Taking passports, IDs, or wages leaves victims vulnerable and unable to leave or seek help.</a:t>
            </a:r>
            <a:endParaRPr lang="en-US" dirty="0">
              <a:ea typeface="Calibri"/>
              <a:cs typeface="Calibri"/>
            </a:endParaRPr>
          </a:p>
          <a:p>
            <a:pPr marL="285750" lvl="1" indent="-285750">
              <a:buFont typeface="Arial"/>
              <a:buChar char="•"/>
            </a:pPr>
            <a:r>
              <a:rPr lang="en-US" dirty="0"/>
              <a:t>Psychological Manipulation: Traffickers create trauma bonds by mixing kindness and cruelty, leading victims to feel loyalty or fear toward their trafficker.</a:t>
            </a:r>
            <a:endParaRPr lang="en-US" dirty="0">
              <a:ea typeface="Calibri"/>
              <a:cs typeface="Calibri"/>
            </a:endParaRPr>
          </a:p>
          <a:p>
            <a:pPr marL="285750" lvl="1" indent="-285750">
              <a:buFont typeface="Arial"/>
              <a:buChar char="•"/>
            </a:pPr>
            <a:r>
              <a:rPr lang="en-US" dirty="0"/>
              <a:t>Addiction and Substance Abuse: Some traffickers force or encourage drug or alcohol dependency to deepen control.</a:t>
            </a:r>
            <a:endParaRPr lang="en-US" dirty="0">
              <a:ea typeface="Calibri"/>
              <a:cs typeface="Calibri"/>
            </a:endParaRPr>
          </a:p>
          <a:p>
            <a:pPr marL="285750" indent="-285750">
              <a:buFont typeface="Arial"/>
              <a:buChar char="•"/>
            </a:pPr>
            <a:r>
              <a:rPr lang="en-US" dirty="0"/>
              <a:t>These tactics often work together, creating a complex system of control that is difficult for victims to break without support.</a:t>
            </a:r>
            <a:endParaRPr lang="en-US" dirty="0">
              <a:ea typeface="Calibri"/>
              <a:cs typeface="Calibri"/>
            </a:endParaRPr>
          </a:p>
          <a:p>
            <a:pPr marL="285750" indent="-285750">
              <a:buFont typeface="Arial"/>
              <a:buChar char="•"/>
            </a:pPr>
            <a:r>
              <a:rPr lang="en-US" dirty="0"/>
              <a:t>Understanding these tactics helps responders recognize signs of trafficking and respond in a trauma-informed and victim-centered way.</a:t>
            </a:r>
            <a:endParaRPr lang="en-US" dirty="0">
              <a:ea typeface="Calibri"/>
              <a:cs typeface="Calibri"/>
            </a:endParaRPr>
          </a:p>
          <a:p>
            <a:r>
              <a:rPr lang="en-US" dirty="0"/>
              <a:t>Key Message:</a:t>
            </a:r>
            <a:endParaRPr lang="en-US" dirty="0">
              <a:ea typeface="Calibri"/>
              <a:cs typeface="Calibri"/>
            </a:endParaRPr>
          </a:p>
          <a:p>
            <a:r>
              <a:rPr lang="en-US" dirty="0"/>
              <a:t> Traffickers are strategic and manipulative, using a combination of force, fraud, and coercion to maintain control. Awareness of these tactics is critical to identifying and supporting victims effectively.</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20</a:t>
            </a:fld>
            <a:endParaRPr lang="en-US"/>
          </a:p>
        </p:txBody>
      </p:sp>
    </p:spTree>
    <p:extLst>
      <p:ext uri="{BB962C8B-B14F-4D97-AF65-F5344CB8AC3E}">
        <p14:creationId xmlns:p14="http://schemas.microsoft.com/office/powerpoint/2010/main" val="522470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
            </a:r>
            <a:r>
              <a:rPr lang="en-US" dirty="0"/>
              <a:t>resenter Notes:</a:t>
            </a:r>
          </a:p>
          <a:p>
            <a:pPr marL="171450" indent="-171450">
              <a:buFont typeface="Arial"/>
              <a:buChar char="•"/>
            </a:pPr>
            <a:r>
              <a:rPr lang="en-US"/>
              <a:t>Isolation is a key tactic traffickers use to control victims and prevent them from seeking help or escaping.</a:t>
            </a:r>
            <a:endParaRPr lang="en-US" dirty="0">
              <a:ea typeface="Calibri"/>
              <a:cs typeface="Calibri"/>
            </a:endParaRPr>
          </a:p>
          <a:p>
            <a:pPr marL="171450" indent="-171450">
              <a:buFont typeface="Arial"/>
              <a:buChar char="•"/>
            </a:pPr>
            <a:r>
              <a:rPr lang="en-US"/>
              <a:t>This can involve physically separating victims from family, friends, or community—such as keeping them locked in rooms, moving them frequently, or restricting where they can go.</a:t>
            </a:r>
            <a:endParaRPr lang="en-US" dirty="0">
              <a:ea typeface="Calibri"/>
              <a:cs typeface="Calibri"/>
            </a:endParaRPr>
          </a:p>
          <a:p>
            <a:pPr marL="171450" indent="-171450">
              <a:buFont typeface="Arial"/>
              <a:buChar char="•"/>
            </a:pPr>
            <a:r>
              <a:rPr lang="en-US"/>
              <a:t>Traffickers also isolate victims by controlling or cutting off communication—limiting phone calls, internet access, or contact with anyone outside the trafficking situation.</a:t>
            </a:r>
            <a:endParaRPr lang="en-US" dirty="0">
              <a:ea typeface="Calibri"/>
              <a:cs typeface="Calibri"/>
            </a:endParaRPr>
          </a:p>
          <a:p>
            <a:pPr marL="171450" indent="-171450">
              <a:buFont typeface="Arial"/>
              <a:buChar char="•"/>
            </a:pPr>
            <a:r>
              <a:rPr lang="en-US"/>
              <a:t>Emotional isolation happens when traffickers manipulate victims to distrust others or feel shame and fear, which discourages them from reaching out.</a:t>
            </a:r>
            <a:endParaRPr lang="en-US" dirty="0">
              <a:ea typeface="Calibri"/>
              <a:cs typeface="Calibri"/>
            </a:endParaRPr>
          </a:p>
          <a:p>
            <a:pPr marL="171450" indent="-171450">
              <a:buFont typeface="Arial"/>
              <a:buChar char="•"/>
            </a:pPr>
            <a:r>
              <a:rPr lang="en-US"/>
              <a:t>Isolation increases victims’ dependence on the trafficker for basic needs, information, and survival, making it much harder for them to recognize their situation as exploitation.</a:t>
            </a:r>
            <a:endParaRPr lang="en-US" dirty="0">
              <a:ea typeface="Calibri"/>
              <a:cs typeface="Calibri"/>
            </a:endParaRPr>
          </a:p>
          <a:p>
            <a:pPr marL="171450" indent="-171450">
              <a:buFont typeface="Arial"/>
              <a:buChar char="•"/>
            </a:pPr>
            <a:r>
              <a:rPr lang="en-US"/>
              <a:t>Recognizing signs of isolation—such as withdrawal, limited social contact, or fearfulness—is crucial for responders to identify trafficking victims and intervene safely.</a:t>
            </a:r>
            <a:endParaRPr lang="en-US" dirty="0">
              <a:ea typeface="Calibri"/>
              <a:cs typeface="Calibri"/>
            </a:endParaRPr>
          </a:p>
          <a:p>
            <a:r>
              <a:rPr lang="en-US"/>
              <a:t>Key Message:</a:t>
            </a:r>
          </a:p>
          <a:p>
            <a:r>
              <a:rPr lang="en-US"/>
              <a:t> Isolation is a powerful control method that cuts victims off from support systems, making escape and recovery extremely difficult without external assistance.</a:t>
            </a:r>
            <a:endParaRPr lang="en-US" dirty="0">
              <a:ea typeface="Calibri"/>
              <a:cs typeface="Calibri"/>
            </a:endParaRPr>
          </a:p>
          <a:p>
            <a:endParaRPr lang="en-US"/>
          </a:p>
          <a:p>
            <a:endParaRPr lang="en-US"/>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21</a:t>
            </a:fld>
            <a:endParaRPr lang="en-US"/>
          </a:p>
        </p:txBody>
      </p:sp>
    </p:spTree>
    <p:extLst>
      <p:ext uri="{BB962C8B-B14F-4D97-AF65-F5344CB8AC3E}">
        <p14:creationId xmlns:p14="http://schemas.microsoft.com/office/powerpoint/2010/main" val="398314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MA Presenter Note:</a:t>
            </a:r>
            <a:endParaRPr lang="en-US" dirty="0"/>
          </a:p>
          <a:p>
            <a:r>
              <a:rPr lang="en-US" cap="all" dirty="0"/>
              <a:t>This slide outlines key foundational concepts related to human trafficking.</a:t>
            </a:r>
            <a:endParaRPr lang="en-US" dirty="0"/>
          </a:p>
          <a:p>
            <a:pPr marL="171450" indent="-171450">
              <a:buFont typeface="Arial"/>
              <a:buChar char="•"/>
            </a:pPr>
            <a:r>
              <a:rPr lang="en-US" cap="all" dirty="0"/>
              <a:t>Begin by defining </a:t>
            </a:r>
            <a:r>
              <a:rPr lang="en-US" i="1" cap="all" dirty="0"/>
              <a:t>human traffickers</a:t>
            </a:r>
            <a:r>
              <a:rPr lang="en-US" cap="all" dirty="0"/>
              <a:t>—emphasize they can be strangers, family members, peers, or authority figures.</a:t>
            </a:r>
            <a:endParaRPr lang="en-US" dirty="0"/>
          </a:p>
          <a:p>
            <a:pPr marL="171450" indent="-171450">
              <a:buFont typeface="Arial"/>
              <a:buChar char="•"/>
            </a:pPr>
            <a:r>
              <a:rPr lang="en-US" cap="all" dirty="0"/>
              <a:t>Discuss the importance of </a:t>
            </a:r>
            <a:r>
              <a:rPr lang="en-US" i="1" cap="all" dirty="0"/>
              <a:t>human trafficking language</a:t>
            </a:r>
            <a:r>
              <a:rPr lang="en-US" cap="all" dirty="0"/>
              <a:t>—using survivor-centered, non-criminalizing terms helps shift stigma and promotes understanding.</a:t>
            </a:r>
            <a:endParaRPr lang="en-US" dirty="0"/>
          </a:p>
          <a:p>
            <a:pPr marL="171450" indent="-171450">
              <a:buFont typeface="Arial"/>
              <a:buChar char="•"/>
            </a:pPr>
            <a:r>
              <a:rPr lang="en-US" cap="all" dirty="0"/>
              <a:t>Highlight </a:t>
            </a:r>
            <a:r>
              <a:rPr lang="en-US" i="1" cap="all" dirty="0"/>
              <a:t>trafficker tactics</a:t>
            </a:r>
            <a:r>
              <a:rPr lang="en-US" cap="all" dirty="0"/>
              <a:t> including grooming, isolation, threats, manipulation, and psychological coercion.</a:t>
            </a:r>
            <a:endParaRPr lang="en-US" dirty="0"/>
          </a:p>
          <a:p>
            <a:pPr marL="171450" indent="-171450">
              <a:buFont typeface="Arial"/>
              <a:buChar char="•"/>
            </a:pPr>
            <a:r>
              <a:rPr lang="en-US" cap="all" dirty="0"/>
              <a:t>Address how </a:t>
            </a:r>
            <a:r>
              <a:rPr lang="en-US" i="1" cap="all" dirty="0"/>
              <a:t>gangs use trafficking</a:t>
            </a:r>
            <a:r>
              <a:rPr lang="en-US" cap="all" dirty="0"/>
              <a:t> as a revenue stream—point out recruitment methods tied to loyalty, survival, or protection.</a:t>
            </a:r>
            <a:endParaRPr lang="en-US" dirty="0"/>
          </a:p>
          <a:p>
            <a:pPr marL="171450" indent="-171450">
              <a:buFont typeface="Arial"/>
              <a:buChar char="•"/>
            </a:pPr>
            <a:r>
              <a:rPr lang="en-US" cap="all" dirty="0"/>
              <a:t>Discuss how </a:t>
            </a:r>
            <a:r>
              <a:rPr lang="en-US" i="1" cap="all" dirty="0"/>
              <a:t>substances like drugs or alcohol</a:t>
            </a:r>
            <a:r>
              <a:rPr lang="en-US" cap="all" dirty="0"/>
              <a:t> are often introduced to create dependency or compliance.</a:t>
            </a:r>
            <a:endParaRPr lang="en-US" dirty="0"/>
          </a:p>
          <a:p>
            <a:pPr marL="171450" indent="-171450">
              <a:buFont typeface="Arial"/>
              <a:buChar char="•"/>
            </a:pPr>
            <a:r>
              <a:rPr lang="en-US" cap="all" dirty="0"/>
              <a:t>Wrap up with tips on </a:t>
            </a:r>
            <a:r>
              <a:rPr lang="en-US" i="1" cap="all" dirty="0"/>
              <a:t>identifying commercially sexually exploited victims</a:t>
            </a:r>
            <a:r>
              <a:rPr lang="en-US" cap="all" dirty="0"/>
              <a:t> (e.g., signs like branding, inconsistent stories, fear of authority) and emphasize </a:t>
            </a:r>
            <a:r>
              <a:rPr lang="en-US" i="1" cap="all" dirty="0"/>
              <a:t>how to report</a:t>
            </a:r>
            <a:r>
              <a:rPr lang="en-US" cap="all" dirty="0"/>
              <a:t>, using local hotlines or law enforcement protocols.</a:t>
            </a:r>
            <a:endParaRPr lang="en-US" dirty="0"/>
          </a:p>
          <a:p>
            <a:r>
              <a:rPr lang="en-US" cap="all" dirty="0"/>
              <a:t>Encourage audience to think about how these elements may appear in both obvious and subtle ways across various systems (schools, child welfare, law enforcement, healthcare).</a:t>
            </a:r>
            <a:endParaRPr lang="en-US" dirty="0"/>
          </a:p>
          <a:p>
            <a:endParaRPr lang="en-US"/>
          </a:p>
          <a:p>
            <a:endParaRPr lang="en-US"/>
          </a:p>
          <a:p>
            <a:endParaRPr lang="en-US" cap="all"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2</a:t>
            </a:fld>
            <a:endParaRPr lang="en-US"/>
          </a:p>
        </p:txBody>
      </p:sp>
    </p:spTree>
    <p:extLst>
      <p:ext uri="{BB962C8B-B14F-4D97-AF65-F5344CB8AC3E}">
        <p14:creationId xmlns:p14="http://schemas.microsoft.com/office/powerpoint/2010/main" val="206111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dirty="0"/>
              <a:t>Presenter Notes:</a:t>
            </a:r>
          </a:p>
          <a:p>
            <a:pPr marL="285750" indent="-285750">
              <a:buFont typeface="Arial"/>
              <a:buChar char="•"/>
            </a:pPr>
            <a:r>
              <a:rPr lang="en-US" dirty="0"/>
              <a:t>Creating fear is one of the primary ways traffickers maintain control over their victims.</a:t>
            </a:r>
            <a:endParaRPr lang="en-US" dirty="0">
              <a:ea typeface="Calibri"/>
              <a:cs typeface="Calibri"/>
            </a:endParaRPr>
          </a:p>
          <a:p>
            <a:pPr marL="285750" indent="-285750">
              <a:buFont typeface="Arial"/>
              <a:buChar char="•"/>
            </a:pPr>
            <a:r>
              <a:rPr lang="en-US" dirty="0"/>
              <a:t>Traffickers use threats of physical violence, harm to the victim or their loved ones, arrest, or deportation to intimidate victims into compliance.</a:t>
            </a:r>
            <a:endParaRPr lang="en-US" dirty="0">
              <a:ea typeface="Calibri"/>
              <a:cs typeface="Calibri"/>
            </a:endParaRPr>
          </a:p>
          <a:p>
            <a:pPr marL="285750" indent="-285750">
              <a:buFont typeface="Arial"/>
              <a:buChar char="•"/>
            </a:pPr>
            <a:r>
              <a:rPr lang="en-US" dirty="0"/>
              <a:t>Fear may also be instilled through actual acts of violence or abuse, demonstrating the consequences of disobedience or attempts to escape.</a:t>
            </a:r>
            <a:endParaRPr lang="en-US" dirty="0">
              <a:ea typeface="Calibri"/>
              <a:cs typeface="Calibri"/>
            </a:endParaRPr>
          </a:p>
          <a:p>
            <a:pPr marL="285750" indent="-285750">
              <a:buFont typeface="Arial"/>
              <a:buChar char="•"/>
            </a:pPr>
            <a:r>
              <a:rPr lang="en-US" dirty="0"/>
              <a:t>Victims often live in a constant state of fear, which can cause psychological trauma, confusion, and learned helplessness.</a:t>
            </a:r>
            <a:endParaRPr lang="en-US" dirty="0">
              <a:ea typeface="Calibri"/>
              <a:cs typeface="Calibri"/>
            </a:endParaRPr>
          </a:p>
          <a:p>
            <a:pPr marL="285750" indent="-285750">
              <a:buFont typeface="Arial"/>
              <a:buChar char="•"/>
            </a:pPr>
            <a:r>
              <a:rPr lang="en-US" dirty="0"/>
              <a:t>Traffickers may threaten to expose victims’ situations to their families or communities, which can carry social stigma or legal consequences.</a:t>
            </a:r>
            <a:endParaRPr lang="en-US" dirty="0">
              <a:ea typeface="Calibri"/>
              <a:cs typeface="Calibri"/>
            </a:endParaRPr>
          </a:p>
          <a:p>
            <a:pPr marL="285750" indent="-285750">
              <a:buFont typeface="Arial"/>
              <a:buChar char="•"/>
            </a:pPr>
            <a:r>
              <a:rPr lang="en-US" dirty="0"/>
              <a:t>This climate of fear effectively silences victims, making them less likely to seek help or cooperate with authorities.</a:t>
            </a:r>
            <a:endParaRPr lang="en-US" dirty="0">
              <a:ea typeface="Calibri"/>
              <a:cs typeface="Calibri"/>
            </a:endParaRPr>
          </a:p>
          <a:p>
            <a:pPr marL="285750" indent="-285750">
              <a:buFont typeface="Arial"/>
              <a:buChar char="•"/>
            </a:pPr>
            <a:r>
              <a:rPr lang="en-US" dirty="0"/>
              <a:t>Understanding the role of fear helps responders approach victims with patience, build trust, and prioritize safety in interventions.</a:t>
            </a:r>
            <a:endParaRPr lang="en-US" dirty="0">
              <a:ea typeface="Calibri"/>
              <a:cs typeface="Calibri"/>
            </a:endParaRPr>
          </a:p>
          <a:p>
            <a:r>
              <a:rPr lang="en-US" dirty="0"/>
              <a:t>Key Message:</a:t>
            </a:r>
          </a:p>
          <a:p>
            <a:r>
              <a:rPr lang="en-US" dirty="0"/>
              <a:t> Fear is a tool traffickers use to dominate victims mentally and emotionally, creating barriers that make escape and disclosure extremely difficult.</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22</a:t>
            </a:fld>
            <a:endParaRPr lang="en-US"/>
          </a:p>
        </p:txBody>
      </p:sp>
    </p:spTree>
    <p:extLst>
      <p:ext uri="{BB962C8B-B14F-4D97-AF65-F5344CB8AC3E}">
        <p14:creationId xmlns:p14="http://schemas.microsoft.com/office/powerpoint/2010/main" val="413398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t>Presenter Notes:</a:t>
            </a:r>
          </a:p>
          <a:p>
            <a:pPr marL="285750" indent="-285750">
              <a:buFont typeface="Arial"/>
              <a:buChar char="•"/>
            </a:pPr>
            <a:r>
              <a:rPr lang="en-US" dirty="0"/>
              <a:t>Manipulation is a psychological tactic traffickers use to control victims by exploiting their emotions and vulnerabilities.</a:t>
            </a:r>
            <a:endParaRPr lang="en-US" dirty="0">
              <a:ea typeface="Calibri"/>
              <a:cs typeface="Calibri"/>
            </a:endParaRPr>
          </a:p>
          <a:p>
            <a:pPr marL="285750" indent="-285750">
              <a:buFont typeface="Arial"/>
              <a:buChar char="•"/>
            </a:pPr>
            <a:r>
              <a:rPr lang="en-US" dirty="0"/>
              <a:t>Traffickers may use false promises of love, protection, or a better future to gain the victim’s trust and loyalty.</a:t>
            </a:r>
            <a:endParaRPr lang="en-US" dirty="0">
              <a:ea typeface="Calibri"/>
              <a:cs typeface="Calibri"/>
            </a:endParaRPr>
          </a:p>
          <a:p>
            <a:pPr marL="285750" indent="-285750">
              <a:buFont typeface="Arial"/>
              <a:buChar char="•"/>
            </a:pPr>
            <a:r>
              <a:rPr lang="en-US" dirty="0"/>
              <a:t>They often mix kindness with cruelty—showing affection one moment and abuse the next—to create a confusing and dependent relationship, known as a trauma bond.</a:t>
            </a:r>
            <a:endParaRPr lang="en-US" dirty="0">
              <a:ea typeface="Calibri"/>
              <a:cs typeface="Calibri"/>
            </a:endParaRPr>
          </a:p>
          <a:p>
            <a:pPr marL="285750" indent="-285750">
              <a:buFont typeface="Arial"/>
              <a:buChar char="•"/>
            </a:pPr>
            <a:r>
              <a:rPr lang="en-US" dirty="0"/>
              <a:t>Victims may feel guilt, shame, or loyalty toward their trafficker, making them reluctant to leave or seek help.</a:t>
            </a:r>
            <a:endParaRPr lang="en-US" dirty="0">
              <a:ea typeface="Calibri"/>
              <a:cs typeface="Calibri"/>
            </a:endParaRPr>
          </a:p>
          <a:p>
            <a:pPr marL="285750" indent="-285750">
              <a:buFont typeface="Arial"/>
              <a:buChar char="•"/>
            </a:pPr>
            <a:r>
              <a:rPr lang="en-US" dirty="0"/>
              <a:t>Manipulation can also include gaslighting, where traffickers deny or distort reality to make victims doubt their own perceptions or memories.</a:t>
            </a:r>
            <a:endParaRPr lang="en-US" dirty="0">
              <a:ea typeface="Calibri"/>
              <a:cs typeface="Calibri"/>
            </a:endParaRPr>
          </a:p>
          <a:p>
            <a:pPr marL="285750" indent="-285750">
              <a:buFont typeface="Arial"/>
              <a:buChar char="•"/>
            </a:pPr>
            <a:r>
              <a:rPr lang="en-US" dirty="0"/>
              <a:t>By controlling what victims believe or feel, traffickers maintain power without relying solely on physical force.</a:t>
            </a:r>
            <a:endParaRPr lang="en-US" dirty="0">
              <a:ea typeface="Calibri"/>
              <a:cs typeface="Calibri"/>
            </a:endParaRPr>
          </a:p>
          <a:p>
            <a:pPr marL="285750" indent="-285750">
              <a:buFont typeface="Arial"/>
              <a:buChar char="•"/>
            </a:pPr>
            <a:r>
              <a:rPr lang="en-US" dirty="0"/>
              <a:t>Understanding manipulation helps responders recognize that victims may not easily identify themselves as being exploited and need compassionate, trauma-informed support.</a:t>
            </a:r>
            <a:endParaRPr lang="en-US" dirty="0">
              <a:ea typeface="Calibri"/>
              <a:cs typeface="Calibri"/>
            </a:endParaRPr>
          </a:p>
          <a:p>
            <a:r>
              <a:rPr lang="en-US" dirty="0"/>
              <a:t>Key Message:</a:t>
            </a:r>
          </a:p>
          <a:p>
            <a:r>
              <a:rPr lang="en-US" dirty="0"/>
              <a:t> Manipulation traps victims emotionally and mentally, creating complex barriers to escape that require sensitive and patient intervention.</a:t>
            </a:r>
            <a:endParaRPr lang="en-US" dirty="0">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23</a:t>
            </a:fld>
            <a:endParaRPr lang="en-US"/>
          </a:p>
        </p:txBody>
      </p:sp>
    </p:spTree>
    <p:extLst>
      <p:ext uri="{BB962C8B-B14F-4D97-AF65-F5344CB8AC3E}">
        <p14:creationId xmlns:p14="http://schemas.microsoft.com/office/powerpoint/2010/main" val="3499029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t>Presenter Notes:</a:t>
            </a:r>
          </a:p>
          <a:p>
            <a:pPr marL="171450" indent="-171450">
              <a:buFont typeface="Arial"/>
              <a:buChar char="•"/>
            </a:pPr>
            <a:r>
              <a:rPr lang="en-US" dirty="0"/>
              <a:t>Demand for commercial sex and exploitative labor is a key driver of human trafficking. Without buyers or exploiters, traffickers have little incentive to control victims.</a:t>
            </a:r>
            <a:endParaRPr lang="en-US" dirty="0">
              <a:ea typeface="Calibri"/>
              <a:cs typeface="Calibri"/>
            </a:endParaRPr>
          </a:p>
          <a:p>
            <a:pPr marL="171450" indent="-171450">
              <a:buFont typeface="Arial"/>
              <a:buChar char="•"/>
            </a:pPr>
            <a:r>
              <a:rPr lang="en-US" dirty="0"/>
              <a:t>Demand can come from individuals seeking commercial sex (“johns” or buyers) or businesses exploiting cheap labor. Reducing demand is critical to disrupting trafficking networks.</a:t>
            </a:r>
            <a:endParaRPr lang="en-US" dirty="0">
              <a:ea typeface="Calibri"/>
              <a:cs typeface="Calibri"/>
            </a:endParaRPr>
          </a:p>
          <a:p>
            <a:pPr marL="171450" indent="-171450">
              <a:buFont typeface="Arial"/>
              <a:buChar char="•"/>
            </a:pPr>
            <a:r>
              <a:rPr lang="en-US" dirty="0"/>
              <a:t>Law enforcement approaches to address demand include:</a:t>
            </a:r>
          </a:p>
          <a:p>
            <a:pPr marL="628650" lvl="1" indent="-171450">
              <a:buFont typeface="Arial"/>
              <a:buChar char="•"/>
            </a:pPr>
            <a:r>
              <a:rPr lang="en-US" dirty="0"/>
              <a:t>Targeting buyers and exploiters: Conducting sting operations, undercover investigations, and arrests to reduce the market for trafficked victims.</a:t>
            </a:r>
            <a:endParaRPr lang="en-US" dirty="0">
              <a:ea typeface="Calibri"/>
              <a:cs typeface="Calibri"/>
            </a:endParaRPr>
          </a:p>
          <a:p>
            <a:pPr marL="628650" lvl="1" indent="-171450">
              <a:buFont typeface="Arial"/>
              <a:buChar char="•"/>
            </a:pPr>
            <a:r>
              <a:rPr lang="en-US" dirty="0"/>
              <a:t>Enforcing laws that criminalize solicitation and labor exploitation: Holding demand-side offenders accountable to deter participation.</a:t>
            </a:r>
            <a:endParaRPr lang="en-US" dirty="0">
              <a:ea typeface="Calibri"/>
              <a:cs typeface="Calibri"/>
            </a:endParaRPr>
          </a:p>
          <a:p>
            <a:pPr marL="628650" lvl="1" indent="-171450">
              <a:buFont typeface="Arial"/>
              <a:buChar char="•"/>
            </a:pPr>
            <a:r>
              <a:rPr lang="en-US" dirty="0"/>
              <a:t>Public awareness campaigns: Educating communities about the consequences of buying sex or supporting exploitative labor practices.</a:t>
            </a:r>
            <a:endParaRPr lang="en-US" dirty="0">
              <a:ea typeface="Calibri"/>
              <a:cs typeface="Calibri"/>
            </a:endParaRPr>
          </a:p>
          <a:p>
            <a:pPr marL="628650" lvl="1" indent="-171450">
              <a:buFont typeface="Arial"/>
              <a:buChar char="•"/>
            </a:pPr>
            <a:r>
              <a:rPr lang="en-US" dirty="0"/>
              <a:t>Collaborating with community partners and NGOs: To promote prevention efforts and victim-centered responses.</a:t>
            </a:r>
            <a:endParaRPr lang="en-US" dirty="0">
              <a:ea typeface="Calibri"/>
              <a:cs typeface="Calibri"/>
            </a:endParaRPr>
          </a:p>
          <a:p>
            <a:pPr marL="628650" lvl="1" indent="-171450">
              <a:buFont typeface="Arial"/>
              <a:buChar char="•"/>
            </a:pPr>
            <a:r>
              <a:rPr lang="en-US" dirty="0"/>
              <a:t>Supporting victim-centered prosecutions: Encouraging survivors to participate in legal processes while ensuring their safety and dignity.</a:t>
            </a:r>
            <a:endParaRPr lang="en-US" dirty="0">
              <a:ea typeface="Calibri"/>
              <a:cs typeface="Calibri"/>
            </a:endParaRPr>
          </a:p>
          <a:p>
            <a:pPr marL="171450" indent="-171450">
              <a:buFont typeface="Arial"/>
              <a:buChar char="•"/>
            </a:pPr>
            <a:r>
              <a:rPr lang="en-US" dirty="0"/>
              <a:t>Addressing demand requires a multi-faceted approach that combines enforcement, education, and social change to reduce trafficking incentives.</a:t>
            </a:r>
            <a:endParaRPr lang="en-US" dirty="0">
              <a:ea typeface="Calibri"/>
              <a:cs typeface="Calibri"/>
            </a:endParaRPr>
          </a:p>
          <a:p>
            <a:pPr marL="171450" indent="-171450">
              <a:buFont typeface="Arial"/>
              <a:buChar char="•"/>
            </a:pPr>
            <a:r>
              <a:rPr lang="en-US" dirty="0"/>
              <a:t>Law enforcement plays a critical role, but partnerships with social services, policymakers, and the public are essential to create lasting impact.</a:t>
            </a:r>
            <a:endParaRPr lang="en-US" dirty="0">
              <a:ea typeface="Calibri"/>
              <a:cs typeface="Calibri"/>
            </a:endParaRPr>
          </a:p>
          <a:p>
            <a:r>
              <a:rPr lang="en-US" dirty="0"/>
              <a:t>Key Message:</a:t>
            </a:r>
          </a:p>
          <a:p>
            <a:r>
              <a:rPr lang="en-US" dirty="0"/>
              <a:t> Reducing demand is essential to ending human trafficking. Law enforcement strategies must focus not only on rescuing victims and prosecuting traffickers but also on disrupting the market that fuels exploitation.</a:t>
            </a:r>
            <a:endParaRPr lang="en-US" dirty="0">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24</a:t>
            </a:fld>
            <a:endParaRPr lang="en-US"/>
          </a:p>
        </p:txBody>
      </p:sp>
    </p:spTree>
    <p:extLst>
      <p:ext uri="{BB962C8B-B14F-4D97-AF65-F5344CB8AC3E}">
        <p14:creationId xmlns:p14="http://schemas.microsoft.com/office/powerpoint/2010/main" val="3593830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 </a:t>
            </a:r>
            <a:r>
              <a:rPr lang="en-US" b="1"/>
              <a:t>Presenter Note</a:t>
            </a:r>
            <a:r>
              <a:rPr lang="en-US"/>
              <a:t> explaining trafficker techniques used to </a:t>
            </a:r>
            <a:r>
              <a:rPr lang="en-US" b="1"/>
              <a:t>recruit and continue to exploit victims</a:t>
            </a:r>
            <a:r>
              <a:rPr lang="en-US"/>
              <a:t>:</a:t>
            </a:r>
          </a:p>
          <a:p>
            <a:endParaRPr lang="en-US"/>
          </a:p>
          <a:p>
            <a:endParaRPr lang="en-US"/>
          </a:p>
          <a:p>
            <a:r>
              <a:rPr lang="en-US" b="1" dirty="0"/>
              <a:t>P</a:t>
            </a:r>
            <a:r>
              <a:rPr lang="en-US" dirty="0"/>
              <a:t>resenter Notes:</a:t>
            </a:r>
          </a:p>
          <a:p>
            <a:pPr marL="285750" indent="-285750">
              <a:buFont typeface="Arial"/>
              <a:buChar char="•"/>
            </a:pPr>
            <a:r>
              <a:rPr lang="en-US" dirty="0"/>
              <a:t>Traffickers use a variety of techniques to recruit victims, often targeting their vulnerabilities such as poverty, lack of support, or previous trauma.</a:t>
            </a:r>
            <a:endParaRPr lang="en-US" dirty="0">
              <a:ea typeface="Calibri"/>
              <a:cs typeface="Calibri"/>
            </a:endParaRPr>
          </a:p>
          <a:p>
            <a:pPr marL="285750" indent="-285750">
              <a:buFont typeface="Arial"/>
              <a:buChar char="•"/>
            </a:pPr>
            <a:r>
              <a:rPr lang="en-US" dirty="0"/>
              <a:t>Recruitment techniques include:</a:t>
            </a:r>
          </a:p>
          <a:p>
            <a:pPr marL="285750" lvl="1" indent="-285750">
              <a:buFont typeface="Arial"/>
              <a:buChar char="•"/>
            </a:pPr>
            <a:r>
              <a:rPr lang="en-US" dirty="0"/>
              <a:t>False promises of jobs, education, love, or a better life.</a:t>
            </a:r>
            <a:endParaRPr lang="en-US" dirty="0">
              <a:ea typeface="Calibri"/>
              <a:cs typeface="Calibri"/>
            </a:endParaRPr>
          </a:p>
          <a:p>
            <a:pPr marL="285750" lvl="1" indent="-285750">
              <a:buFont typeface="Arial"/>
              <a:buChar char="•"/>
            </a:pPr>
            <a:r>
              <a:rPr lang="en-US" dirty="0"/>
              <a:t>Romantic relationships or “grooming” to build trust and emotional dependency.</a:t>
            </a:r>
            <a:endParaRPr lang="en-US" dirty="0">
              <a:ea typeface="Calibri"/>
              <a:cs typeface="Calibri"/>
            </a:endParaRPr>
          </a:p>
          <a:p>
            <a:pPr marL="285750" lvl="1" indent="-285750">
              <a:buFont typeface="Arial"/>
              <a:buChar char="•"/>
            </a:pPr>
            <a:r>
              <a:rPr lang="en-US" dirty="0"/>
              <a:t>Recruitment through friends, family, or community members who may be unaware of the trafficking.</a:t>
            </a:r>
            <a:endParaRPr lang="en-US" dirty="0">
              <a:ea typeface="Calibri"/>
              <a:cs typeface="Calibri"/>
            </a:endParaRPr>
          </a:p>
          <a:p>
            <a:pPr marL="285750" lvl="1" indent="-285750">
              <a:buFont typeface="Arial"/>
              <a:buChar char="•"/>
            </a:pPr>
            <a:r>
              <a:rPr lang="en-US" dirty="0"/>
              <a:t>Use of social media and online platforms to lure victims with deceptive offers.</a:t>
            </a:r>
            <a:endParaRPr lang="en-US" dirty="0">
              <a:ea typeface="Calibri"/>
              <a:cs typeface="Calibri"/>
            </a:endParaRPr>
          </a:p>
          <a:p>
            <a:pPr marL="285750" indent="-285750">
              <a:buFont typeface="Arial"/>
              <a:buChar char="•"/>
            </a:pPr>
            <a:r>
              <a:rPr lang="en-US" dirty="0"/>
              <a:t>Once recruited, traffickers use ongoing exploitation techniques to maintain control:</a:t>
            </a:r>
            <a:endParaRPr lang="en-US" dirty="0">
              <a:ea typeface="Calibri"/>
              <a:cs typeface="Calibri"/>
            </a:endParaRPr>
          </a:p>
          <a:p>
            <a:pPr marL="285750" lvl="1" indent="-285750">
              <a:buFont typeface="Arial"/>
              <a:buChar char="•"/>
            </a:pPr>
            <a:r>
              <a:rPr lang="en-US" dirty="0"/>
              <a:t>Isolation from family, friends, and support systems to increase dependence.</a:t>
            </a:r>
            <a:endParaRPr lang="en-US" dirty="0">
              <a:ea typeface="Calibri"/>
              <a:cs typeface="Calibri"/>
            </a:endParaRPr>
          </a:p>
          <a:p>
            <a:pPr marL="285750" lvl="1" indent="-285750">
              <a:buFont typeface="Arial"/>
              <a:buChar char="•"/>
            </a:pPr>
            <a:r>
              <a:rPr lang="en-US" dirty="0"/>
              <a:t>Physical and sexual violence to instill fear and compliance.</a:t>
            </a:r>
            <a:endParaRPr lang="en-US" dirty="0">
              <a:ea typeface="Calibri"/>
              <a:cs typeface="Calibri"/>
            </a:endParaRPr>
          </a:p>
          <a:p>
            <a:pPr marL="285750" lvl="1" indent="-285750">
              <a:buFont typeface="Arial"/>
              <a:buChar char="•"/>
            </a:pPr>
            <a:r>
              <a:rPr lang="en-US" dirty="0"/>
              <a:t>Threats and intimidation, including threats of deportation, harm to loved ones, or exposure.</a:t>
            </a:r>
            <a:endParaRPr lang="en-US" dirty="0">
              <a:ea typeface="Calibri"/>
              <a:cs typeface="Calibri"/>
            </a:endParaRPr>
          </a:p>
          <a:p>
            <a:pPr marL="285750" lvl="1" indent="-285750">
              <a:buFont typeface="Arial"/>
              <a:buChar char="•"/>
            </a:pPr>
            <a:r>
              <a:rPr lang="en-US" dirty="0"/>
              <a:t>Confiscation of documents and money to prevent escape and create financial control.</a:t>
            </a:r>
            <a:endParaRPr lang="en-US" dirty="0">
              <a:ea typeface="Calibri"/>
              <a:cs typeface="Calibri"/>
            </a:endParaRPr>
          </a:p>
          <a:p>
            <a:pPr marL="285750" lvl="1" indent="-285750">
              <a:buFont typeface="Arial"/>
              <a:buChar char="•"/>
            </a:pPr>
            <a:r>
              <a:rPr lang="en-US" dirty="0"/>
              <a:t>Psychological manipulation, including creating trauma bonds that make victims feel loyalty or fear.</a:t>
            </a:r>
            <a:endParaRPr lang="en-US" dirty="0">
              <a:ea typeface="Calibri"/>
              <a:cs typeface="Calibri"/>
            </a:endParaRPr>
          </a:p>
          <a:p>
            <a:pPr marL="285750" lvl="1" indent="-285750">
              <a:buFont typeface="Arial"/>
              <a:buChar char="•"/>
            </a:pPr>
            <a:r>
              <a:rPr lang="en-US" dirty="0"/>
              <a:t>Inducing substance dependency to deepen control.</a:t>
            </a:r>
            <a:endParaRPr lang="en-US" dirty="0">
              <a:ea typeface="Calibri"/>
              <a:cs typeface="Calibri"/>
            </a:endParaRPr>
          </a:p>
          <a:p>
            <a:pPr marL="285750" lvl="1" indent="-285750">
              <a:buFont typeface="Arial"/>
              <a:buChar char="•"/>
            </a:pPr>
            <a:r>
              <a:rPr lang="en-US" dirty="0"/>
              <a:t>Constant monitoring and movement to limit opportunities for escape or outside contact.</a:t>
            </a:r>
            <a:endParaRPr lang="en-US" dirty="0">
              <a:ea typeface="Calibri"/>
              <a:cs typeface="Calibri"/>
            </a:endParaRPr>
          </a:p>
          <a:p>
            <a:pPr marL="285750" indent="-285750">
              <a:buFont typeface="Arial"/>
              <a:buChar char="•"/>
            </a:pPr>
            <a:r>
              <a:rPr lang="en-US" dirty="0"/>
              <a:t>These techniques are often layered and adapted over time to reinforce control and exploit victims for profit.</a:t>
            </a:r>
            <a:endParaRPr lang="en-US" dirty="0">
              <a:ea typeface="Calibri"/>
              <a:cs typeface="Calibri"/>
            </a:endParaRPr>
          </a:p>
          <a:p>
            <a:pPr marL="285750" indent="-285750">
              <a:buFont typeface="Arial"/>
              <a:buChar char="•"/>
            </a:pPr>
            <a:r>
              <a:rPr lang="en-US" dirty="0"/>
              <a:t>Awareness of these tactics helps responders identify trafficking situations early and provide trauma-informed, victim-centered support.</a:t>
            </a:r>
            <a:endParaRPr lang="en-US" dirty="0">
              <a:ea typeface="Calibri"/>
              <a:cs typeface="Calibri"/>
            </a:endParaRPr>
          </a:p>
          <a:p>
            <a:r>
              <a:rPr lang="en-US" dirty="0"/>
              <a:t>Key Message:</a:t>
            </a:r>
          </a:p>
          <a:p>
            <a:r>
              <a:rPr lang="en-US" dirty="0"/>
              <a:t> Traffickers employ a complex mix of deceptive recruitment and ongoing coercion tactics that trap victims physically, emotionally, and economically. Effective intervention requires understanding these methods to disrupt control and support recovery.</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26</a:t>
            </a:fld>
            <a:endParaRPr lang="en-US"/>
          </a:p>
        </p:txBody>
      </p:sp>
    </p:spTree>
    <p:extLst>
      <p:ext uri="{BB962C8B-B14F-4D97-AF65-F5344CB8AC3E}">
        <p14:creationId xmlns:p14="http://schemas.microsoft.com/office/powerpoint/2010/main" val="3159881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dirty="0"/>
              <a:t>Presenter Notes:</a:t>
            </a:r>
          </a:p>
          <a:p>
            <a:pPr marL="285750" indent="-285750">
              <a:buFont typeface="Arial"/>
              <a:buChar char="•"/>
            </a:pPr>
            <a:r>
              <a:rPr lang="en-US" dirty="0"/>
              <a:t>Substance abuse vulnerabilities significantly increase a person’s risk of being targeted for human trafficking or being exploited once trafficked.</a:t>
            </a:r>
            <a:endParaRPr lang="en-US" dirty="0">
              <a:ea typeface="Calibri"/>
              <a:cs typeface="Calibri"/>
            </a:endParaRPr>
          </a:p>
          <a:p>
            <a:pPr marL="285750" indent="-285750">
              <a:buFont typeface="Arial"/>
              <a:buChar char="•"/>
            </a:pPr>
            <a:r>
              <a:rPr lang="en-US" dirty="0"/>
              <a:t>Individuals struggling with addiction may face social stigma, isolation, and limited support, making them more susceptible to traffickers’ manipulation.</a:t>
            </a:r>
            <a:endParaRPr lang="en-US" dirty="0">
              <a:ea typeface="Calibri"/>
              <a:cs typeface="Calibri"/>
            </a:endParaRPr>
          </a:p>
          <a:p>
            <a:pPr marL="285750" indent="-285750">
              <a:buFont typeface="Arial"/>
              <a:buChar char="•"/>
            </a:pPr>
            <a:r>
              <a:rPr lang="en-US" dirty="0"/>
              <a:t>Traffickers often exploit these vulnerabilities by offering drugs or alcohol to gain trust, create dependency, or maintain control over victims.</a:t>
            </a:r>
            <a:endParaRPr lang="en-US" dirty="0">
              <a:ea typeface="Calibri"/>
              <a:cs typeface="Calibri"/>
            </a:endParaRPr>
          </a:p>
          <a:p>
            <a:pPr marL="285750" indent="-285750">
              <a:buFont typeface="Arial"/>
              <a:buChar char="•"/>
            </a:pPr>
            <a:r>
              <a:rPr lang="en-US" dirty="0"/>
              <a:t>Substance use can impair judgment and reduce the ability to recognize danger or seek help, increasing the risk of exploitation.</a:t>
            </a:r>
            <a:endParaRPr lang="en-US" dirty="0">
              <a:ea typeface="Calibri"/>
              <a:cs typeface="Calibri"/>
            </a:endParaRPr>
          </a:p>
          <a:p>
            <a:pPr marL="285750" indent="-285750">
              <a:buFont typeface="Arial"/>
              <a:buChar char="•"/>
            </a:pPr>
            <a:r>
              <a:rPr lang="en-US" dirty="0"/>
              <a:t>Victims who are addicted may also face additional barriers to leaving the trafficking situation, such as withdrawal symptoms or the need to maintain a supply.</a:t>
            </a:r>
            <a:endParaRPr lang="en-US" dirty="0">
              <a:ea typeface="Calibri"/>
              <a:cs typeface="Calibri"/>
            </a:endParaRPr>
          </a:p>
          <a:p>
            <a:pPr marL="285750" indent="-285750">
              <a:buFont typeface="Arial"/>
              <a:buChar char="•"/>
            </a:pPr>
            <a:r>
              <a:rPr lang="en-US" dirty="0"/>
              <a:t>Understanding the link between substance abuse and trafficking is crucial for responders to provide trauma-informed care and effective interventions.</a:t>
            </a:r>
            <a:endParaRPr lang="en-US" dirty="0">
              <a:ea typeface="Calibri"/>
              <a:cs typeface="Calibri"/>
            </a:endParaRPr>
          </a:p>
          <a:p>
            <a:pPr marL="285750" indent="-285750">
              <a:buFont typeface="Arial"/>
              <a:buChar char="•"/>
            </a:pPr>
            <a:r>
              <a:rPr lang="en-US" dirty="0"/>
              <a:t>Support services should address both addiction treatment and trauma recovery to help victims break free from exploitation and begin healing.</a:t>
            </a:r>
            <a:endParaRPr lang="en-US" dirty="0">
              <a:ea typeface="Calibri"/>
              <a:cs typeface="Calibri"/>
            </a:endParaRPr>
          </a:p>
          <a:p>
            <a:r>
              <a:rPr lang="en-US" dirty="0"/>
              <a:t>Key Message:</a:t>
            </a:r>
          </a:p>
          <a:p>
            <a:r>
              <a:rPr lang="en-US" dirty="0"/>
              <a:t> Substance abuse creates vulnerabilities that traffickers exploit to recruit and control victims, highlighting the need for integrated, compassionate support that addresses both addiction and trauma.</a:t>
            </a:r>
            <a:endParaRPr lang="en-US" dirty="0">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27</a:t>
            </a:fld>
            <a:endParaRPr lang="en-US"/>
          </a:p>
        </p:txBody>
      </p:sp>
    </p:spTree>
    <p:extLst>
      <p:ext uri="{BB962C8B-B14F-4D97-AF65-F5344CB8AC3E}">
        <p14:creationId xmlns:p14="http://schemas.microsoft.com/office/powerpoint/2010/main" val="1576879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Traffickers often use substances such as drugs or alcohol as tools to recruit, control, and exploit victims.</a:t>
            </a:r>
            <a:endParaRPr lang="en-US" dirty="0">
              <a:ea typeface="Calibri"/>
              <a:cs typeface="Calibri"/>
            </a:endParaRPr>
          </a:p>
          <a:p>
            <a:pPr marL="285750" indent="-285750">
              <a:buFont typeface="Arial"/>
              <a:buChar char="•"/>
            </a:pPr>
            <a:r>
              <a:rPr lang="en-US" dirty="0"/>
              <a:t>In some cases, traffickers offer drugs or alcohol to lure victims—promising a way to cope with stress or pain, or creating a false sense of trust and connection.</a:t>
            </a:r>
            <a:endParaRPr lang="en-US" dirty="0">
              <a:ea typeface="Calibri"/>
              <a:cs typeface="Calibri"/>
            </a:endParaRPr>
          </a:p>
          <a:p>
            <a:pPr marL="285750" indent="-285750">
              <a:buFont typeface="Arial"/>
              <a:buChar char="•"/>
            </a:pPr>
            <a:r>
              <a:rPr lang="en-US" dirty="0"/>
              <a:t>Once involved, traffickers may force or coerce victims to use substances, making them physically and psychologically dependent. This dependency increases the victim’s vulnerability and reduces their ability to resist or escape.</a:t>
            </a:r>
            <a:endParaRPr lang="en-US" dirty="0">
              <a:ea typeface="Calibri"/>
              <a:cs typeface="Calibri"/>
            </a:endParaRPr>
          </a:p>
          <a:p>
            <a:pPr marL="285750" indent="-285750">
              <a:buFont typeface="Arial"/>
              <a:buChar char="•"/>
            </a:pPr>
            <a:r>
              <a:rPr lang="en-US" dirty="0"/>
              <a:t>Substance use can be used as a form of punishment or control, where traffickers withhold drugs or use intoxication to keep victims compliant and disoriented.</a:t>
            </a:r>
            <a:endParaRPr lang="en-US" dirty="0">
              <a:ea typeface="Calibri"/>
              <a:cs typeface="Calibri"/>
            </a:endParaRPr>
          </a:p>
          <a:p>
            <a:pPr marL="285750" indent="-285750">
              <a:buFont typeface="Arial"/>
              <a:buChar char="•"/>
            </a:pPr>
            <a:r>
              <a:rPr lang="en-US" dirty="0"/>
              <a:t>Addiction can also be leveraged by traffickers to exploit victims economically, forcing them to work longer or in more dangerous conditions to support their substance use.</a:t>
            </a:r>
            <a:endParaRPr lang="en-US" dirty="0">
              <a:ea typeface="Calibri"/>
              <a:cs typeface="Calibri"/>
            </a:endParaRPr>
          </a:p>
          <a:p>
            <a:pPr marL="285750" indent="-285750">
              <a:buFont typeface="Arial"/>
              <a:buChar char="•"/>
            </a:pPr>
            <a:r>
              <a:rPr lang="en-US" dirty="0"/>
              <a:t>Understanding the role of substances is critical because victims struggling with addiction may face additional stigma and barriers when seeking help.</a:t>
            </a:r>
            <a:endParaRPr lang="en-US" dirty="0">
              <a:ea typeface="Calibri"/>
              <a:cs typeface="Calibri"/>
            </a:endParaRPr>
          </a:p>
          <a:p>
            <a:pPr marL="285750" indent="-285750">
              <a:buFont typeface="Arial"/>
              <a:buChar char="•"/>
            </a:pPr>
            <a:r>
              <a:rPr lang="en-US" dirty="0"/>
              <a:t>Responders should approach substance use with compassion, recognizing it as a survival mechanism and a tool of coercion rather than a choice.</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28</a:t>
            </a:fld>
            <a:endParaRPr lang="en-US"/>
          </a:p>
        </p:txBody>
      </p:sp>
    </p:spTree>
    <p:extLst>
      <p:ext uri="{BB962C8B-B14F-4D97-AF65-F5344CB8AC3E}">
        <p14:creationId xmlns:p14="http://schemas.microsoft.com/office/powerpoint/2010/main" val="1406922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Presenter note:</a:t>
            </a:r>
          </a:p>
          <a:p>
            <a:r>
              <a:rPr lang="en-US" dirty="0"/>
              <a:t>Substance use is a powerful control mechanism traffickers exploit to trap victims in cycles of addiction, fear, and dependence, complicating escape and recovery.</a:t>
            </a:r>
          </a:p>
          <a:p>
            <a:endParaRPr lang="en-US" dirty="0"/>
          </a:p>
          <a:p>
            <a:endParaRPr lang="en-US" dirty="0"/>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29</a:t>
            </a:fld>
            <a:endParaRPr lang="en-US"/>
          </a:p>
        </p:txBody>
      </p:sp>
    </p:spTree>
    <p:extLst>
      <p:ext uri="{BB962C8B-B14F-4D97-AF65-F5344CB8AC3E}">
        <p14:creationId xmlns:p14="http://schemas.microsoft.com/office/powerpoint/2010/main" val="2778794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Traffickers often use drugs and substances strategically as tools of control through both reward and punishment.</a:t>
            </a:r>
            <a:endParaRPr lang="en-US" dirty="0">
              <a:ea typeface="Calibri"/>
              <a:cs typeface="Calibri"/>
            </a:endParaRPr>
          </a:p>
          <a:p>
            <a:pPr marL="285750" indent="-285750">
              <a:buFont typeface="Arial"/>
              <a:buChar char="•"/>
            </a:pPr>
            <a:r>
              <a:rPr lang="en-US" dirty="0"/>
              <a:t>As a reward, traffickers may give victims drugs or alcohol to gain compliance, create temporary relief, or build dependency. Offering substances can be a way to “buy” loyalty or affection, making victims feel momentarily cared for or valued.</a:t>
            </a:r>
            <a:endParaRPr lang="en-US" dirty="0">
              <a:ea typeface="Calibri"/>
              <a:cs typeface="Calibri"/>
            </a:endParaRPr>
          </a:p>
          <a:p>
            <a:pPr marL="285750" indent="-285750">
              <a:buFont typeface="Arial"/>
              <a:buChar char="•"/>
            </a:pPr>
            <a:r>
              <a:rPr lang="en-US" dirty="0"/>
              <a:t>Conversely, drugs can also be used as punishment—withholding access to substances as a way to punish or control victims, causing withdrawal symptoms, physical pain, and emotional distress. This increases victims’ desperation to comply to regain access.</a:t>
            </a:r>
            <a:endParaRPr lang="en-US" dirty="0">
              <a:ea typeface="Calibri"/>
              <a:cs typeface="Calibri"/>
            </a:endParaRPr>
          </a:p>
          <a:p>
            <a:pPr marL="285750" indent="-285750">
              <a:buFont typeface="Arial"/>
              <a:buChar char="•"/>
            </a:pPr>
            <a:r>
              <a:rPr lang="en-US" dirty="0"/>
              <a:t>Some traffickers force victims to use drugs to decrease their ability to resist or escape, keeping them in a vulnerable and compliant state.</a:t>
            </a:r>
            <a:endParaRPr lang="en-US" dirty="0">
              <a:ea typeface="Calibri"/>
              <a:cs typeface="Calibri"/>
            </a:endParaRPr>
          </a:p>
          <a:p>
            <a:pPr marL="285750" indent="-285750">
              <a:buFont typeface="Arial"/>
              <a:buChar char="•"/>
            </a:pPr>
            <a:r>
              <a:rPr lang="en-US" dirty="0"/>
              <a:t>This manipulation through substances creates a cycle of addiction and control that traps victims both physically and psychologically.</a:t>
            </a:r>
            <a:endParaRPr lang="en-US" dirty="0">
              <a:ea typeface="Calibri"/>
              <a:cs typeface="Calibri"/>
            </a:endParaRPr>
          </a:p>
          <a:p>
            <a:pPr marL="285750" indent="-285750">
              <a:buFont typeface="Arial"/>
              <a:buChar char="•"/>
            </a:pPr>
            <a:r>
              <a:rPr lang="en-US" dirty="0"/>
              <a:t>Recognizing this dual role of drugs is vital for responders to approach victims with empathy and provide appropriate trauma-informed care and addiction support.</a:t>
            </a:r>
            <a:endParaRPr lang="en-US" dirty="0">
              <a:ea typeface="Calibri"/>
              <a:cs typeface="Calibri"/>
            </a:endParaRPr>
          </a:p>
          <a:p>
            <a:endParaRPr lang="en-US" dirty="0">
              <a:ea typeface="Calibri"/>
              <a:cs typeface="Calibri"/>
            </a:endParaRPr>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30</a:t>
            </a:fld>
            <a:endParaRPr lang="en-US"/>
          </a:p>
        </p:txBody>
      </p:sp>
    </p:spTree>
    <p:extLst>
      <p:ext uri="{BB962C8B-B14F-4D97-AF65-F5344CB8AC3E}">
        <p14:creationId xmlns:p14="http://schemas.microsoft.com/office/powerpoint/2010/main" val="1109518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171450" indent="-171450">
              <a:buFont typeface="Arial"/>
              <a:buChar char="•"/>
            </a:pPr>
            <a:r>
              <a:rPr lang="en-US"/>
              <a:t>Many trafficking victims turn to drugs or alcohol as a coping mechanism to manage the intense physical and emotional trauma they experience.</a:t>
            </a:r>
            <a:endParaRPr lang="en-US" dirty="0">
              <a:ea typeface="Calibri"/>
              <a:cs typeface="Calibri"/>
            </a:endParaRPr>
          </a:p>
          <a:p>
            <a:pPr marL="171450" indent="-171450">
              <a:buFont typeface="Arial"/>
              <a:buChar char="•"/>
            </a:pPr>
            <a:r>
              <a:rPr lang="en-US"/>
              <a:t>Substance use can provide temporary relief from pain, fear, anxiety, depression, and dissociation caused by abuse, exploitation, and captivity.</a:t>
            </a:r>
            <a:endParaRPr lang="en-US" dirty="0">
              <a:ea typeface="Calibri"/>
              <a:cs typeface="Calibri"/>
            </a:endParaRPr>
          </a:p>
          <a:p>
            <a:pPr marL="171450" indent="-171450">
              <a:buFont typeface="Arial"/>
              <a:buChar char="•"/>
            </a:pPr>
            <a:r>
              <a:rPr lang="en-US"/>
              <a:t>Using drugs may help victims numb overwhelming feelings or escape the harsh reality of their situation, even though it often leads to addiction and further harm.</a:t>
            </a:r>
            <a:endParaRPr lang="en-US" dirty="0">
              <a:ea typeface="Calibri"/>
              <a:cs typeface="Calibri"/>
            </a:endParaRPr>
          </a:p>
          <a:p>
            <a:pPr marL="171450" indent="-171450">
              <a:buFont typeface="Arial"/>
              <a:buChar char="•"/>
            </a:pPr>
            <a:r>
              <a:rPr lang="en-US" dirty="0"/>
              <a:t>Some victims develop substance dependencies before trafficking, which traffickers exploit; others become addicted during exploitation due to forced or coerced use.</a:t>
            </a:r>
            <a:endParaRPr lang="en-US" dirty="0">
              <a:ea typeface="Calibri"/>
              <a:cs typeface="Calibri"/>
            </a:endParaRPr>
          </a:p>
          <a:p>
            <a:pPr marL="171450" indent="-171450">
              <a:buFont typeface="Arial"/>
              <a:buChar char="•"/>
            </a:pPr>
            <a:r>
              <a:rPr lang="en-US" dirty="0"/>
              <a:t>Understanding that substance use is often a survival strategy—not a choice—helps responders approach victims with compassion rather than judgment.</a:t>
            </a:r>
            <a:endParaRPr lang="en-US" dirty="0">
              <a:ea typeface="Calibri"/>
              <a:cs typeface="Calibri"/>
            </a:endParaRPr>
          </a:p>
          <a:p>
            <a:pPr marL="171450" indent="-171450">
              <a:buFont typeface="Arial"/>
              <a:buChar char="•"/>
            </a:pPr>
            <a:r>
              <a:rPr lang="en-US" dirty="0"/>
              <a:t>Effective intervention requires trauma-informed care that addresses both the addiction and the underlying trauma to support healing and recovery.</a:t>
            </a:r>
            <a:endParaRPr lang="en-US" dirty="0">
              <a:ea typeface="Calibri"/>
              <a:cs typeface="Calibri"/>
            </a:endParaRPr>
          </a:p>
          <a:p>
            <a:r>
              <a:rPr lang="en-US" dirty="0"/>
              <a:t>Key Message:</a:t>
            </a:r>
          </a:p>
          <a:p>
            <a:r>
              <a:rPr lang="en-US" dirty="0"/>
              <a:t> Substance use among trafficking survivors is often a means of coping with trauma, and compassionate, integrated support is essential for their path to healing.</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31</a:t>
            </a:fld>
            <a:endParaRPr lang="en-US"/>
          </a:p>
        </p:txBody>
      </p:sp>
    </p:spTree>
    <p:extLst>
      <p:ext uri="{BB962C8B-B14F-4D97-AF65-F5344CB8AC3E}">
        <p14:creationId xmlns:p14="http://schemas.microsoft.com/office/powerpoint/2010/main" val="2544462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Certain risk factors increase vulnerability to human trafficking recruitment, though anyone can be targeted. Understanding these helps in prevention and early intervention.</a:t>
            </a:r>
            <a:endParaRPr lang="en-US" dirty="0">
              <a:ea typeface="Calibri"/>
              <a:cs typeface="Calibri"/>
            </a:endParaRPr>
          </a:p>
          <a:p>
            <a:pPr marL="285750" indent="-285750">
              <a:buFont typeface="Arial"/>
              <a:buChar char="•"/>
            </a:pPr>
            <a:r>
              <a:rPr lang="en-US" dirty="0"/>
              <a:t>Common risk factors include:</a:t>
            </a:r>
          </a:p>
          <a:p>
            <a:pPr marL="285750" lvl="1" indent="-285750">
              <a:buFont typeface="Arial"/>
              <a:buChar char="•"/>
            </a:pPr>
            <a:r>
              <a:rPr lang="en-US" dirty="0"/>
              <a:t>Poverty and economic hardship: Lack of financial resources makes false promises of jobs or money appealing.</a:t>
            </a:r>
            <a:endParaRPr lang="en-US" dirty="0">
              <a:ea typeface="Calibri"/>
              <a:cs typeface="Calibri"/>
            </a:endParaRPr>
          </a:p>
          <a:p>
            <a:pPr marL="285750" lvl="1" indent="-285750">
              <a:buFont typeface="Arial"/>
              <a:buChar char="•"/>
            </a:pPr>
            <a:r>
              <a:rPr lang="en-US" dirty="0"/>
              <a:t>History of abuse or neglect: Past physical, emotional, or sexual abuse can leave individuals vulnerable to manipulation.</a:t>
            </a:r>
            <a:endParaRPr lang="en-US" dirty="0">
              <a:ea typeface="Calibri"/>
              <a:cs typeface="Calibri"/>
            </a:endParaRPr>
          </a:p>
          <a:p>
            <a:pPr marL="285750" lvl="1" indent="-285750">
              <a:buFont typeface="Arial"/>
              <a:buChar char="•"/>
            </a:pPr>
            <a:r>
              <a:rPr lang="en-US" dirty="0"/>
              <a:t>Runaway or homeless youth: Lack of stable housing and support increases risk of exploitation.</a:t>
            </a:r>
            <a:endParaRPr lang="en-US" dirty="0">
              <a:ea typeface="Calibri"/>
              <a:cs typeface="Calibri"/>
            </a:endParaRPr>
          </a:p>
          <a:p>
            <a:pPr marL="285750" lvl="1" indent="-285750">
              <a:buFont typeface="Arial"/>
              <a:buChar char="•"/>
            </a:pPr>
            <a:r>
              <a:rPr lang="en-US" dirty="0"/>
              <a:t>Unstable family environment: Family conflict, domestic violence, or parental substance abuse may push individuals toward traffickers.</a:t>
            </a:r>
            <a:endParaRPr lang="en-US" dirty="0">
              <a:ea typeface="Calibri"/>
              <a:cs typeface="Calibri"/>
            </a:endParaRPr>
          </a:p>
          <a:p>
            <a:pPr marL="285750" lvl="1" indent="-285750">
              <a:buFont typeface="Arial"/>
              <a:buChar char="•"/>
            </a:pPr>
            <a:r>
              <a:rPr lang="en-US" dirty="0"/>
              <a:t>Lack of education or job opportunities: Limited access to education or employment increases susceptibility to deceptive offers.</a:t>
            </a:r>
            <a:endParaRPr lang="en-US" dirty="0">
              <a:ea typeface="Calibri"/>
              <a:cs typeface="Calibri"/>
            </a:endParaRPr>
          </a:p>
          <a:p>
            <a:pPr marL="285750" lvl="1" indent="-285750">
              <a:buFont typeface="Arial"/>
              <a:buChar char="•"/>
            </a:pPr>
            <a:r>
              <a:rPr lang="en-US" dirty="0"/>
              <a:t>Social isolation or lack of support network: Feeling alone or disconnected can make traffickers’ attention seem like a lifeline.</a:t>
            </a:r>
            <a:endParaRPr lang="en-US" dirty="0">
              <a:ea typeface="Calibri"/>
              <a:cs typeface="Calibri"/>
            </a:endParaRPr>
          </a:p>
          <a:p>
            <a:pPr marL="285750" lvl="1" indent="-285750">
              <a:buFont typeface="Arial"/>
              <a:buChar char="•"/>
            </a:pPr>
            <a:r>
              <a:rPr lang="en-US" dirty="0"/>
              <a:t>Previous involvement in the foster care or juvenile justice systems: These systems can expose youth to higher risks of exploitation.</a:t>
            </a:r>
            <a:endParaRPr lang="en-US" dirty="0">
              <a:ea typeface="Calibri"/>
              <a:cs typeface="Calibri"/>
            </a:endParaRPr>
          </a:p>
          <a:p>
            <a:pPr marL="285750" lvl="1" indent="-285750">
              <a:buFont typeface="Arial"/>
              <a:buChar char="•"/>
            </a:pPr>
            <a:r>
              <a:rPr lang="en-US" dirty="0"/>
              <a:t>Immigration status or language barriers: Undocumented or non-English-speaking individuals may fear seeking help due to legal consequences.</a:t>
            </a:r>
            <a:endParaRPr lang="en-US" dirty="0">
              <a:ea typeface="Calibri"/>
              <a:cs typeface="Calibri"/>
            </a:endParaRPr>
          </a:p>
          <a:p>
            <a:pPr marL="285750" lvl="1" indent="-285750">
              <a:buFont typeface="Arial"/>
              <a:buChar char="•"/>
            </a:pPr>
            <a:r>
              <a:rPr lang="en-US" dirty="0"/>
              <a:t>Substance abuse or addiction: Addiction can be exploited by traffickers to maintain control.</a:t>
            </a:r>
            <a:endParaRPr lang="en-US" dirty="0">
              <a:ea typeface="Calibri"/>
              <a:cs typeface="Calibri"/>
            </a:endParaRPr>
          </a:p>
          <a:p>
            <a:pPr marL="285750" indent="-285750">
              <a:buFont typeface="Arial"/>
              <a:buChar char="•"/>
            </a:pPr>
            <a:r>
              <a:rPr lang="en-US" dirty="0"/>
              <a:t>While these factors increase risk, traffickers often adapt tactics to exploit a wide range of individuals across all demographics.</a:t>
            </a:r>
            <a:endParaRPr lang="en-US" dirty="0">
              <a:ea typeface="Calibri"/>
              <a:cs typeface="Calibri"/>
            </a:endParaRPr>
          </a:p>
          <a:p>
            <a:pPr marL="285750" indent="-285750">
              <a:buFont typeface="Arial"/>
              <a:buChar char="•"/>
            </a:pPr>
            <a:r>
              <a:rPr lang="en-US" dirty="0"/>
              <a:t>Early identification of at-risk individuals and providing support can help prevent trafficking and improve outcomes.</a:t>
            </a:r>
            <a:endParaRPr lang="en-US" dirty="0">
              <a:ea typeface="Calibri"/>
              <a:cs typeface="Calibri"/>
            </a:endParaRPr>
          </a:p>
          <a:p>
            <a:r>
              <a:rPr lang="en-US" dirty="0"/>
              <a:t>Key Message:</a:t>
            </a:r>
          </a:p>
          <a:p>
            <a:r>
              <a:rPr lang="en-US" dirty="0"/>
              <a:t> Awareness of risk factors helps professionals intervene early and protect vulnerable populations from trafficking recruitment.</a:t>
            </a:r>
            <a:endParaRPr lang="en-US" dirty="0">
              <a:ea typeface="Calibri"/>
              <a:cs typeface="Calibri"/>
            </a:endParaRPr>
          </a:p>
          <a:p>
            <a:endParaRPr lang="en-US"/>
          </a:p>
          <a:p>
            <a:endParaRPr lang="en-US"/>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33</a:t>
            </a:fld>
            <a:endParaRPr lang="en-US"/>
          </a:p>
        </p:txBody>
      </p:sp>
    </p:spTree>
    <p:extLst>
      <p:ext uri="{BB962C8B-B14F-4D97-AF65-F5344CB8AC3E}">
        <p14:creationId xmlns:p14="http://schemas.microsoft.com/office/powerpoint/2010/main" val="75632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210FBDA-799A-4DA8-8AD6-A2C7A38F8F8C}"/>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78F3173C-9CB7-45BD-9175-DB4C062898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solidFill>
                  <a:srgbClr val="C00000"/>
                </a:solidFill>
                <a:latin typeface="Arial"/>
                <a:cs typeface="Arial"/>
              </a:rPr>
              <a:t>Presenter notes: </a:t>
            </a:r>
            <a:endParaRPr lang="en-US" altLang="en-US" dirty="0">
              <a:solidFill>
                <a:srgbClr val="C00000"/>
              </a:solidFill>
              <a:latin typeface="Arial" panose="020B0604020202020204" pitchFamily="34" charset="0"/>
              <a:cs typeface="Arial"/>
            </a:endParaRPr>
          </a:p>
          <a:p>
            <a:r>
              <a:rPr lang="en-US">
                <a:solidFill>
                  <a:srgbClr val="C00000"/>
                </a:solidFill>
              </a:rPr>
              <a:t>Reporting sex trafficking to law enforcement and social services is critical to protecting victims, holding traffickers accountable, and preventing further exploitation. Timely reporting ensures survivors receive necessary safety, medical care, and support services, while allowing authorities to investigate, intervene, and dismantle trafficking networks. It is a vital step in breaking the cycle of abuse and promoting justice.</a:t>
            </a:r>
            <a:endParaRPr lang="en-US"/>
          </a:p>
          <a:p>
            <a:pPr>
              <a:spcBef>
                <a:spcPct val="0"/>
              </a:spcBef>
            </a:pPr>
            <a:endParaRPr lang="en-US" altLang="en-US" dirty="0">
              <a:solidFill>
                <a:srgbClr val="C00000"/>
              </a:solidFill>
              <a:latin typeface="Arial" panose="020B0604020202020204" pitchFamily="34" charset="0"/>
              <a:cs typeface="Arial"/>
            </a:endParaRPr>
          </a:p>
        </p:txBody>
      </p:sp>
      <p:sp>
        <p:nvSpPr>
          <p:cNvPr id="31748" name="Slide Number Placeholder 3">
            <a:extLst>
              <a:ext uri="{FF2B5EF4-FFF2-40B4-BE49-F238E27FC236}">
                <a16:creationId xmlns:a16="http://schemas.microsoft.com/office/drawing/2014/main" id="{80E46A52-645B-4755-9BBA-F8A81A1D97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83AE9988-2C7F-499D-8E90-69A0EFAA8B79}" type="slidenum">
              <a:rPr lang="en-US" altLang="en-US" smtClean="0">
                <a:solidFill>
                  <a:srgbClr val="000000"/>
                </a:solidFill>
                <a:latin typeface="Calibri" panose="020F0502020204030204" pitchFamily="34" charset="0"/>
              </a:rPr>
              <a:pPr fontAlgn="base">
                <a:spcBef>
                  <a:spcPct val="0"/>
                </a:spcBef>
                <a:spcAft>
                  <a:spcPct val="0"/>
                </a:spcAft>
              </a:pPr>
              <a:t>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b="1" dirty="0"/>
              <a:t>Presenter Notes:</a:t>
            </a:r>
            <a:endParaRPr lang="en-US" dirty="0"/>
          </a:p>
          <a:p>
            <a:pPr marL="285750" indent="-285750">
              <a:buFont typeface="Arial"/>
              <a:buChar char="•"/>
            </a:pPr>
            <a:r>
              <a:rPr lang="en-US" dirty="0"/>
              <a:t>Forced criminal activity is a lesser-known but significant form of human trafficking, where victims are coerced or manipulated into illegal acts.</a:t>
            </a:r>
            <a:endParaRPr lang="en-US" dirty="0">
              <a:ea typeface="Calibri"/>
              <a:cs typeface="Calibri"/>
            </a:endParaRPr>
          </a:p>
          <a:p>
            <a:pPr marL="285750" indent="-285750">
              <a:buFont typeface="Arial"/>
              <a:buChar char="•"/>
            </a:pPr>
            <a:r>
              <a:rPr lang="en-US" dirty="0"/>
              <a:t>Traffickers may compel victims to engage in crimes such as drug trafficking, theft, fraud, or sex work under threat of violence, deportation, or other forms of punishment.</a:t>
            </a:r>
            <a:endParaRPr lang="en-US" dirty="0">
              <a:ea typeface="Calibri"/>
              <a:cs typeface="Calibri"/>
            </a:endParaRPr>
          </a:p>
          <a:p>
            <a:pPr marL="285750" indent="-285750">
              <a:buFont typeface="Arial"/>
              <a:buChar char="•"/>
            </a:pPr>
            <a:r>
              <a:rPr lang="en-US" dirty="0"/>
              <a:t>Victims often have little or no choice and may be controlled through fear, violence, or psychological manipulation.</a:t>
            </a:r>
            <a:endParaRPr lang="en-US" dirty="0">
              <a:ea typeface="Calibri"/>
              <a:cs typeface="Calibri"/>
            </a:endParaRPr>
          </a:p>
          <a:p>
            <a:pPr marL="285750" indent="-285750">
              <a:buFont typeface="Arial"/>
              <a:buChar char="•"/>
            </a:pPr>
            <a:r>
              <a:rPr lang="en-US" dirty="0"/>
              <a:t>This form of trafficking is used to generate profit for traffickers and further entrap victims by involving them in criminal networks.</a:t>
            </a:r>
            <a:endParaRPr lang="en-US" dirty="0">
              <a:ea typeface="Calibri"/>
              <a:cs typeface="Calibri"/>
            </a:endParaRPr>
          </a:p>
          <a:p>
            <a:pPr marL="285750" indent="-285750">
              <a:buFont typeface="Arial"/>
              <a:buChar char="•"/>
            </a:pPr>
            <a:r>
              <a:rPr lang="en-US" dirty="0"/>
              <a:t>Victims forced into criminal activity may be reluctant to seek help due to fear of arrest, stigma, or mistrust of law enforcement.</a:t>
            </a:r>
            <a:endParaRPr lang="en-US" dirty="0">
              <a:ea typeface="Calibri"/>
              <a:cs typeface="Calibri"/>
            </a:endParaRPr>
          </a:p>
          <a:p>
            <a:pPr marL="285750" indent="-285750">
              <a:buFont typeface="Arial"/>
              <a:buChar char="•"/>
            </a:pPr>
            <a:r>
              <a:rPr lang="en-US" dirty="0"/>
              <a:t>Understanding this link is vital for law enforcement and service providers to identify victims and differentiate them from willing offenders.</a:t>
            </a:r>
            <a:endParaRPr lang="en-US" dirty="0">
              <a:ea typeface="Calibri"/>
              <a:cs typeface="Calibri"/>
            </a:endParaRPr>
          </a:p>
          <a:p>
            <a:pPr marL="285750" indent="-285750">
              <a:buFont typeface="Arial"/>
              <a:buChar char="•"/>
            </a:pPr>
            <a:r>
              <a:rPr lang="en-US" dirty="0"/>
              <a:t>Trauma-informed approaches and victim-centered policies are essential to support survivors of forced criminal activity and provide pathways to safety and recovery.</a:t>
            </a:r>
            <a:endParaRPr lang="en-US" dirty="0">
              <a:ea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34</a:t>
            </a:fld>
            <a:endParaRPr lang="en-US"/>
          </a:p>
        </p:txBody>
      </p:sp>
    </p:spTree>
    <p:extLst>
      <p:ext uri="{BB962C8B-B14F-4D97-AF65-F5344CB8AC3E}">
        <p14:creationId xmlns:p14="http://schemas.microsoft.com/office/powerpoint/2010/main" val="865762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Presenter notes:</a:t>
            </a:r>
          </a:p>
          <a:p>
            <a:r>
              <a:rPr lang="en-US" dirty="0"/>
              <a:t>Forced criminal activity is a form of human trafficking where victims are exploited through coercion into illegal acts, requiring careful identification and compassionate intervention.</a:t>
            </a: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35</a:t>
            </a:fld>
            <a:endParaRPr lang="en-US"/>
          </a:p>
        </p:txBody>
      </p:sp>
    </p:spTree>
    <p:extLst>
      <p:ext uri="{BB962C8B-B14F-4D97-AF65-F5344CB8AC3E}">
        <p14:creationId xmlns:p14="http://schemas.microsoft.com/office/powerpoint/2010/main" val="305905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Traffickers use a variety of tactics to recruit, control, and exploit victims. These include:</a:t>
            </a:r>
            <a:endParaRPr lang="en-US" dirty="0">
              <a:ea typeface="Calibri"/>
              <a:cs typeface="Calibri"/>
            </a:endParaRPr>
          </a:p>
          <a:p>
            <a:pPr marL="285750" lvl="1" indent="-285750">
              <a:buFont typeface="Arial"/>
              <a:buChar char="•"/>
            </a:pPr>
            <a:r>
              <a:rPr lang="en-US" dirty="0"/>
              <a:t>Deception: False promises of jobs, education, or relationships to lure victims.</a:t>
            </a:r>
            <a:endParaRPr lang="en-US" dirty="0">
              <a:ea typeface="Calibri"/>
              <a:cs typeface="Calibri"/>
            </a:endParaRPr>
          </a:p>
          <a:p>
            <a:pPr marL="285750" lvl="1" indent="-285750">
              <a:buFont typeface="Arial"/>
              <a:buChar char="•"/>
            </a:pPr>
            <a:r>
              <a:rPr lang="en-US" dirty="0"/>
              <a:t>Isolation: Cutting victims off from family, friends, and support systems.</a:t>
            </a:r>
            <a:endParaRPr lang="en-US" dirty="0">
              <a:ea typeface="Calibri"/>
              <a:cs typeface="Calibri"/>
            </a:endParaRPr>
          </a:p>
          <a:p>
            <a:pPr marL="285750" lvl="1" indent="-285750">
              <a:buFont typeface="Arial"/>
              <a:buChar char="•"/>
            </a:pPr>
            <a:r>
              <a:rPr lang="en-US" dirty="0"/>
              <a:t>Manipulation: Creating emotional dependence through grooming and trauma bonding.</a:t>
            </a:r>
            <a:endParaRPr lang="en-US" dirty="0">
              <a:ea typeface="Calibri"/>
              <a:cs typeface="Calibri"/>
            </a:endParaRPr>
          </a:p>
          <a:p>
            <a:pPr marL="285750" lvl="1" indent="-285750">
              <a:buFont typeface="Arial"/>
              <a:buChar char="•"/>
            </a:pPr>
            <a:r>
              <a:rPr lang="en-US" dirty="0"/>
              <a:t>Threats and Intimidation: Using fear of violence, arrest, or harm to loved ones to maintain control.</a:t>
            </a:r>
            <a:endParaRPr lang="en-US" dirty="0">
              <a:ea typeface="Calibri"/>
              <a:cs typeface="Calibri"/>
            </a:endParaRPr>
          </a:p>
          <a:p>
            <a:pPr marL="285750" lvl="1" indent="-285750">
              <a:buFont typeface="Arial"/>
              <a:buChar char="•"/>
            </a:pPr>
            <a:r>
              <a:rPr lang="en-US" dirty="0"/>
              <a:t>Physical and Sexual Violence: Inflicting abuse to enforce compliance and silence victims.</a:t>
            </a:r>
            <a:endParaRPr lang="en-US" dirty="0">
              <a:ea typeface="Calibri"/>
              <a:cs typeface="Calibri"/>
            </a:endParaRPr>
          </a:p>
          <a:p>
            <a:pPr marL="285750" lvl="1" indent="-285750">
              <a:buFont typeface="Arial"/>
              <a:buChar char="•"/>
            </a:pPr>
            <a:r>
              <a:rPr lang="en-US" dirty="0"/>
              <a:t>Substance Control: Forcing or encouraging drug/alcohol use to increase dependency.</a:t>
            </a:r>
            <a:endParaRPr lang="en-US" dirty="0">
              <a:ea typeface="Calibri"/>
              <a:cs typeface="Calibri"/>
            </a:endParaRPr>
          </a:p>
          <a:p>
            <a:pPr marL="285750" lvl="1" indent="-285750">
              <a:buFont typeface="Arial"/>
              <a:buChar char="•"/>
            </a:pPr>
            <a:r>
              <a:rPr lang="en-US" dirty="0"/>
              <a:t>Confiscation of Documents and Money: Restricting victim’s freedom and access to resources.</a:t>
            </a:r>
            <a:endParaRPr lang="en-US" dirty="0">
              <a:ea typeface="Calibri"/>
              <a:cs typeface="Calibri"/>
            </a:endParaRPr>
          </a:p>
          <a:p>
            <a:pPr marL="285750" indent="-285750">
              <a:buFont typeface="Arial"/>
              <a:buChar char="•"/>
            </a:pPr>
            <a:r>
              <a:rPr lang="en-US" dirty="0"/>
              <a:t>These tactics have severe consequences for victims, including:</a:t>
            </a:r>
            <a:endParaRPr lang="en-US" dirty="0">
              <a:ea typeface="Calibri"/>
              <a:cs typeface="Calibri"/>
            </a:endParaRPr>
          </a:p>
          <a:p>
            <a:pPr marL="285750" lvl="1" indent="-285750">
              <a:buFont typeface="Arial"/>
              <a:buChar char="•"/>
            </a:pPr>
            <a:r>
              <a:rPr lang="en-US" dirty="0"/>
              <a:t>Physical injuries and chronic health problems.</a:t>
            </a:r>
            <a:endParaRPr lang="en-US" dirty="0">
              <a:ea typeface="Calibri"/>
              <a:cs typeface="Calibri"/>
            </a:endParaRPr>
          </a:p>
          <a:p>
            <a:pPr marL="285750" lvl="1" indent="-285750">
              <a:buFont typeface="Arial"/>
              <a:buChar char="•"/>
            </a:pPr>
            <a:r>
              <a:rPr lang="en-US" dirty="0"/>
              <a:t>Psychological trauma such as PTSD, depression, and anxiety.</a:t>
            </a:r>
            <a:endParaRPr lang="en-US" dirty="0">
              <a:ea typeface="Calibri"/>
              <a:cs typeface="Calibri"/>
            </a:endParaRPr>
          </a:p>
          <a:p>
            <a:pPr marL="285750" lvl="1" indent="-285750">
              <a:buFont typeface="Arial"/>
              <a:buChar char="•"/>
            </a:pPr>
            <a:r>
              <a:rPr lang="en-US" dirty="0"/>
              <a:t>Addiction due to coerced or self-medicating substance use.</a:t>
            </a:r>
            <a:endParaRPr lang="en-US" dirty="0">
              <a:ea typeface="Calibri"/>
              <a:cs typeface="Calibri"/>
            </a:endParaRPr>
          </a:p>
          <a:p>
            <a:pPr marL="285750" lvl="1" indent="-285750">
              <a:buFont typeface="Arial"/>
              <a:buChar char="•"/>
            </a:pPr>
            <a:r>
              <a:rPr lang="en-US" dirty="0"/>
              <a:t>Loss of trust and social isolation.</a:t>
            </a:r>
          </a:p>
          <a:p>
            <a:pPr marL="285750" lvl="1" indent="-285750">
              <a:buFont typeface="Arial"/>
              <a:buChar char="•"/>
            </a:pPr>
            <a:r>
              <a:rPr lang="en-US" dirty="0"/>
              <a:t>Economic exploitation and financial instability.</a:t>
            </a:r>
            <a:endParaRPr lang="en-US" dirty="0">
              <a:ea typeface="Calibri"/>
              <a:cs typeface="Calibri"/>
            </a:endParaRPr>
          </a:p>
          <a:p>
            <a:pPr marL="285750" lvl="1" indent="-285750">
              <a:buFont typeface="Arial"/>
              <a:buChar char="•"/>
            </a:pPr>
            <a:r>
              <a:rPr lang="en-US" dirty="0"/>
              <a:t>Barriers to seeking help due to fear, shame, or control mechanisms.</a:t>
            </a:r>
            <a:endParaRPr lang="en-US" dirty="0">
              <a:ea typeface="Calibri"/>
              <a:cs typeface="Calibri"/>
            </a:endParaRPr>
          </a:p>
          <a:p>
            <a:pPr marL="285750" indent="-285750">
              <a:buFont typeface="Arial"/>
              <a:buChar char="•"/>
            </a:pPr>
            <a:r>
              <a:rPr lang="en-US" dirty="0"/>
              <a:t>Understanding these tactics and consequences is critical for responders to identify victims accurately and provide effective, trauma-informed care.</a:t>
            </a:r>
            <a:endParaRPr lang="en-US" dirty="0">
              <a:ea typeface="Calibri"/>
              <a:cs typeface="Calibri"/>
            </a:endParaRPr>
          </a:p>
          <a:p>
            <a:r>
              <a:rPr lang="en-US" dirty="0"/>
              <a:t>Key Message:</a:t>
            </a:r>
          </a:p>
          <a:p>
            <a:r>
              <a:rPr lang="en-US" dirty="0"/>
              <a:t> Traffickers’ tactics are designed to trap victims physically, emotionally, and financially, resulting in profound and lasting harm that requires comprehensive support to address.</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36</a:t>
            </a:fld>
            <a:endParaRPr lang="en-US"/>
          </a:p>
        </p:txBody>
      </p:sp>
    </p:spTree>
    <p:extLst>
      <p:ext uri="{BB962C8B-B14F-4D97-AF65-F5344CB8AC3E}">
        <p14:creationId xmlns:p14="http://schemas.microsoft.com/office/powerpoint/2010/main" val="1946976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endParaRPr lang="en-US" dirty="0">
              <a:ea typeface="Calibri"/>
              <a:cs typeface="Calibri"/>
            </a:endParaRPr>
          </a:p>
          <a:p>
            <a:pPr marL="285750" indent="-285750">
              <a:buFont typeface="Arial"/>
              <a:buChar char="•"/>
            </a:pPr>
            <a:r>
              <a:rPr lang="en-US"/>
              <a:t>Trauma and substance abuse are deeply interconnected, especially among victims of human trafficking.</a:t>
            </a:r>
            <a:endParaRPr lang="en-US" dirty="0">
              <a:ea typeface="Calibri"/>
              <a:cs typeface="Calibri"/>
            </a:endParaRPr>
          </a:p>
          <a:p>
            <a:pPr marL="285750" indent="-285750">
              <a:buFont typeface="Arial"/>
              <a:buChar char="•"/>
            </a:pPr>
            <a:r>
              <a:rPr lang="en-US"/>
              <a:t>Many survivors use drugs or alcohol as a way to cope with the overwhelming psychological and physical trauma they have experienced.</a:t>
            </a:r>
            <a:endParaRPr lang="en-US" dirty="0">
              <a:ea typeface="Calibri"/>
              <a:cs typeface="Calibri"/>
            </a:endParaRPr>
          </a:p>
          <a:p>
            <a:pPr marL="285750" indent="-285750">
              <a:buFont typeface="Arial"/>
              <a:buChar char="•"/>
            </a:pPr>
            <a:r>
              <a:rPr lang="en-US"/>
              <a:t>Trauma from abuse, exploitation, and control can lead to feelings of fear, helplessness, and emotional pain, which victims may attempt to numb through substance use.</a:t>
            </a:r>
            <a:endParaRPr lang="en-US" dirty="0">
              <a:ea typeface="Calibri"/>
              <a:cs typeface="Calibri"/>
            </a:endParaRPr>
          </a:p>
          <a:p>
            <a:pPr marL="285750" indent="-285750">
              <a:buFont typeface="Arial"/>
              <a:buChar char="•"/>
            </a:pPr>
            <a:r>
              <a:rPr lang="en-US"/>
              <a:t>Substance abuse often begins as a survival mechanism but can quickly develop into addiction, further complicating recovery.</a:t>
            </a:r>
            <a:endParaRPr lang="en-US" dirty="0">
              <a:ea typeface="Calibri"/>
              <a:cs typeface="Calibri"/>
            </a:endParaRPr>
          </a:p>
          <a:p>
            <a:pPr marL="285750" indent="-285750">
              <a:buFont typeface="Arial"/>
              <a:buChar char="•"/>
            </a:pPr>
            <a:r>
              <a:rPr lang="en-US"/>
              <a:t>The cycle of trauma and substance abuse can reinforce itself—substance use may exacerbate mental health issues, while untreated trauma can increase reliance on substances.</a:t>
            </a:r>
            <a:endParaRPr lang="en-US" dirty="0">
              <a:ea typeface="Calibri"/>
              <a:cs typeface="Calibri"/>
            </a:endParaRPr>
          </a:p>
          <a:p>
            <a:pPr marL="285750" indent="-285750">
              <a:buFont typeface="Arial"/>
              <a:buChar char="•"/>
            </a:pPr>
            <a:r>
              <a:rPr lang="en-US"/>
              <a:t>Understanding this connection is critical for providing trauma-informed, integrated care that addresses both addiction and the underlying trauma.</a:t>
            </a:r>
            <a:endParaRPr lang="en-US" dirty="0">
              <a:ea typeface="Calibri"/>
              <a:cs typeface="Calibri"/>
            </a:endParaRPr>
          </a:p>
          <a:p>
            <a:pPr marL="285750" indent="-285750">
              <a:buFont typeface="Arial"/>
              <a:buChar char="•"/>
            </a:pPr>
            <a:r>
              <a:rPr lang="en-US"/>
              <a:t>Compassionate, non-judgmental approaches improve outcomes and support long-term healing for trafficking survivors.</a:t>
            </a:r>
            <a:endParaRPr lang="en-US" dirty="0">
              <a:ea typeface="Calibri"/>
              <a:cs typeface="Calibri"/>
            </a:endParaRPr>
          </a:p>
          <a:p>
            <a:r>
              <a:rPr lang="en-US"/>
              <a:t>Key Message:</a:t>
            </a:r>
            <a:endParaRPr lang="en-US" dirty="0">
              <a:ea typeface="Calibri"/>
              <a:cs typeface="Calibri"/>
            </a:endParaRPr>
          </a:p>
          <a:p>
            <a:r>
              <a:rPr lang="en-US"/>
              <a:t> Effective intervention for trafficking survivors requires addressing both trauma and substance abuse as interconnected challenges to support holistic recovery.</a:t>
            </a:r>
            <a:endParaRPr lang="en-US">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38</a:t>
            </a:fld>
            <a:endParaRPr lang="en-US"/>
          </a:p>
        </p:txBody>
      </p:sp>
    </p:spTree>
    <p:extLst>
      <p:ext uri="{BB962C8B-B14F-4D97-AF65-F5344CB8AC3E}">
        <p14:creationId xmlns:p14="http://schemas.microsoft.com/office/powerpoint/2010/main" val="8107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endParaRPr lang="en-US" dirty="0">
              <a:ea typeface="Calibri"/>
              <a:cs typeface="Calibri"/>
            </a:endParaRPr>
          </a:p>
          <a:p>
            <a:pPr marL="285750" indent="-285750">
              <a:buFont typeface="Arial"/>
              <a:buChar char="•"/>
            </a:pPr>
            <a:r>
              <a:rPr lang="en-US" dirty="0"/>
              <a:t>Human trafficking causes profound and long-lasting psychological impacts on victims.</a:t>
            </a:r>
            <a:endParaRPr lang="en-US" dirty="0">
              <a:ea typeface="Calibri"/>
              <a:cs typeface="Calibri"/>
            </a:endParaRPr>
          </a:p>
          <a:p>
            <a:pPr marL="285750" indent="-285750">
              <a:buFont typeface="Arial"/>
              <a:buChar char="•"/>
            </a:pPr>
            <a:r>
              <a:rPr lang="en-US" dirty="0"/>
              <a:t>Survivors often experience trauma-related disorders such as Post-Traumatic Stress Disorder (PTSD), depression, anxiety, and complex trauma.</a:t>
            </a:r>
            <a:endParaRPr lang="en-US" dirty="0">
              <a:ea typeface="Calibri"/>
              <a:cs typeface="Calibri"/>
            </a:endParaRPr>
          </a:p>
          <a:p>
            <a:pPr marL="285750" indent="-285750">
              <a:buFont typeface="Arial"/>
              <a:buChar char="•"/>
            </a:pPr>
            <a:r>
              <a:rPr lang="en-US" dirty="0"/>
              <a:t>Many suffer from feelings of shame, guilt, helplessness, and low self-worth, often internalizing blame for their situation.</a:t>
            </a:r>
            <a:endParaRPr lang="en-US" dirty="0">
              <a:ea typeface="Calibri"/>
              <a:cs typeface="Calibri"/>
            </a:endParaRPr>
          </a:p>
          <a:p>
            <a:pPr marL="285750" indent="-285750">
              <a:buFont typeface="Arial"/>
              <a:buChar char="•"/>
            </a:pPr>
            <a:r>
              <a:rPr lang="en-US" dirty="0"/>
              <a:t>The ongoing control, manipulation, and abuse can lead to emotional numbness, dissociation, and difficulty trusting others.</a:t>
            </a:r>
            <a:endParaRPr lang="en-US" dirty="0">
              <a:ea typeface="Calibri"/>
              <a:cs typeface="Calibri"/>
            </a:endParaRPr>
          </a:p>
          <a:p>
            <a:pPr marL="285750" indent="-285750">
              <a:buFont typeface="Arial"/>
              <a:buChar char="•"/>
            </a:pPr>
            <a:r>
              <a:rPr lang="en-US" dirty="0"/>
              <a:t>Victims may develop trauma bonds with their traffickers, complicating efforts to escape or seek help.</a:t>
            </a:r>
            <a:endParaRPr lang="en-US" dirty="0">
              <a:ea typeface="Calibri"/>
              <a:cs typeface="Calibri"/>
            </a:endParaRPr>
          </a:p>
          <a:p>
            <a:pPr marL="285750" indent="-285750">
              <a:buFont typeface="Arial"/>
              <a:buChar char="•"/>
            </a:pPr>
            <a:r>
              <a:rPr lang="en-US" dirty="0"/>
              <a:t>Psychological effects can also manifest as substance abuse, self-harm, or suicidal ideation.</a:t>
            </a:r>
            <a:endParaRPr lang="en-US" dirty="0">
              <a:ea typeface="Calibri"/>
              <a:cs typeface="Calibri"/>
            </a:endParaRPr>
          </a:p>
          <a:p>
            <a:pPr marL="285750" indent="-285750">
              <a:buFont typeface="Arial"/>
              <a:buChar char="•"/>
            </a:pPr>
            <a:r>
              <a:rPr lang="en-US" dirty="0"/>
              <a:t>Understanding these impacts is essential for responders to provide trauma-informed care and support tailored to survivors’ mental health needs.</a:t>
            </a:r>
            <a:endParaRPr lang="en-US" dirty="0">
              <a:ea typeface="Calibri"/>
              <a:cs typeface="Calibri"/>
            </a:endParaRPr>
          </a:p>
          <a:p>
            <a:pPr marL="285750" indent="-285750">
              <a:buFont typeface="Arial"/>
              <a:buChar char="•"/>
            </a:pPr>
            <a:r>
              <a:rPr lang="en-US" dirty="0"/>
              <a:t>Recovery often requires long-term counseling, support networks, and safe environments that foster healing.</a:t>
            </a:r>
            <a:endParaRPr lang="en-US" dirty="0">
              <a:ea typeface="Calibri"/>
              <a:cs typeface="Calibri"/>
            </a:endParaRPr>
          </a:p>
          <a:p>
            <a:r>
              <a:rPr lang="en-US" dirty="0"/>
              <a:t>Key Message:</a:t>
            </a:r>
          </a:p>
          <a:p>
            <a:r>
              <a:rPr lang="en-US" dirty="0"/>
              <a:t> The psychological impact of trafficking is severe and multifaceted, necessitating compassionate, informed, and sustained intervention to help survivors rebuild their lives.</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39</a:t>
            </a:fld>
            <a:endParaRPr lang="en-US"/>
          </a:p>
        </p:txBody>
      </p:sp>
    </p:spTree>
    <p:extLst>
      <p:ext uri="{BB962C8B-B14F-4D97-AF65-F5344CB8AC3E}">
        <p14:creationId xmlns:p14="http://schemas.microsoft.com/office/powerpoint/2010/main" val="875291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endParaRPr lang="en-US" dirty="0">
              <a:ea typeface="Calibri"/>
              <a:cs typeface="Calibri"/>
            </a:endParaRPr>
          </a:p>
          <a:p>
            <a:pPr marL="285750" indent="-285750">
              <a:buFont typeface="Arial"/>
              <a:buChar char="•"/>
            </a:pPr>
            <a:r>
              <a:rPr lang="en-US" dirty="0"/>
              <a:t>Human trafficking often results in significant physical harm and health problems for victims.</a:t>
            </a:r>
            <a:endParaRPr lang="en-US" dirty="0">
              <a:ea typeface="Calibri"/>
              <a:cs typeface="Calibri"/>
            </a:endParaRPr>
          </a:p>
          <a:p>
            <a:pPr marL="285750" indent="-285750">
              <a:buFont typeface="Arial"/>
              <a:buChar char="•"/>
            </a:pPr>
            <a:r>
              <a:rPr lang="en-US" dirty="0"/>
              <a:t>Victims may suffer from injuries related to physical abuse, sexual violence, and neglect, including bruises, fractures, burns, and untreated wounds.</a:t>
            </a:r>
            <a:endParaRPr lang="en-US" dirty="0">
              <a:ea typeface="Calibri"/>
              <a:cs typeface="Calibri"/>
            </a:endParaRPr>
          </a:p>
          <a:p>
            <a:pPr marL="285750" indent="-285750">
              <a:buFont typeface="Arial"/>
              <a:buChar char="•"/>
            </a:pPr>
            <a:r>
              <a:rPr lang="en-US" dirty="0"/>
              <a:t>Exposure to unsafe or unsanitary conditions can lead to chronic health issues, such as infections, malnutrition, and untreated diseases.</a:t>
            </a:r>
            <a:endParaRPr lang="en-US" dirty="0">
              <a:ea typeface="Calibri"/>
              <a:cs typeface="Calibri"/>
            </a:endParaRPr>
          </a:p>
          <a:p>
            <a:pPr marL="285750" indent="-285750">
              <a:buFont typeface="Arial"/>
              <a:buChar char="•"/>
            </a:pPr>
            <a:r>
              <a:rPr lang="en-US" dirty="0"/>
              <a:t>Sex trafficking victims face high risks of sexually transmitted infections (STIs), unwanted pregnancies, and reproductive health complications.</a:t>
            </a:r>
            <a:endParaRPr lang="en-US" dirty="0">
              <a:ea typeface="Calibri"/>
              <a:cs typeface="Calibri"/>
            </a:endParaRPr>
          </a:p>
          <a:p>
            <a:pPr marL="285750" indent="-285750">
              <a:buFont typeface="Arial"/>
              <a:buChar char="•"/>
            </a:pPr>
            <a:r>
              <a:rPr lang="en-US" dirty="0"/>
              <a:t>Labor trafficking victims may experience musculoskeletal injuries, exhaustion, and exposure to hazardous environments.</a:t>
            </a:r>
            <a:endParaRPr lang="en-US" dirty="0">
              <a:ea typeface="Calibri"/>
              <a:cs typeface="Calibri"/>
            </a:endParaRPr>
          </a:p>
          <a:p>
            <a:pPr marL="285750" indent="-285750">
              <a:buFont typeface="Arial"/>
              <a:buChar char="•"/>
            </a:pPr>
            <a:r>
              <a:rPr lang="en-US" dirty="0"/>
              <a:t>Many victims lack access to adequate medical care, which worsens health outcomes and prolongs suffering.</a:t>
            </a:r>
            <a:endParaRPr lang="en-US" dirty="0">
              <a:ea typeface="Calibri"/>
              <a:cs typeface="Calibri"/>
            </a:endParaRPr>
          </a:p>
          <a:p>
            <a:pPr marL="285750" indent="-285750">
              <a:buFont typeface="Arial"/>
              <a:buChar char="•"/>
            </a:pPr>
            <a:r>
              <a:rPr lang="en-US" dirty="0"/>
              <a:t>Physical health problems are often compounded by mental health issues and trauma, requiring integrated care approaches.</a:t>
            </a:r>
            <a:endParaRPr lang="en-US" dirty="0">
              <a:ea typeface="Calibri"/>
              <a:cs typeface="Calibri"/>
            </a:endParaRPr>
          </a:p>
          <a:p>
            <a:pPr marL="285750" indent="-285750">
              <a:buFont typeface="Arial"/>
              <a:buChar char="•"/>
            </a:pPr>
            <a:r>
              <a:rPr lang="en-US" dirty="0"/>
              <a:t>Recognizing physical signs of trafficking is critical for early identification and intervention.</a:t>
            </a:r>
            <a:endParaRPr lang="en-US" dirty="0">
              <a:ea typeface="Calibri"/>
              <a:cs typeface="Calibri"/>
            </a:endParaRPr>
          </a:p>
          <a:p>
            <a:r>
              <a:rPr lang="en-US" dirty="0"/>
              <a:t>Key Message:</a:t>
            </a:r>
            <a:endParaRPr lang="en-US" dirty="0">
              <a:ea typeface="Calibri"/>
              <a:cs typeface="Calibri"/>
            </a:endParaRPr>
          </a:p>
          <a:p>
            <a:r>
              <a:rPr lang="en-US" dirty="0"/>
              <a:t> The physical impact of trafficking is severe and multifaceted, demanding comprehensive medical and supportive services to address victims’ urgent health needs.</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40</a:t>
            </a:fld>
            <a:endParaRPr lang="en-US"/>
          </a:p>
        </p:txBody>
      </p:sp>
    </p:spTree>
    <p:extLst>
      <p:ext uri="{BB962C8B-B14F-4D97-AF65-F5344CB8AC3E}">
        <p14:creationId xmlns:p14="http://schemas.microsoft.com/office/powerpoint/2010/main" val="1767040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Human trafficking often deeply affects a victim’s spiritual well-being, which is an important but sometimes overlooked aspect of recovery.</a:t>
            </a:r>
            <a:endParaRPr lang="en-US" dirty="0">
              <a:ea typeface="Calibri"/>
              <a:cs typeface="Calibri"/>
            </a:endParaRPr>
          </a:p>
          <a:p>
            <a:pPr marL="285750" indent="-285750">
              <a:buFont typeface="Arial"/>
              <a:buChar char="•"/>
            </a:pPr>
            <a:r>
              <a:rPr lang="en-US" dirty="0"/>
              <a:t>Victims may experience a loss of faith, hope, or meaning in life due to prolonged abuse, exploitation, and betrayal.</a:t>
            </a:r>
            <a:endParaRPr lang="en-US" dirty="0">
              <a:ea typeface="Calibri"/>
              <a:cs typeface="Calibri"/>
            </a:endParaRPr>
          </a:p>
          <a:p>
            <a:pPr marL="285750" indent="-285750">
              <a:buFont typeface="Arial"/>
              <a:buChar char="•"/>
            </a:pPr>
            <a:r>
              <a:rPr lang="en-US" dirty="0"/>
              <a:t>The trauma and control exerted by traffickers can lead to feelings of spiritual disconnection or emptiness, causing victims to question their beliefs or life purpose.</a:t>
            </a:r>
            <a:endParaRPr lang="en-US" dirty="0">
              <a:ea typeface="Calibri"/>
              <a:cs typeface="Calibri"/>
            </a:endParaRPr>
          </a:p>
          <a:p>
            <a:pPr marL="285750" indent="-285750">
              <a:buFont typeface="Arial"/>
              <a:buChar char="•"/>
            </a:pPr>
            <a:r>
              <a:rPr lang="en-US" dirty="0"/>
              <a:t>Some survivors struggle with guilt or shame related to their experiences, which can conflict with their spiritual or religious values.</a:t>
            </a:r>
            <a:endParaRPr lang="en-US" dirty="0">
              <a:ea typeface="Calibri"/>
              <a:cs typeface="Calibri"/>
            </a:endParaRPr>
          </a:p>
          <a:p>
            <a:pPr marL="285750" indent="-285750">
              <a:buFont typeface="Arial"/>
              <a:buChar char="•"/>
            </a:pPr>
            <a:r>
              <a:rPr lang="en-US" dirty="0"/>
              <a:t>Conversely, for some victims, spirituality or faith can be a source of strength and resilience, offering hope, comfort, and a path toward healing.</a:t>
            </a:r>
            <a:endParaRPr lang="en-US" dirty="0">
              <a:ea typeface="Calibri"/>
              <a:cs typeface="Calibri"/>
            </a:endParaRPr>
          </a:p>
          <a:p>
            <a:pPr marL="285750" indent="-285750">
              <a:buFont typeface="Arial"/>
              <a:buChar char="•"/>
            </a:pPr>
            <a:r>
              <a:rPr lang="en-US" dirty="0"/>
              <a:t>Incorporating spiritual care into trauma-informed support—when appropriate and desired by the survivor—can enhance holistic recovery.</a:t>
            </a:r>
            <a:endParaRPr lang="en-US" dirty="0">
              <a:ea typeface="Calibri"/>
              <a:cs typeface="Calibri"/>
            </a:endParaRPr>
          </a:p>
          <a:p>
            <a:pPr marL="285750" indent="-285750">
              <a:buFont typeface="Arial"/>
              <a:buChar char="•"/>
            </a:pPr>
            <a:r>
              <a:rPr lang="en-US" dirty="0"/>
              <a:t>Respecting diverse spiritual beliefs and providing access to spiritual counseling or community resources can support survivors’ overall well-being.</a:t>
            </a:r>
            <a:endParaRPr lang="en-US" dirty="0">
              <a:ea typeface="Calibri"/>
              <a:cs typeface="Calibri"/>
            </a:endParaRPr>
          </a:p>
          <a:p>
            <a:r>
              <a:rPr lang="en-US" dirty="0"/>
              <a:t>Key Message:</a:t>
            </a:r>
          </a:p>
          <a:p>
            <a:r>
              <a:rPr lang="en-US" dirty="0"/>
              <a:t> Addressing the spiritual impact of trafficking is vital for comprehensive healing, recognizing both the challenges and the potential for faith to aid in recovery.</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41</a:t>
            </a:fld>
            <a:endParaRPr lang="en-US"/>
          </a:p>
        </p:txBody>
      </p:sp>
    </p:spTree>
    <p:extLst>
      <p:ext uri="{BB962C8B-B14F-4D97-AF65-F5344CB8AC3E}">
        <p14:creationId xmlns:p14="http://schemas.microsoft.com/office/powerpoint/2010/main" val="3288143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a:t>Presenter Notes:</a:t>
            </a:r>
            <a:endParaRPr lang="en-US" dirty="0">
              <a:ea typeface="Calibri"/>
              <a:cs typeface="Calibri"/>
            </a:endParaRPr>
          </a:p>
          <a:p>
            <a:pPr marL="285750" indent="-285750">
              <a:buFont typeface="Arial"/>
              <a:buChar char="•"/>
            </a:pPr>
            <a:r>
              <a:rPr lang="en-US"/>
              <a:t>Human trafficking profoundly affects victims’ emotional health, often leading to intense and complex feelings.</a:t>
            </a:r>
            <a:endParaRPr lang="en-US" dirty="0">
              <a:ea typeface="Calibri"/>
              <a:cs typeface="Calibri"/>
            </a:endParaRPr>
          </a:p>
          <a:p>
            <a:pPr marL="285750" indent="-285750">
              <a:buFont typeface="Arial"/>
              <a:buChar char="•"/>
            </a:pPr>
            <a:r>
              <a:rPr lang="en-US"/>
              <a:t>Survivors commonly experience emotions such as fear, shame, guilt, anger, sadness, and helplessness.</a:t>
            </a:r>
            <a:endParaRPr lang="en-US" dirty="0">
              <a:ea typeface="Calibri"/>
              <a:cs typeface="Calibri"/>
            </a:endParaRPr>
          </a:p>
          <a:p>
            <a:pPr marL="285750" indent="-285750">
              <a:buFont typeface="Arial"/>
              <a:buChar char="•"/>
            </a:pPr>
            <a:r>
              <a:rPr lang="en-US"/>
              <a:t>The trauma of exploitation and ongoing abuse can cause emotional instability, mood swings, and difficulty managing stress.</a:t>
            </a:r>
            <a:endParaRPr lang="en-US" dirty="0">
              <a:ea typeface="Calibri"/>
              <a:cs typeface="Calibri"/>
            </a:endParaRPr>
          </a:p>
          <a:p>
            <a:pPr marL="285750" indent="-285750">
              <a:buFont typeface="Arial"/>
              <a:buChar char="•"/>
            </a:pPr>
            <a:r>
              <a:rPr lang="en-US"/>
              <a:t>Victims may struggle with trust issues and attachment difficulties, making relationships challenging.</a:t>
            </a:r>
            <a:endParaRPr lang="en-US" dirty="0">
              <a:ea typeface="Calibri"/>
              <a:cs typeface="Calibri"/>
            </a:endParaRPr>
          </a:p>
          <a:p>
            <a:pPr marL="285750" indent="-285750">
              <a:buFont typeface="Arial"/>
              <a:buChar char="•"/>
            </a:pPr>
            <a:r>
              <a:rPr lang="en-US"/>
              <a:t>Many develop low self-esteem and feelings of worthlessness due to the dehumanizing nature of trafficking.</a:t>
            </a:r>
            <a:endParaRPr lang="en-US" dirty="0">
              <a:ea typeface="Calibri"/>
              <a:cs typeface="Calibri"/>
            </a:endParaRPr>
          </a:p>
          <a:p>
            <a:pPr marL="285750" indent="-285750">
              <a:buFont typeface="Arial"/>
              <a:buChar char="•"/>
            </a:pPr>
            <a:r>
              <a:rPr lang="en-US"/>
              <a:t>Emotional wounds may also manifest as withdrawal, anxiety, depression, or self-harm.</a:t>
            </a:r>
            <a:endParaRPr lang="en-US" dirty="0">
              <a:ea typeface="Calibri"/>
              <a:cs typeface="Calibri"/>
            </a:endParaRPr>
          </a:p>
          <a:p>
            <a:pPr marL="285750" indent="-285750">
              <a:buFont typeface="Arial"/>
              <a:buChar char="•"/>
            </a:pPr>
            <a:r>
              <a:rPr lang="en-US"/>
              <a:t>Understanding these emotional impacts is crucial for responders to offer empathetic, trauma-informed support that fosters safety and empowerment.</a:t>
            </a:r>
            <a:endParaRPr lang="en-US" dirty="0">
              <a:ea typeface="Calibri"/>
              <a:cs typeface="Calibri"/>
            </a:endParaRPr>
          </a:p>
          <a:p>
            <a:pPr marL="285750" indent="-285750">
              <a:buFont typeface="Arial"/>
              <a:buChar char="•"/>
            </a:pPr>
            <a:r>
              <a:rPr lang="en-US"/>
              <a:t>Healing often requires time, patience, and access to counseling and peer support networks.</a:t>
            </a:r>
            <a:endParaRPr lang="en-US" dirty="0">
              <a:ea typeface="Calibri"/>
              <a:cs typeface="Calibri"/>
            </a:endParaRPr>
          </a:p>
          <a:p>
            <a:r>
              <a:rPr lang="en-US"/>
              <a:t>Key Message:</a:t>
            </a:r>
            <a:endParaRPr lang="en-US" dirty="0">
              <a:ea typeface="Calibri"/>
              <a:cs typeface="Calibri"/>
            </a:endParaRPr>
          </a:p>
          <a:p>
            <a:r>
              <a:rPr lang="en-US" dirty="0"/>
              <a:t> The emotional impact of trafficking is deep and multifaceted, requiring sensitive and sustained interventions to help survivors rebuild their emotional well-being.</a:t>
            </a:r>
            <a:endParaRPr lang="en-US" dirty="0">
              <a:ea typeface="Calibri"/>
              <a:cs typeface="Calibri"/>
            </a:endParaRPr>
          </a:p>
          <a:p>
            <a:endParaRPr lang="en-US"/>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42</a:t>
            </a:fld>
            <a:endParaRPr lang="en-US"/>
          </a:p>
        </p:txBody>
      </p:sp>
    </p:spTree>
    <p:extLst>
      <p:ext uri="{BB962C8B-B14F-4D97-AF65-F5344CB8AC3E}">
        <p14:creationId xmlns:p14="http://schemas.microsoft.com/office/powerpoint/2010/main" val="3745680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trafficking has significant social consequences that affect survivors’ relationships and community integration.</a:t>
            </a:r>
            <a:endParaRPr lang="en-US" dirty="0">
              <a:ea typeface="Calibri"/>
              <a:cs typeface="Calibri"/>
            </a:endParaRPr>
          </a:p>
          <a:p>
            <a:pPr marL="285750" indent="-285750">
              <a:buFont typeface="Arial"/>
              <a:buChar char="•"/>
            </a:pPr>
            <a:r>
              <a:rPr lang="en-US" dirty="0"/>
              <a:t>Victims often experience social isolation due to traffickers’ control tactics or stigma from their communities.</a:t>
            </a:r>
            <a:endParaRPr lang="en-US" dirty="0">
              <a:ea typeface="Calibri"/>
              <a:cs typeface="Calibri"/>
            </a:endParaRPr>
          </a:p>
          <a:p>
            <a:pPr marL="285750" indent="-285750">
              <a:buFont typeface="Arial"/>
              <a:buChar char="•"/>
            </a:pPr>
            <a:r>
              <a:rPr lang="en-US" dirty="0"/>
              <a:t>Many survivors face broken or strained family relationships, which can lead to feelings of loneliness and abandonment.</a:t>
            </a:r>
            <a:endParaRPr lang="en-US" dirty="0">
              <a:ea typeface="Calibri"/>
              <a:cs typeface="Calibri"/>
            </a:endParaRPr>
          </a:p>
          <a:p>
            <a:pPr marL="285750" indent="-285750">
              <a:buFont typeface="Arial"/>
              <a:buChar char="•"/>
            </a:pPr>
            <a:r>
              <a:rPr lang="en-US" dirty="0"/>
              <a:t>Social stigma and judgment may cause survivors to be shunned or discriminated against, making it difficult to rebuild trust and form new connections.</a:t>
            </a:r>
            <a:endParaRPr lang="en-US" dirty="0">
              <a:ea typeface="Calibri"/>
              <a:cs typeface="Calibri"/>
            </a:endParaRPr>
          </a:p>
          <a:p>
            <a:pPr marL="285750" indent="-285750">
              <a:buFont typeface="Arial"/>
              <a:buChar char="•"/>
            </a:pPr>
            <a:r>
              <a:rPr lang="en-US" dirty="0"/>
              <a:t>Trafficking can disrupt education, employment, and social development, limiting opportunities for social and economic stability.</a:t>
            </a:r>
            <a:endParaRPr lang="en-US" dirty="0">
              <a:ea typeface="Calibri"/>
              <a:cs typeface="Calibri"/>
            </a:endParaRPr>
          </a:p>
          <a:p>
            <a:pPr marL="285750" indent="-285750">
              <a:buFont typeface="Arial"/>
              <a:buChar char="•"/>
            </a:pPr>
            <a:r>
              <a:rPr lang="en-US" dirty="0"/>
              <a:t>Survivors may also face legal and immigration challenges that complicate reintegration.</a:t>
            </a:r>
            <a:endParaRPr lang="en-US" dirty="0">
              <a:ea typeface="Calibri"/>
              <a:cs typeface="Calibri"/>
            </a:endParaRPr>
          </a:p>
          <a:p>
            <a:pPr marL="285750" indent="-285750">
              <a:buFont typeface="Arial"/>
              <a:buChar char="•"/>
            </a:pPr>
            <a:r>
              <a:rPr lang="en-US" dirty="0"/>
              <a:t>Positive social support and community connections are critical for recovery, helping survivors regain a sense of belonging and empowerment.</a:t>
            </a:r>
            <a:endParaRPr lang="en-US" dirty="0">
              <a:ea typeface="Calibri"/>
              <a:cs typeface="Calibri"/>
            </a:endParaRPr>
          </a:p>
          <a:p>
            <a:pPr marL="285750" indent="-285750">
              <a:buFont typeface="Arial"/>
              <a:buChar char="•"/>
            </a:pPr>
            <a:r>
              <a:rPr lang="en-US" dirty="0"/>
              <a:t>Programs that promote social inclusion, peer support, and community education help break down stigma and support survivor healing.</a:t>
            </a:r>
            <a:endParaRPr lang="en-US" dirty="0">
              <a:ea typeface="Calibri"/>
              <a:cs typeface="Calibri"/>
            </a:endParaRPr>
          </a:p>
          <a:p>
            <a:r>
              <a:rPr lang="en-US" dirty="0"/>
              <a:t>Key Message:</a:t>
            </a:r>
            <a:endParaRPr lang="en-US" dirty="0">
              <a:ea typeface="Calibri"/>
              <a:cs typeface="Calibri"/>
            </a:endParaRPr>
          </a:p>
          <a:p>
            <a:r>
              <a:rPr lang="en-US" dirty="0"/>
              <a:t> The social impact of trafficking isolates survivors and disrupts their lives, highlighting the need for inclusive, supportive community networks to aid in recovery.</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43</a:t>
            </a:fld>
            <a:endParaRPr lang="en-US"/>
          </a:p>
        </p:txBody>
      </p:sp>
    </p:spTree>
    <p:extLst>
      <p:ext uri="{BB962C8B-B14F-4D97-AF65-F5344CB8AC3E}">
        <p14:creationId xmlns:p14="http://schemas.microsoft.com/office/powerpoint/2010/main" val="369236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Taking a proactive approach means focusing on prevention, early identification, and coordinated intervention before trafficking escalates.</a:t>
            </a:r>
            <a:endParaRPr lang="en-US" dirty="0">
              <a:ea typeface="Calibri"/>
              <a:cs typeface="Calibri"/>
            </a:endParaRPr>
          </a:p>
          <a:p>
            <a:pPr marL="285750" indent="-285750">
              <a:buFont typeface="Arial"/>
              <a:buChar char="•"/>
            </a:pPr>
            <a:r>
              <a:rPr lang="en-US" dirty="0"/>
              <a:t>Education and awareness are key—training communities, schools, law enforcement, and service providers to recognize signs and risk factors.</a:t>
            </a:r>
            <a:endParaRPr lang="en-US" dirty="0">
              <a:ea typeface="Calibri"/>
              <a:cs typeface="Calibri"/>
            </a:endParaRPr>
          </a:p>
          <a:p>
            <a:pPr marL="285750" indent="-285750">
              <a:buFont typeface="Arial"/>
              <a:buChar char="•"/>
            </a:pPr>
            <a:r>
              <a:rPr lang="en-US" dirty="0"/>
              <a:t>Building strong partnerships among government agencies, NGOs, law enforcement, healthcare, and community organizations enhances information sharing and resources.</a:t>
            </a:r>
            <a:endParaRPr lang="en-US" dirty="0">
              <a:ea typeface="Calibri"/>
              <a:cs typeface="Calibri"/>
            </a:endParaRPr>
          </a:p>
          <a:p>
            <a:pPr marL="285750" indent="-285750">
              <a:buFont typeface="Arial"/>
              <a:buChar char="•"/>
            </a:pPr>
            <a:r>
              <a:rPr lang="en-US" dirty="0"/>
              <a:t>Implementing safe reporting mechanisms encourages victims or witnesses to come forward without fear of retaliation or stigma.</a:t>
            </a:r>
            <a:endParaRPr lang="en-US" dirty="0">
              <a:ea typeface="Calibri"/>
              <a:cs typeface="Calibri"/>
            </a:endParaRPr>
          </a:p>
          <a:p>
            <a:pPr marL="285750" indent="-285750">
              <a:buFont typeface="Arial"/>
              <a:buChar char="•"/>
            </a:pPr>
            <a:r>
              <a:rPr lang="en-US" dirty="0"/>
              <a:t>Support programs that address underlying vulnerabilities, such as poverty, homelessness, lack of education, and substance abuse, reduce risk factors.</a:t>
            </a:r>
            <a:endParaRPr lang="en-US" dirty="0">
              <a:ea typeface="Calibri"/>
              <a:cs typeface="Calibri"/>
            </a:endParaRPr>
          </a:p>
          <a:p>
            <a:pPr marL="285750" indent="-285750">
              <a:buFont typeface="Arial"/>
              <a:buChar char="•"/>
            </a:pPr>
            <a:r>
              <a:rPr lang="en-US" dirty="0"/>
              <a:t>Promote trauma-informed care to create safe environments that empower survivors and improve recovery outcomes.</a:t>
            </a:r>
            <a:endParaRPr lang="en-US" dirty="0">
              <a:ea typeface="Calibri"/>
              <a:cs typeface="Calibri"/>
            </a:endParaRPr>
          </a:p>
          <a:p>
            <a:pPr marL="285750" indent="-285750">
              <a:buFont typeface="Arial"/>
              <a:buChar char="•"/>
            </a:pPr>
            <a:r>
              <a:rPr lang="en-US" dirty="0"/>
              <a:t>Use data and research to inform policies, improve practices, and measure the effectiveness of prevention efforts.</a:t>
            </a:r>
            <a:endParaRPr lang="en-US" dirty="0">
              <a:ea typeface="Calibri"/>
              <a:cs typeface="Calibri"/>
            </a:endParaRPr>
          </a:p>
          <a:p>
            <a:pPr marL="285750" indent="-285750">
              <a:buFont typeface="Arial"/>
              <a:buChar char="•"/>
            </a:pPr>
            <a:r>
              <a:rPr lang="en-US" dirty="0"/>
              <a:t>Advocate for laws and policies that strengthen victim protections and hold traffickers accountable.</a:t>
            </a:r>
            <a:endParaRPr lang="en-US" dirty="0">
              <a:ea typeface="Calibri"/>
              <a:cs typeface="Calibri"/>
            </a:endParaRPr>
          </a:p>
          <a:p>
            <a:r>
              <a:rPr lang="en-US" dirty="0"/>
              <a:t>Key Message:</a:t>
            </a:r>
          </a:p>
          <a:p>
            <a:r>
              <a:rPr lang="en-US" dirty="0"/>
              <a:t> Proactive approaches combine prevention, education, collaboration, and survivor-centered support to reduce trafficking and help victims more effectively.</a:t>
            </a:r>
            <a:endParaRPr lang="en-US" dirty="0">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44</a:t>
            </a:fld>
            <a:endParaRPr lang="en-US"/>
          </a:p>
        </p:txBody>
      </p:sp>
    </p:spTree>
    <p:extLst>
      <p:ext uri="{BB962C8B-B14F-4D97-AF65-F5344CB8AC3E}">
        <p14:creationId xmlns:p14="http://schemas.microsoft.com/office/powerpoint/2010/main" val="254374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b="1" dirty="0"/>
              <a:t>RE Presenter Notes:</a:t>
            </a:r>
            <a:endParaRPr lang="en-US" dirty="0"/>
          </a:p>
          <a:p>
            <a:pPr marL="171450" indent="-171450">
              <a:buFont typeface="Arial"/>
              <a:buChar char="•"/>
            </a:pPr>
            <a:r>
              <a:rPr lang="en-US" dirty="0"/>
              <a:t>The </a:t>
            </a:r>
            <a:r>
              <a:rPr lang="en-US" b="1" dirty="0"/>
              <a:t>INTERCEPT Task Force</a:t>
            </a:r>
            <a:r>
              <a:rPr lang="en-US" dirty="0"/>
              <a:t> is a multi-agency effort focused on early identification and recovery of youth who are victims or at risk of sex trafficking.</a:t>
            </a:r>
            <a:endParaRPr lang="en-US" dirty="0">
              <a:ea typeface="Calibri" panose="020F0502020204030204"/>
              <a:cs typeface="Calibri" panose="020F0502020204030204"/>
            </a:endParaRPr>
          </a:p>
          <a:p>
            <a:pPr marL="171450" indent="-171450">
              <a:buFont typeface="Arial"/>
              <a:buChar char="•"/>
            </a:pPr>
            <a:r>
              <a:rPr lang="en-US" dirty="0">
                <a:ea typeface="Calibri" panose="020F0502020204030204"/>
                <a:cs typeface="Calibri" panose="020F0502020204030204"/>
              </a:rPr>
              <a:t>NGO's included in the task force: Operation Ligh Shine and Tim Tebow Foundation</a:t>
            </a:r>
            <a:endParaRPr lang="en-US" dirty="0"/>
          </a:p>
          <a:p>
            <a:pPr marL="171450" indent="-171450">
              <a:buFont typeface="Arial"/>
              <a:buChar char="•"/>
            </a:pPr>
            <a:r>
              <a:rPr lang="en-US" dirty="0">
                <a:ea typeface="Calibri"/>
                <a:cs typeface="Calibri"/>
              </a:rPr>
              <a:t>Intercept Task Force has also partnered with Underground Railroad "Our Rescue" This video was produced by this NGO and approved to be used for trainings by the Intercept task force and partners. </a:t>
            </a:r>
            <a:endParaRPr lang="en-US" dirty="0"/>
          </a:p>
          <a:p>
            <a:pPr marL="171450" indent="-171450">
              <a:buFont typeface="Arial"/>
              <a:buChar char="•"/>
            </a:pPr>
            <a:r>
              <a:rPr lang="en-US" dirty="0"/>
              <a:t>It brings together </a:t>
            </a:r>
            <a:r>
              <a:rPr lang="en-US" b="1" dirty="0"/>
              <a:t>law enforcement, child welfare, prosecutors, and NGOs</a:t>
            </a:r>
            <a:r>
              <a:rPr lang="en-US" dirty="0"/>
              <a:t> to conduct coordinated, victim-centered operations.</a:t>
            </a:r>
            <a:endParaRPr lang="en-US" dirty="0">
              <a:ea typeface="Calibri"/>
              <a:cs typeface="Calibri"/>
            </a:endParaRPr>
          </a:p>
          <a:p>
            <a:pPr marL="171450" indent="-171450">
              <a:buFont typeface="Arial"/>
              <a:buChar char="•"/>
            </a:pPr>
            <a:r>
              <a:rPr lang="en-US" dirty="0"/>
              <a:t>These teams often participate in </a:t>
            </a:r>
            <a:r>
              <a:rPr lang="en-US" b="1" dirty="0"/>
              <a:t>planned sting operations, missing child recoveries</a:t>
            </a:r>
            <a:r>
              <a:rPr lang="en-US" dirty="0"/>
              <a:t>, and </a:t>
            </a:r>
            <a:r>
              <a:rPr lang="en-US" b="1" dirty="0"/>
              <a:t>online exploitation investigations</a:t>
            </a:r>
            <a:r>
              <a:rPr lang="en-US" dirty="0"/>
              <a:t>.</a:t>
            </a:r>
            <a:endParaRPr lang="en-US" dirty="0">
              <a:ea typeface="Calibri"/>
              <a:cs typeface="Calibri"/>
            </a:endParaRPr>
          </a:p>
          <a:p>
            <a:r>
              <a:rPr lang="en-US" b="1" dirty="0"/>
              <a:t>Law Enforcement and NGO Collaboration:</a:t>
            </a:r>
            <a:endParaRPr lang="en-US" dirty="0"/>
          </a:p>
          <a:p>
            <a:pPr marL="171450" indent="-171450">
              <a:buFont typeface="Arial"/>
              <a:buChar char="•"/>
            </a:pPr>
            <a:r>
              <a:rPr lang="en-US" dirty="0"/>
              <a:t>NGOs play a critical role in </a:t>
            </a:r>
            <a:r>
              <a:rPr lang="en-US" b="1" dirty="0"/>
              <a:t>victim identification and crisis response</a:t>
            </a:r>
            <a:r>
              <a:rPr lang="en-US" dirty="0"/>
              <a:t>, especially when survivors are fearful or unwilling to disclose.</a:t>
            </a:r>
            <a:endParaRPr lang="en-US" dirty="0">
              <a:ea typeface="Calibri"/>
              <a:cs typeface="Calibri"/>
            </a:endParaRPr>
          </a:p>
          <a:p>
            <a:pPr marL="171450" indent="-171450">
              <a:buFont typeface="Arial"/>
              <a:buChar char="•"/>
            </a:pPr>
            <a:r>
              <a:rPr lang="en-US" dirty="0"/>
              <a:t>They provide </a:t>
            </a:r>
            <a:r>
              <a:rPr lang="en-US" b="1" dirty="0"/>
              <a:t>trauma-informed advocacy</a:t>
            </a:r>
            <a:r>
              <a:rPr lang="en-US" dirty="0"/>
              <a:t>, emergency services, and long-term support to victims.</a:t>
            </a:r>
            <a:endParaRPr lang="en-US" dirty="0">
              <a:ea typeface="Calibri"/>
              <a:cs typeface="Calibri"/>
            </a:endParaRPr>
          </a:p>
          <a:p>
            <a:pPr marL="171450" indent="-171450">
              <a:buFont typeface="Arial"/>
              <a:buChar char="•"/>
            </a:pPr>
            <a:r>
              <a:rPr lang="en-US" dirty="0"/>
              <a:t>Law enforcement relies on NGOs for </a:t>
            </a:r>
            <a:r>
              <a:rPr lang="en-US" b="1" dirty="0"/>
              <a:t>training, survivor engagement, and aftercare planning</a:t>
            </a:r>
            <a:r>
              <a:rPr lang="en-US" dirty="0"/>
              <a:t>.</a:t>
            </a:r>
            <a:endParaRPr lang="en-US" dirty="0">
              <a:ea typeface="Calibri"/>
              <a:cs typeface="Calibri"/>
            </a:endParaRPr>
          </a:p>
          <a:p>
            <a:pPr marL="171450" indent="-171450">
              <a:buFont typeface="Arial"/>
              <a:buChar char="•"/>
            </a:pPr>
            <a:r>
              <a:rPr lang="en-US" dirty="0"/>
              <a:t>This partnership ensures victims are treated as individuals in need of help—not as criminals—and that traffickers are held accountable.</a:t>
            </a:r>
            <a:endParaRPr lang="en-US" dirty="0">
              <a:ea typeface="Calibri"/>
              <a:cs typeface="Calibri"/>
            </a:endParaRPr>
          </a:p>
          <a:p>
            <a:r>
              <a:rPr lang="en-US" b="1" dirty="0"/>
              <a:t>Key Message:</a:t>
            </a:r>
            <a:r>
              <a:rPr lang="en-US" dirty="0"/>
              <a:t> Effective collaboration between law enforcement and NGOs strengthens investigations, enhances victim recovery, and leads to more successful prosecutions with survivor well-being at the center.</a:t>
            </a:r>
            <a:endParaRPr lang="en-US" dirty="0">
              <a:ea typeface="Calibri"/>
              <a:cs typeface="Calibri"/>
            </a:endParaRPr>
          </a:p>
          <a:p>
            <a:endParaRPr lang="en-US"/>
          </a:p>
          <a:p>
            <a:endParaRPr lang="en-US"/>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5</a:t>
            </a:fld>
            <a:endParaRPr lang="en-US"/>
          </a:p>
        </p:txBody>
      </p:sp>
    </p:spTree>
    <p:extLst>
      <p:ext uri="{BB962C8B-B14F-4D97-AF65-F5344CB8AC3E}">
        <p14:creationId xmlns:p14="http://schemas.microsoft.com/office/powerpoint/2010/main" val="3668530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Service providers and NGOs play a critical role in the fight against human trafficking by offering essential support and resources to survivors.</a:t>
            </a:r>
            <a:endParaRPr lang="en-US" dirty="0">
              <a:ea typeface="Calibri"/>
              <a:cs typeface="Calibri"/>
            </a:endParaRPr>
          </a:p>
          <a:p>
            <a:pPr marL="285750" indent="-285750">
              <a:buFont typeface="Arial"/>
              <a:buChar char="•"/>
            </a:pPr>
            <a:r>
              <a:rPr lang="en-US" dirty="0"/>
              <a:t>They provide safe shelter, medical care, counseling, and legal assistance, helping victims begin the healing process.</a:t>
            </a:r>
            <a:endParaRPr lang="en-US" dirty="0">
              <a:ea typeface="Calibri"/>
              <a:cs typeface="Calibri"/>
            </a:endParaRPr>
          </a:p>
          <a:p>
            <a:pPr marL="285750" indent="-285750">
              <a:buFont typeface="Arial"/>
              <a:buChar char="•"/>
            </a:pPr>
            <a:r>
              <a:rPr lang="en-US" dirty="0"/>
              <a:t>NGOs often lead outreach and prevention efforts, educating vulnerable populations about trafficking risks and rights.</a:t>
            </a:r>
            <a:endParaRPr lang="en-US" dirty="0">
              <a:ea typeface="Calibri"/>
              <a:cs typeface="Calibri"/>
            </a:endParaRPr>
          </a:p>
          <a:p>
            <a:pPr marL="285750" indent="-285750">
              <a:buFont typeface="Arial"/>
              <a:buChar char="•"/>
            </a:pPr>
            <a:r>
              <a:rPr lang="en-US" dirty="0"/>
              <a:t>Collaboration with law enforcement enhances identification, rescue, and prosecution efforts while ensuring victim-centered approaches.</a:t>
            </a:r>
            <a:endParaRPr lang="en-US" dirty="0">
              <a:ea typeface="Calibri"/>
              <a:cs typeface="Calibri"/>
            </a:endParaRPr>
          </a:p>
          <a:p>
            <a:pPr marL="285750" indent="-285750">
              <a:buFont typeface="Arial"/>
              <a:buChar char="•"/>
            </a:pPr>
            <a:r>
              <a:rPr lang="en-US" dirty="0"/>
              <a:t>Many NGOs offer case management and long-term support, including job training, education, and reintegration services.</a:t>
            </a:r>
            <a:endParaRPr lang="en-US" dirty="0">
              <a:ea typeface="Calibri"/>
              <a:cs typeface="Calibri"/>
            </a:endParaRPr>
          </a:p>
          <a:p>
            <a:pPr marL="285750" indent="-285750">
              <a:buFont typeface="Arial"/>
              <a:buChar char="•"/>
            </a:pPr>
            <a:r>
              <a:rPr lang="en-US" dirty="0"/>
              <a:t>Service providers build trust with survivors, creating safe spaces where victims feel heard and empowered.</a:t>
            </a:r>
            <a:endParaRPr lang="en-US" dirty="0">
              <a:ea typeface="Calibri"/>
              <a:cs typeface="Calibri"/>
            </a:endParaRPr>
          </a:p>
          <a:p>
            <a:pPr marL="285750" indent="-285750">
              <a:buFont typeface="Arial"/>
              <a:buChar char="•"/>
            </a:pPr>
            <a:r>
              <a:rPr lang="en-US" dirty="0"/>
              <a:t>They advocate for policy changes and increased funding to improve systems that protect and support trafficking survivors.</a:t>
            </a:r>
            <a:endParaRPr lang="en-US" dirty="0">
              <a:ea typeface="Calibri"/>
              <a:cs typeface="Calibri"/>
            </a:endParaRPr>
          </a:p>
          <a:p>
            <a:pPr marL="285750" indent="-285750">
              <a:buFont typeface="Arial"/>
              <a:buChar char="•"/>
            </a:pPr>
            <a:r>
              <a:rPr lang="en-US" dirty="0"/>
              <a:t>NGOs and providers also contribute to data collection and research to inform effective strategies and improve response efforts.</a:t>
            </a:r>
            <a:endParaRPr lang="en-US" dirty="0">
              <a:ea typeface="Calibri"/>
              <a:cs typeface="Calibri"/>
            </a:endParaRPr>
          </a:p>
          <a:p>
            <a:r>
              <a:rPr lang="en-US" dirty="0"/>
              <a:t>Key Message:</a:t>
            </a:r>
          </a:p>
          <a:p>
            <a:r>
              <a:rPr lang="en-US" dirty="0"/>
              <a:t> Service providers and NGOs are vital partners who deliver holistic care, advocate for survivors, and collaborate with stakeholders to combat trafficking effectively.</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45</a:t>
            </a:fld>
            <a:endParaRPr lang="en-US"/>
          </a:p>
        </p:txBody>
      </p:sp>
    </p:spTree>
    <p:extLst>
      <p:ext uri="{BB962C8B-B14F-4D97-AF65-F5344CB8AC3E}">
        <p14:creationId xmlns:p14="http://schemas.microsoft.com/office/powerpoint/2010/main" val="3407916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a:t>
            </a:r>
            <a:endParaRPr lang="en-US" dirty="0">
              <a:ea typeface="Calibri"/>
              <a:cs typeface="Calibri"/>
            </a:endParaRPr>
          </a:p>
          <a:p>
            <a:pPr marL="285750" indent="-285750">
              <a:buFont typeface="Arial"/>
              <a:buChar char="•"/>
            </a:pPr>
            <a:r>
              <a:rPr lang="en-US" dirty="0"/>
              <a:t>Individuals may join criminal gangs for various complex reasons, often related to social, economic, and psychological factors.</a:t>
            </a:r>
            <a:endParaRPr lang="en-US" dirty="0">
              <a:ea typeface="Calibri"/>
              <a:cs typeface="Calibri"/>
            </a:endParaRPr>
          </a:p>
          <a:p>
            <a:pPr marL="285750" indent="-285750">
              <a:buFont typeface="Arial"/>
              <a:buChar char="•"/>
            </a:pPr>
            <a:r>
              <a:rPr lang="en-US" dirty="0"/>
              <a:t>Common reasons include:</a:t>
            </a:r>
            <a:endParaRPr lang="en-US" dirty="0">
              <a:ea typeface="Calibri"/>
              <a:cs typeface="Calibri"/>
            </a:endParaRPr>
          </a:p>
          <a:p>
            <a:pPr marL="285750" lvl="1" indent="-285750">
              <a:buFont typeface="Arial"/>
              <a:buChar char="•"/>
            </a:pPr>
            <a:r>
              <a:rPr lang="en-US" dirty="0"/>
              <a:t>Sense of Belonging: Gangs offer a family-like environment and social identity, especially for those feeling isolated or marginalized.</a:t>
            </a:r>
            <a:endParaRPr lang="en-US" dirty="0">
              <a:ea typeface="Calibri"/>
              <a:cs typeface="Calibri"/>
            </a:endParaRPr>
          </a:p>
          <a:p>
            <a:pPr marL="285750" lvl="1" indent="-285750">
              <a:buFont typeface="Arial"/>
              <a:buChar char="•"/>
            </a:pPr>
            <a:r>
              <a:rPr lang="en-US" dirty="0"/>
              <a:t>Protection: Joining a gang can provide physical safety in dangerous neighborhoods or situations.</a:t>
            </a:r>
            <a:endParaRPr lang="en-US" dirty="0">
              <a:ea typeface="Calibri"/>
              <a:cs typeface="Calibri"/>
            </a:endParaRPr>
          </a:p>
          <a:p>
            <a:pPr marL="285750" lvl="1" indent="-285750">
              <a:buFont typeface="Arial"/>
              <a:buChar char="•"/>
            </a:pPr>
            <a:r>
              <a:rPr lang="en-US" dirty="0"/>
              <a:t>Economic Gain: Gangs offer opportunities for income through illegal activities when legitimate options are limited.</a:t>
            </a:r>
            <a:endParaRPr lang="en-US" dirty="0">
              <a:ea typeface="Calibri"/>
              <a:cs typeface="Calibri"/>
            </a:endParaRPr>
          </a:p>
          <a:p>
            <a:pPr marL="285750" lvl="1" indent="-285750">
              <a:buFont typeface="Arial"/>
              <a:buChar char="•"/>
            </a:pPr>
            <a:r>
              <a:rPr lang="en-US" dirty="0"/>
              <a:t>Peer Pressure: Influence from friends or community can push individuals toward gang involvement.</a:t>
            </a:r>
            <a:endParaRPr lang="en-US" dirty="0">
              <a:ea typeface="Calibri"/>
              <a:cs typeface="Calibri"/>
            </a:endParaRPr>
          </a:p>
          <a:p>
            <a:pPr marL="285750" lvl="1" indent="-285750">
              <a:buFont typeface="Arial"/>
              <a:buChar char="•"/>
            </a:pPr>
            <a:r>
              <a:rPr lang="en-US" dirty="0"/>
              <a:t>Status and Power: Gangs may offer respect, influence, and a sense of control that individuals crave.</a:t>
            </a:r>
            <a:endParaRPr lang="en-US" dirty="0">
              <a:ea typeface="Calibri"/>
              <a:cs typeface="Calibri"/>
            </a:endParaRPr>
          </a:p>
          <a:p>
            <a:pPr marL="285750" lvl="1" indent="-285750">
              <a:buFont typeface="Arial"/>
              <a:buChar char="•"/>
            </a:pPr>
            <a:r>
              <a:rPr lang="en-US" dirty="0"/>
              <a:t>Lack of Positive Opportunities: Limited access to education, employment, or community support can increase vulnerability.</a:t>
            </a:r>
            <a:endParaRPr lang="en-US" dirty="0">
              <a:ea typeface="Calibri"/>
              <a:cs typeface="Calibri"/>
            </a:endParaRPr>
          </a:p>
          <a:p>
            <a:pPr marL="285750" lvl="1" indent="-285750">
              <a:buFont typeface="Arial"/>
              <a:buChar char="•"/>
            </a:pPr>
            <a:r>
              <a:rPr lang="en-US" dirty="0"/>
              <a:t>Coercion or Recruitment: Some are forcibly recruited or manipulated into joining.</a:t>
            </a:r>
            <a:endParaRPr lang="en-US" dirty="0">
              <a:ea typeface="Calibri"/>
              <a:cs typeface="Calibri"/>
            </a:endParaRPr>
          </a:p>
          <a:p>
            <a:pPr marL="285750" indent="-285750">
              <a:buFont typeface="Arial"/>
              <a:buChar char="•"/>
            </a:pPr>
            <a:r>
              <a:rPr lang="en-US" dirty="0"/>
              <a:t>Understanding these motivations helps in developing prevention and intervention strategies that address root causes.</a:t>
            </a:r>
            <a:endParaRPr lang="en-US" dirty="0">
              <a:ea typeface="Calibri"/>
              <a:cs typeface="Calibri"/>
            </a:endParaRPr>
          </a:p>
          <a:p>
            <a:r>
              <a:rPr lang="en-US" dirty="0"/>
              <a:t>Key Message:</a:t>
            </a:r>
            <a:endParaRPr lang="en-US" dirty="0">
              <a:ea typeface="Calibri"/>
              <a:cs typeface="Calibri"/>
            </a:endParaRPr>
          </a:p>
          <a:p>
            <a:r>
              <a:rPr lang="en-US" dirty="0"/>
              <a:t> People join gangs for a mix of protection, belonging, survival, and opportunity, highlighting the need for comprehensive approaches to reduce recruitment and support alternatives.</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47</a:t>
            </a:fld>
            <a:endParaRPr lang="en-US"/>
          </a:p>
        </p:txBody>
      </p:sp>
    </p:spTree>
    <p:extLst>
      <p:ext uri="{BB962C8B-B14F-4D97-AF65-F5344CB8AC3E}">
        <p14:creationId xmlns:p14="http://schemas.microsoft.com/office/powerpoint/2010/main" val="814547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Sex trafficking tattoos are often used by traffickers as a form of branding, ownership, or control over victims.</a:t>
            </a:r>
            <a:endParaRPr lang="en-US" dirty="0">
              <a:ea typeface="Calibri"/>
              <a:cs typeface="Calibri"/>
            </a:endParaRPr>
          </a:p>
          <a:p>
            <a:pPr marL="285750" indent="-285750">
              <a:buFont typeface="Arial"/>
              <a:buChar char="•"/>
            </a:pPr>
            <a:r>
              <a:rPr lang="en-US" dirty="0"/>
              <a:t>These tattoos can serve as symbols of possession, marking victims similarly to how property might be marked.</a:t>
            </a:r>
            <a:endParaRPr lang="en-US" dirty="0">
              <a:ea typeface="Calibri"/>
              <a:cs typeface="Calibri"/>
            </a:endParaRPr>
          </a:p>
          <a:p>
            <a:pPr marL="285750" indent="-285750">
              <a:buFont typeface="Arial"/>
              <a:buChar char="•"/>
            </a:pPr>
            <a:r>
              <a:rPr lang="en-US" dirty="0"/>
              <a:t>Common designs include initials, names, money signs, barcodes, or symbols that may indicate the trafficker’s identity or gang affiliation.</a:t>
            </a:r>
            <a:endParaRPr lang="en-US" dirty="0">
              <a:ea typeface="Calibri"/>
              <a:cs typeface="Calibri"/>
            </a:endParaRPr>
          </a:p>
          <a:p>
            <a:pPr marL="285750" indent="-285750">
              <a:buFont typeface="Arial"/>
              <a:buChar char="•"/>
            </a:pPr>
            <a:r>
              <a:rPr lang="en-US" dirty="0"/>
              <a:t>Tattoos might also represent “earned” status or milestones forced upon victims within the trafficking environment.</a:t>
            </a:r>
            <a:endParaRPr lang="en-US" dirty="0">
              <a:ea typeface="Calibri"/>
              <a:cs typeface="Calibri"/>
            </a:endParaRPr>
          </a:p>
          <a:p>
            <a:pPr marL="285750" indent="-285750">
              <a:buFont typeface="Arial"/>
              <a:buChar char="•"/>
            </a:pPr>
            <a:r>
              <a:rPr lang="en-US" dirty="0"/>
              <a:t>Some tattoos are coerced or forced, while others may be done under duress or as a survival mechanism.</a:t>
            </a:r>
            <a:endParaRPr lang="en-US" dirty="0">
              <a:ea typeface="Calibri"/>
              <a:cs typeface="Calibri"/>
            </a:endParaRPr>
          </a:p>
          <a:p>
            <a:pPr marL="285750" indent="-285750">
              <a:buFont typeface="Arial"/>
              <a:buChar char="•"/>
            </a:pPr>
            <a:r>
              <a:rPr lang="en-US" dirty="0"/>
              <a:t>Identifying these tattoos can provide important clues for law enforcement and service providers during victim identification.</a:t>
            </a:r>
            <a:endParaRPr lang="en-US" dirty="0">
              <a:ea typeface="Calibri"/>
              <a:cs typeface="Calibri"/>
            </a:endParaRPr>
          </a:p>
          <a:p>
            <a:pPr marL="285750" indent="-285750">
              <a:buFont typeface="Arial"/>
              <a:buChar char="•"/>
            </a:pPr>
            <a:r>
              <a:rPr lang="en-US" dirty="0"/>
              <a:t>However, not all trafficking victims have tattoos, and tattoos alone don’t confirm trafficking—context and other indicators are essential.</a:t>
            </a:r>
            <a:endParaRPr lang="en-US" dirty="0">
              <a:ea typeface="Calibri"/>
              <a:cs typeface="Calibri"/>
            </a:endParaRPr>
          </a:p>
          <a:p>
            <a:pPr marL="285750" indent="-285750">
              <a:buFont typeface="Arial"/>
              <a:buChar char="•"/>
            </a:pPr>
            <a:r>
              <a:rPr lang="en-US" dirty="0"/>
              <a:t>Awareness of trafficking tattoos helps responders ask sensitive questions and provide appropriate support.</a:t>
            </a:r>
            <a:endParaRPr lang="en-US" dirty="0">
              <a:ea typeface="Calibri"/>
              <a:cs typeface="Calibri"/>
            </a:endParaRPr>
          </a:p>
          <a:p>
            <a:r>
              <a:rPr lang="en-US" dirty="0"/>
              <a:t>Key Message:</a:t>
            </a:r>
          </a:p>
          <a:p>
            <a:r>
              <a:rPr lang="en-US" dirty="0"/>
              <a:t> Sex trafficking tattoos are one form of control and branding used by traffickers, offering potential identification clues but requiring careful, trauma-informed consideration.</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48</a:t>
            </a:fld>
            <a:endParaRPr lang="en-US"/>
          </a:p>
        </p:txBody>
      </p:sp>
    </p:spTree>
    <p:extLst>
      <p:ext uri="{BB962C8B-B14F-4D97-AF65-F5344CB8AC3E}">
        <p14:creationId xmlns:p14="http://schemas.microsoft.com/office/powerpoint/2010/main" val="3667923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endParaRPr lang="en-US" dirty="0">
              <a:ea typeface="Calibri"/>
              <a:cs typeface="Calibri"/>
            </a:endParaRPr>
          </a:p>
          <a:p>
            <a:pPr marL="285750" indent="-285750">
              <a:buFont typeface="Arial"/>
              <a:buChar char="•"/>
            </a:pPr>
            <a:r>
              <a:rPr lang="en-US" dirty="0"/>
              <a:t>Gang initiation is a process that new recruits undergo to prove their loyalty and commitment to the gang.</a:t>
            </a:r>
            <a:endParaRPr lang="en-US" dirty="0">
              <a:ea typeface="Calibri"/>
              <a:cs typeface="Calibri"/>
            </a:endParaRPr>
          </a:p>
          <a:p>
            <a:pPr marL="285750" indent="-285750">
              <a:buFont typeface="Arial"/>
              <a:buChar char="•"/>
            </a:pPr>
            <a:r>
              <a:rPr lang="en-US" dirty="0"/>
              <a:t>Initiations often involve violent or criminal acts, such as assaults, robberies, or even committing serious crimes like theft or assault.</a:t>
            </a:r>
            <a:endParaRPr lang="en-US" dirty="0">
              <a:ea typeface="Calibri"/>
              <a:cs typeface="Calibri"/>
            </a:endParaRPr>
          </a:p>
          <a:p>
            <a:pPr marL="285750" indent="-285750">
              <a:buFont typeface="Arial"/>
              <a:buChar char="•"/>
            </a:pPr>
            <a:r>
              <a:rPr lang="en-US" dirty="0"/>
              <a:t>Common initiation rituals include:</a:t>
            </a:r>
            <a:endParaRPr lang="en-US" dirty="0">
              <a:ea typeface="Calibri"/>
              <a:cs typeface="Calibri"/>
            </a:endParaRPr>
          </a:p>
          <a:p>
            <a:pPr marL="285750" lvl="1" indent="-285750">
              <a:buFont typeface="Arial"/>
              <a:buChar char="•"/>
            </a:pPr>
            <a:r>
              <a:rPr lang="en-US" dirty="0"/>
              <a:t>“Beat-in” — where the recruit is physically beaten by other gang members for a set amount of time.</a:t>
            </a:r>
            <a:endParaRPr lang="en-US" dirty="0">
              <a:ea typeface="Calibri"/>
              <a:cs typeface="Calibri"/>
            </a:endParaRPr>
          </a:p>
          <a:p>
            <a:pPr marL="285750" lvl="1" indent="-285750">
              <a:buFont typeface="Arial"/>
              <a:buChar char="•"/>
            </a:pPr>
            <a:r>
              <a:rPr lang="en-US" dirty="0"/>
              <a:t>“Sex-in” — forced sexual acts, often involving the new member or as a punishment.</a:t>
            </a:r>
            <a:endParaRPr lang="en-US" dirty="0">
              <a:ea typeface="Calibri"/>
              <a:cs typeface="Calibri"/>
            </a:endParaRPr>
          </a:p>
          <a:p>
            <a:pPr marL="285750" lvl="1" indent="-285750">
              <a:buFont typeface="Arial"/>
              <a:buChar char="•"/>
            </a:pPr>
            <a:r>
              <a:rPr lang="en-US" dirty="0"/>
              <a:t>Commission of a crime — being required to participate in a criminal activity to earn membership.</a:t>
            </a:r>
            <a:endParaRPr lang="en-US" dirty="0">
              <a:ea typeface="Calibri"/>
              <a:cs typeface="Calibri"/>
            </a:endParaRPr>
          </a:p>
          <a:p>
            <a:pPr marL="285750" indent="-285750">
              <a:buFont typeface="Arial"/>
              <a:buChar char="•"/>
            </a:pPr>
            <a:r>
              <a:rPr lang="en-US" dirty="0"/>
              <a:t>These rituals serve to test the recruit’s toughness, obedience, and willingness to break the law.</a:t>
            </a:r>
            <a:endParaRPr lang="en-US" dirty="0">
              <a:ea typeface="Calibri"/>
              <a:cs typeface="Calibri"/>
            </a:endParaRPr>
          </a:p>
          <a:p>
            <a:pPr marL="285750" indent="-285750">
              <a:buFont typeface="Arial"/>
              <a:buChar char="•"/>
            </a:pPr>
            <a:r>
              <a:rPr lang="en-US" dirty="0"/>
              <a:t>Initiation creates a psychological bond and loyalty to the gang, often enforced through fear and peer pressure.</a:t>
            </a:r>
            <a:endParaRPr lang="en-US" dirty="0">
              <a:ea typeface="Calibri"/>
              <a:cs typeface="Calibri"/>
            </a:endParaRPr>
          </a:p>
          <a:p>
            <a:pPr marL="285750" indent="-285750">
              <a:buFont typeface="Arial"/>
              <a:buChar char="•"/>
            </a:pPr>
            <a:r>
              <a:rPr lang="en-US" dirty="0"/>
              <a:t>For some, initiation marks a point of no return, increasing their vulnerability to exploitation, including trafficking.</a:t>
            </a:r>
            <a:endParaRPr lang="en-US" dirty="0">
              <a:ea typeface="Calibri"/>
              <a:cs typeface="Calibri"/>
            </a:endParaRPr>
          </a:p>
          <a:p>
            <a:pPr marL="285750" indent="-285750">
              <a:buFont typeface="Arial"/>
              <a:buChar char="•"/>
            </a:pPr>
            <a:r>
              <a:rPr lang="en-US" dirty="0"/>
              <a:t>Understanding initiation processes can help identify at-risk youth and intervene early.</a:t>
            </a:r>
            <a:endParaRPr lang="en-US" dirty="0">
              <a:ea typeface="Calibri"/>
              <a:cs typeface="Calibri"/>
            </a:endParaRPr>
          </a:p>
          <a:p>
            <a:r>
              <a:rPr lang="en-US" dirty="0"/>
              <a:t>Key Message:</a:t>
            </a:r>
            <a:endParaRPr lang="en-US" dirty="0">
              <a:ea typeface="Calibri"/>
              <a:cs typeface="Calibri"/>
            </a:endParaRPr>
          </a:p>
          <a:p>
            <a:r>
              <a:rPr lang="en-US" dirty="0"/>
              <a:t> Gang initiation often involves coercion and violence, reinforcing control and loyalty while increasing the risk of criminal exploitation, including trafficking.</a:t>
            </a:r>
            <a:endParaRPr lang="en-US" dirty="0">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49</a:t>
            </a:fld>
            <a:endParaRPr lang="en-US"/>
          </a:p>
        </p:txBody>
      </p:sp>
    </p:spTree>
    <p:extLst>
      <p:ext uri="{BB962C8B-B14F-4D97-AF65-F5344CB8AC3E}">
        <p14:creationId xmlns:p14="http://schemas.microsoft.com/office/powerpoint/2010/main" val="3213369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Women involved in gangs often face high levels of sex victimization and exploitation within these groups.</a:t>
            </a:r>
            <a:endParaRPr lang="en-US" dirty="0">
              <a:ea typeface="Calibri"/>
              <a:cs typeface="Calibri"/>
            </a:endParaRPr>
          </a:p>
          <a:p>
            <a:pPr marL="285750" indent="-285750">
              <a:buFont typeface="Arial"/>
              <a:buChar char="•"/>
            </a:pPr>
            <a:r>
              <a:rPr lang="en-US" dirty="0"/>
              <a:t>Female gang members and associates may be subjected to sexual violence, coercion, and abuse by male gang members.</a:t>
            </a:r>
            <a:endParaRPr lang="en-US" dirty="0">
              <a:ea typeface="Calibri"/>
              <a:cs typeface="Calibri"/>
            </a:endParaRPr>
          </a:p>
          <a:p>
            <a:pPr marL="285750" indent="-285750">
              <a:buFont typeface="Arial"/>
              <a:buChar char="•"/>
            </a:pPr>
            <a:r>
              <a:rPr lang="en-US" dirty="0"/>
              <a:t>They can be forced into sex trafficking, prostitution, or sexual servitude as part of gang operations or as “property” of the gang.</a:t>
            </a:r>
            <a:endParaRPr lang="en-US" dirty="0">
              <a:ea typeface="Calibri"/>
              <a:cs typeface="Calibri"/>
            </a:endParaRPr>
          </a:p>
          <a:p>
            <a:pPr marL="285750" indent="-285750">
              <a:buFont typeface="Arial"/>
              <a:buChar char="•"/>
            </a:pPr>
            <a:r>
              <a:rPr lang="en-US" dirty="0"/>
              <a:t>Sexual victimization is used as a tool to control, punish, or reward women within the gang hierarchy.</a:t>
            </a:r>
            <a:endParaRPr lang="en-US" dirty="0">
              <a:ea typeface="Calibri"/>
              <a:cs typeface="Calibri"/>
            </a:endParaRPr>
          </a:p>
          <a:p>
            <a:pPr marL="285750" indent="-285750">
              <a:buFont typeface="Arial"/>
              <a:buChar char="•"/>
            </a:pPr>
            <a:r>
              <a:rPr lang="en-US" dirty="0"/>
              <a:t>Many women join gangs seeking protection or a sense of belonging but end up trapped in cycles of abuse and exploitation.</a:t>
            </a:r>
            <a:endParaRPr lang="en-US" dirty="0">
              <a:ea typeface="Calibri"/>
              <a:cs typeface="Calibri"/>
            </a:endParaRPr>
          </a:p>
          <a:p>
            <a:pPr marL="285750" indent="-285750">
              <a:buFont typeface="Arial"/>
              <a:buChar char="•"/>
            </a:pPr>
            <a:r>
              <a:rPr lang="en-US" dirty="0"/>
              <a:t>Victims often experience trauma, shame, and isolation, which can make it difficult to seek help or escape.</a:t>
            </a:r>
            <a:endParaRPr lang="en-US" dirty="0">
              <a:ea typeface="Calibri"/>
              <a:cs typeface="Calibri"/>
            </a:endParaRPr>
          </a:p>
          <a:p>
            <a:pPr marL="285750" indent="-285750">
              <a:buFont typeface="Arial"/>
              <a:buChar char="•"/>
            </a:pPr>
            <a:r>
              <a:rPr lang="en-US" dirty="0"/>
              <a:t>Law enforcement and service providers must understand these dynamics to provide appropriate support and victim-centered interventions.</a:t>
            </a:r>
            <a:endParaRPr lang="en-US" dirty="0">
              <a:ea typeface="Calibri"/>
              <a:cs typeface="Calibri"/>
            </a:endParaRPr>
          </a:p>
          <a:p>
            <a:pPr marL="285750" indent="-285750">
              <a:buFont typeface="Arial"/>
              <a:buChar char="•"/>
            </a:pPr>
            <a:r>
              <a:rPr lang="en-US" dirty="0"/>
              <a:t>Addressing sex victimization requires a multi-disciplinary approach including prevention, outreach, trauma-informed care, and legal advocacy.</a:t>
            </a:r>
            <a:endParaRPr lang="en-US" dirty="0">
              <a:ea typeface="Calibri"/>
              <a:cs typeface="Calibri"/>
            </a:endParaRPr>
          </a:p>
          <a:p>
            <a:r>
              <a:rPr lang="en-US" dirty="0"/>
              <a:t>Key Message:</a:t>
            </a:r>
          </a:p>
          <a:p>
            <a:r>
              <a:rPr lang="en-US" dirty="0"/>
              <a:t> Sex victimization of women in gangs is pervasive and complex, necessitating informed, compassionate responses to break cycles of abuse and exploitation.</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51</a:t>
            </a:fld>
            <a:endParaRPr lang="en-US"/>
          </a:p>
        </p:txBody>
      </p:sp>
    </p:spTree>
    <p:extLst>
      <p:ext uri="{BB962C8B-B14F-4D97-AF65-F5344CB8AC3E}">
        <p14:creationId xmlns:p14="http://schemas.microsoft.com/office/powerpoint/2010/main" val="3325180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Gangs often target vulnerable individuals who may be more easily influenced or coerced into joining or being exploited.</a:t>
            </a:r>
            <a:endParaRPr lang="en-US" dirty="0">
              <a:ea typeface="Calibri"/>
              <a:cs typeface="Calibri"/>
            </a:endParaRPr>
          </a:p>
          <a:p>
            <a:pPr marL="285750" indent="-285750">
              <a:buFont typeface="Arial"/>
              <a:buChar char="•"/>
            </a:pPr>
            <a:r>
              <a:rPr lang="en-US" dirty="0"/>
              <a:t>Common targets include:</a:t>
            </a:r>
            <a:endParaRPr lang="en-US" dirty="0">
              <a:ea typeface="Calibri"/>
              <a:cs typeface="Calibri"/>
            </a:endParaRPr>
          </a:p>
          <a:p>
            <a:pPr marL="285750" lvl="1" indent="-285750">
              <a:buFont typeface="Arial"/>
              <a:buChar char="•"/>
            </a:pPr>
            <a:r>
              <a:rPr lang="en-US" dirty="0"/>
              <a:t>At-risk youth — especially those experiencing poverty, family instability, or lack of supervision.</a:t>
            </a:r>
            <a:endParaRPr lang="en-US" dirty="0">
              <a:ea typeface="Calibri"/>
              <a:cs typeface="Calibri"/>
            </a:endParaRPr>
          </a:p>
          <a:p>
            <a:pPr marL="285750" lvl="1" indent="-285750">
              <a:buFont typeface="Arial"/>
              <a:buChar char="•"/>
            </a:pPr>
            <a:r>
              <a:rPr lang="en-US" dirty="0"/>
              <a:t>Runaways and homeless youth, who may seek shelter, protection, or a sense of belonging.</a:t>
            </a:r>
            <a:endParaRPr lang="en-US" dirty="0">
              <a:ea typeface="Calibri"/>
              <a:cs typeface="Calibri"/>
            </a:endParaRPr>
          </a:p>
          <a:p>
            <a:pPr marL="285750" lvl="1" indent="-285750">
              <a:buFont typeface="Arial"/>
              <a:buChar char="•"/>
            </a:pPr>
            <a:r>
              <a:rPr lang="en-US" dirty="0"/>
              <a:t>Youth with histories of trauma, abuse, or neglect, making them vulnerable to manipulation.</a:t>
            </a:r>
            <a:endParaRPr lang="en-US" dirty="0">
              <a:ea typeface="Calibri"/>
              <a:cs typeface="Calibri"/>
            </a:endParaRPr>
          </a:p>
          <a:p>
            <a:pPr marL="285750" lvl="1" indent="-285750">
              <a:buFont typeface="Arial"/>
              <a:buChar char="•"/>
            </a:pPr>
            <a:r>
              <a:rPr lang="en-US" dirty="0"/>
              <a:t>Individuals with low self-esteem or social isolation, who crave acceptance and identity.</a:t>
            </a:r>
            <a:endParaRPr lang="en-US" dirty="0">
              <a:ea typeface="Calibri"/>
              <a:cs typeface="Calibri"/>
            </a:endParaRPr>
          </a:p>
          <a:p>
            <a:pPr marL="285750" lvl="1" indent="-285750">
              <a:buFont typeface="Arial"/>
              <a:buChar char="•"/>
            </a:pPr>
            <a:r>
              <a:rPr lang="en-US" dirty="0"/>
              <a:t>Youth in high-crime or underserved neighborhoods with limited access to education and employment.</a:t>
            </a:r>
            <a:endParaRPr lang="en-US" dirty="0">
              <a:ea typeface="Calibri"/>
              <a:cs typeface="Calibri"/>
            </a:endParaRPr>
          </a:p>
          <a:p>
            <a:pPr marL="285750" lvl="1" indent="-285750">
              <a:buFont typeface="Arial"/>
              <a:buChar char="•"/>
            </a:pPr>
            <a:r>
              <a:rPr lang="en-US" dirty="0"/>
              <a:t>Sometimes adults who may be coerced into gang activities or trafficking roles.</a:t>
            </a:r>
            <a:endParaRPr lang="en-US" dirty="0">
              <a:ea typeface="Calibri"/>
              <a:cs typeface="Calibri"/>
            </a:endParaRPr>
          </a:p>
          <a:p>
            <a:pPr marL="285750" indent="-285750">
              <a:buFont typeface="Arial"/>
              <a:buChar char="•"/>
            </a:pPr>
            <a:r>
              <a:rPr lang="en-US" dirty="0"/>
              <a:t>Gangs exploit these vulnerabilities by offering perceived protection, economic opportunity, and social status.</a:t>
            </a:r>
            <a:endParaRPr lang="en-US" dirty="0">
              <a:ea typeface="Calibri"/>
              <a:cs typeface="Calibri"/>
            </a:endParaRPr>
          </a:p>
          <a:p>
            <a:pPr marL="285750" indent="-285750">
              <a:buFont typeface="Arial"/>
              <a:buChar char="•"/>
            </a:pPr>
            <a:r>
              <a:rPr lang="en-US" dirty="0"/>
              <a:t>Understanding who gangs target helps inform prevention efforts focused on building protective factors and support networks.</a:t>
            </a:r>
            <a:endParaRPr lang="en-US" dirty="0">
              <a:ea typeface="Calibri"/>
              <a:cs typeface="Calibri"/>
            </a:endParaRPr>
          </a:p>
          <a:p>
            <a:r>
              <a:rPr lang="en-US" dirty="0"/>
              <a:t>Key Message:</a:t>
            </a:r>
          </a:p>
          <a:p>
            <a:r>
              <a:rPr lang="en-US" dirty="0"/>
              <a:t> Gangs strategically recruit vulnerable individuals by exploiting their needs for safety, belonging, and opportunity, underscoring the importance of early intervention and support.</a:t>
            </a:r>
            <a:endParaRPr lang="en-US" dirty="0">
              <a:ea typeface="Calibri"/>
              <a:cs typeface="Calibri"/>
            </a:endParaRPr>
          </a:p>
          <a:p>
            <a:endParaRPr lang="en-US"/>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52</a:t>
            </a:fld>
            <a:endParaRPr lang="en-US"/>
          </a:p>
        </p:txBody>
      </p:sp>
    </p:spTree>
    <p:extLst>
      <p:ext uri="{BB962C8B-B14F-4D97-AF65-F5344CB8AC3E}">
        <p14:creationId xmlns:p14="http://schemas.microsoft.com/office/powerpoint/2010/main" val="2319869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
            </a:r>
            <a:r>
              <a:rPr lang="en-US" dirty="0"/>
              <a:t>resenter Notes:</a:t>
            </a:r>
          </a:p>
          <a:p>
            <a:pPr marL="285750" indent="-285750">
              <a:buFont typeface="Arial"/>
              <a:buChar char="•"/>
            </a:pPr>
            <a:r>
              <a:rPr lang="en-US"/>
              <a:t>Gangs often have interconnected involvement in substance abuse, drug trafficking, and human trafficking.</a:t>
            </a:r>
            <a:endParaRPr lang="en-US" dirty="0">
              <a:ea typeface="Calibri"/>
              <a:cs typeface="Calibri"/>
            </a:endParaRPr>
          </a:p>
          <a:p>
            <a:pPr marL="285750" indent="-285750">
              <a:buFont typeface="Arial"/>
              <a:buChar char="•"/>
            </a:pPr>
            <a:r>
              <a:rPr lang="en-US"/>
              <a:t>Substance distribution can be a major source of income and control for gangs, who may also exploit trafficking victims to support these operations.</a:t>
            </a:r>
            <a:endParaRPr lang="en-US" dirty="0">
              <a:ea typeface="Calibri"/>
              <a:cs typeface="Calibri"/>
            </a:endParaRPr>
          </a:p>
          <a:p>
            <a:pPr marL="285750" indent="-285750">
              <a:buFont typeface="Arial"/>
              <a:buChar char="•"/>
            </a:pPr>
            <a:r>
              <a:rPr lang="en-US"/>
              <a:t>Victims of trafficking are sometimes forced or coerced into substance use to maintain control and dependency, linking drug abuse with exploitation.</a:t>
            </a:r>
            <a:endParaRPr lang="en-US" dirty="0">
              <a:ea typeface="Calibri"/>
              <a:cs typeface="Calibri"/>
            </a:endParaRPr>
          </a:p>
          <a:p>
            <a:pPr marL="285750" indent="-285750">
              <a:buFont typeface="Arial"/>
              <a:buChar char="•"/>
            </a:pPr>
            <a:r>
              <a:rPr lang="en-US"/>
              <a:t>Gangs may recruit individuals by offering drugs or by preying on those already struggling with substance abuse vulnerabilities.</a:t>
            </a:r>
            <a:endParaRPr lang="en-US" dirty="0">
              <a:ea typeface="Calibri"/>
              <a:cs typeface="Calibri"/>
            </a:endParaRPr>
          </a:p>
          <a:p>
            <a:pPr marL="285750" indent="-285750">
              <a:buFont typeface="Arial"/>
              <a:buChar char="•"/>
            </a:pPr>
            <a:r>
              <a:rPr lang="en-US"/>
              <a:t>The profits from drug sales and trafficking frequently fund gang activities, including trafficking operations.</a:t>
            </a:r>
            <a:endParaRPr lang="en-US" dirty="0">
              <a:ea typeface="Calibri"/>
              <a:cs typeface="Calibri"/>
            </a:endParaRPr>
          </a:p>
          <a:p>
            <a:pPr marL="285750" indent="-285750">
              <a:buFont typeface="Arial"/>
              <a:buChar char="•"/>
            </a:pPr>
            <a:r>
              <a:rPr lang="en-US"/>
              <a:t>Substance abuse can also be a tool used by traffickers to manipulate victims, impair judgment, and reduce resistance.</a:t>
            </a:r>
            <a:endParaRPr lang="en-US" dirty="0">
              <a:ea typeface="Calibri"/>
              <a:cs typeface="Calibri"/>
            </a:endParaRPr>
          </a:p>
          <a:p>
            <a:pPr marL="285750" indent="-285750">
              <a:buFont typeface="Arial"/>
              <a:buChar char="•"/>
            </a:pPr>
            <a:r>
              <a:rPr lang="en-US"/>
              <a:t>Law enforcement and service providers must address the overlapping nature of gang activity, drug abuse, and trafficking for effective intervention.</a:t>
            </a:r>
            <a:endParaRPr lang="en-US" dirty="0">
              <a:ea typeface="Calibri"/>
              <a:cs typeface="Calibri"/>
            </a:endParaRPr>
          </a:p>
          <a:p>
            <a:pPr marL="285750" indent="-285750">
              <a:buFont typeface="Arial"/>
              <a:buChar char="•"/>
            </a:pPr>
            <a:r>
              <a:rPr lang="en-US" dirty="0"/>
              <a:t>Prevention and recovery efforts should integrate substance abuse treatment with anti-trafficking services to address these linked issues comprehensively.</a:t>
            </a:r>
            <a:endParaRPr lang="en-US" dirty="0">
              <a:ea typeface="Calibri"/>
              <a:cs typeface="Calibri"/>
            </a:endParaRPr>
          </a:p>
          <a:p>
            <a:r>
              <a:rPr lang="en-US" dirty="0"/>
              <a:t>Key Message:</a:t>
            </a:r>
          </a:p>
          <a:p>
            <a:r>
              <a:rPr lang="en-US" dirty="0"/>
              <a:t> The connection between gangs, substances, and trafficking creates a complex cycle of exploitation and control that requires coordinated, multi-disciplinary responses.</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53</a:t>
            </a:fld>
            <a:endParaRPr lang="en-US"/>
          </a:p>
        </p:txBody>
      </p:sp>
    </p:spTree>
    <p:extLst>
      <p:ext uri="{BB962C8B-B14F-4D97-AF65-F5344CB8AC3E}">
        <p14:creationId xmlns:p14="http://schemas.microsoft.com/office/powerpoint/2010/main" val="3233812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Preventing gang involvement requires a multi-faceted approach focused on addressing root causes and providing positive alternatives.</a:t>
            </a:r>
            <a:endParaRPr lang="en-US" dirty="0">
              <a:ea typeface="Calibri"/>
              <a:cs typeface="Calibri"/>
            </a:endParaRPr>
          </a:p>
          <a:p>
            <a:pPr marL="285750" indent="-285750">
              <a:buFont typeface="Arial"/>
              <a:buChar char="•"/>
            </a:pPr>
            <a:r>
              <a:rPr lang="en-US" dirty="0"/>
              <a:t>Key prevention strategies include:</a:t>
            </a:r>
            <a:endParaRPr lang="en-US" dirty="0">
              <a:ea typeface="Calibri"/>
              <a:cs typeface="Calibri"/>
            </a:endParaRPr>
          </a:p>
          <a:p>
            <a:pPr marL="285750" lvl="1" indent="-285750">
              <a:buFont typeface="Arial"/>
              <a:buChar char="•"/>
            </a:pPr>
            <a:r>
              <a:rPr lang="en-US" dirty="0"/>
              <a:t>Building strong, supportive relationships with family, mentors, and community members to provide a sense of belonging.</a:t>
            </a:r>
            <a:endParaRPr lang="en-US" dirty="0">
              <a:ea typeface="Calibri"/>
              <a:cs typeface="Calibri"/>
            </a:endParaRPr>
          </a:p>
          <a:p>
            <a:pPr marL="285750" lvl="1" indent="-285750">
              <a:buFont typeface="Arial"/>
              <a:buChar char="•"/>
            </a:pPr>
            <a:r>
              <a:rPr lang="en-US" dirty="0"/>
              <a:t>Promoting positive youth development through education, extracurricular activities, and skill-building opportunities.</a:t>
            </a:r>
            <a:endParaRPr lang="en-US" dirty="0">
              <a:ea typeface="Calibri"/>
              <a:cs typeface="Calibri"/>
            </a:endParaRPr>
          </a:p>
          <a:p>
            <a:pPr marL="285750" lvl="1" indent="-285750">
              <a:buFont typeface="Arial"/>
              <a:buChar char="•"/>
            </a:pPr>
            <a:r>
              <a:rPr lang="en-US" dirty="0"/>
              <a:t>Increasing awareness of gang recruitment tactics so youth can recognize and resist pressure.</a:t>
            </a:r>
            <a:endParaRPr lang="en-US" dirty="0">
              <a:ea typeface="Calibri"/>
              <a:cs typeface="Calibri"/>
            </a:endParaRPr>
          </a:p>
          <a:p>
            <a:pPr marL="285750" lvl="1" indent="-285750">
              <a:buFont typeface="Arial"/>
              <a:buChar char="•"/>
            </a:pPr>
            <a:r>
              <a:rPr lang="en-US" dirty="0"/>
              <a:t>Providing safe spaces where at-risk individuals can find support, guidance, and resources.</a:t>
            </a:r>
            <a:endParaRPr lang="en-US" dirty="0">
              <a:ea typeface="Calibri"/>
              <a:cs typeface="Calibri"/>
            </a:endParaRPr>
          </a:p>
          <a:p>
            <a:pPr marL="285750" lvl="1" indent="-285750">
              <a:buFont typeface="Arial"/>
              <a:buChar char="•"/>
            </a:pPr>
            <a:r>
              <a:rPr lang="en-US" dirty="0"/>
              <a:t>Addressing underlying issues such as poverty, trauma, substance abuse, and lack of opportunity that increase vulnerability.</a:t>
            </a:r>
            <a:endParaRPr lang="en-US" dirty="0">
              <a:ea typeface="Calibri"/>
              <a:cs typeface="Calibri"/>
            </a:endParaRPr>
          </a:p>
          <a:p>
            <a:pPr marL="285750" lvl="1" indent="-285750">
              <a:buFont typeface="Arial"/>
              <a:buChar char="•"/>
            </a:pPr>
            <a:r>
              <a:rPr lang="en-US" dirty="0"/>
              <a:t>Collaborating with schools, law enforcement, and community organizations to create early intervention programs.</a:t>
            </a:r>
            <a:endParaRPr lang="en-US" dirty="0">
              <a:ea typeface="Calibri"/>
              <a:cs typeface="Calibri"/>
            </a:endParaRPr>
          </a:p>
          <a:p>
            <a:pPr marL="285750" lvl="1" indent="-285750">
              <a:buFont typeface="Arial"/>
              <a:buChar char="•"/>
            </a:pPr>
            <a:r>
              <a:rPr lang="en-US" dirty="0"/>
              <a:t>Encouraging community involvement and neighborhood improvement initiatives to reduce crime and increase safety.</a:t>
            </a:r>
            <a:endParaRPr lang="en-US" dirty="0">
              <a:ea typeface="Calibri"/>
              <a:cs typeface="Calibri"/>
            </a:endParaRPr>
          </a:p>
          <a:p>
            <a:pPr marL="285750" indent="-285750">
              <a:buFont typeface="Arial"/>
              <a:buChar char="•"/>
            </a:pPr>
            <a:r>
              <a:rPr lang="en-US" dirty="0"/>
              <a:t>Empowering youth to make healthy choices and envision positive futures is crucial in steering them away from gangs.</a:t>
            </a:r>
            <a:endParaRPr lang="en-US" dirty="0">
              <a:ea typeface="Calibri"/>
              <a:cs typeface="Calibri"/>
            </a:endParaRPr>
          </a:p>
          <a:p>
            <a:r>
              <a:rPr lang="en-US" dirty="0"/>
              <a:t>Key Message:</a:t>
            </a:r>
          </a:p>
          <a:p>
            <a:r>
              <a:rPr lang="en-US" dirty="0"/>
              <a:t> Prevention is about strengthening protective factors and providing positive, supportive environments to reduce the appeal and need for gang involvement.</a:t>
            </a:r>
            <a:endParaRPr lang="en-US" dirty="0">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54</a:t>
            </a:fld>
            <a:endParaRPr lang="en-US"/>
          </a:p>
        </p:txBody>
      </p:sp>
    </p:spTree>
    <p:extLst>
      <p:ext uri="{BB962C8B-B14F-4D97-AF65-F5344CB8AC3E}">
        <p14:creationId xmlns:p14="http://schemas.microsoft.com/office/powerpoint/2010/main" val="142060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Identifying sex trafficking victims requires careful observation of behavioral, physical, and situational indicators.</a:t>
            </a:r>
            <a:endParaRPr lang="en-US" dirty="0">
              <a:ea typeface="Calibri"/>
              <a:cs typeface="Calibri"/>
            </a:endParaRPr>
          </a:p>
          <a:p>
            <a:pPr marL="285750" indent="-285750">
              <a:buFont typeface="Arial"/>
              <a:buChar char="•"/>
            </a:pPr>
            <a:r>
              <a:rPr lang="en-US" dirty="0"/>
              <a:t>Common signs include:</a:t>
            </a:r>
            <a:endParaRPr lang="en-US" dirty="0">
              <a:ea typeface="Calibri"/>
              <a:cs typeface="Calibri"/>
            </a:endParaRPr>
          </a:p>
          <a:p>
            <a:pPr marL="285750" lvl="1" indent="-285750">
              <a:buFont typeface="Arial"/>
              <a:buChar char="•"/>
            </a:pPr>
            <a:r>
              <a:rPr lang="en-US" dirty="0"/>
              <a:t>Victims may appear fearful, anxious, or submissive, often avoiding eye contact or communication.</a:t>
            </a:r>
            <a:endParaRPr lang="en-US" dirty="0">
              <a:ea typeface="Calibri"/>
              <a:cs typeface="Calibri"/>
            </a:endParaRPr>
          </a:p>
          <a:p>
            <a:pPr marL="285750" lvl="1" indent="-285750">
              <a:buFont typeface="Arial"/>
              <a:buChar char="•"/>
            </a:pPr>
            <a:r>
              <a:rPr lang="en-US" dirty="0"/>
              <a:t>Signs of physical abuse or neglect, such as bruises, malnourishment, or poor hygiene.</a:t>
            </a:r>
            <a:endParaRPr lang="en-US" dirty="0">
              <a:ea typeface="Calibri"/>
              <a:cs typeface="Calibri"/>
            </a:endParaRPr>
          </a:p>
          <a:p>
            <a:pPr marL="285750" lvl="1" indent="-285750">
              <a:buFont typeface="Arial"/>
              <a:buChar char="•"/>
            </a:pPr>
            <a:r>
              <a:rPr lang="en-US" dirty="0"/>
              <a:t>Lack of control over their identification documents or finances.</a:t>
            </a:r>
            <a:endParaRPr lang="en-US" dirty="0">
              <a:ea typeface="Calibri"/>
              <a:cs typeface="Calibri"/>
            </a:endParaRPr>
          </a:p>
          <a:p>
            <a:pPr marL="285750" lvl="1" indent="-285750">
              <a:buFont typeface="Arial"/>
              <a:buChar char="•"/>
            </a:pPr>
            <a:r>
              <a:rPr lang="en-US" dirty="0"/>
              <a:t>Being accompanied by a controlling person who speaks for them or restricts their movements.</a:t>
            </a:r>
            <a:endParaRPr lang="en-US" dirty="0">
              <a:ea typeface="Calibri"/>
              <a:cs typeface="Calibri"/>
            </a:endParaRPr>
          </a:p>
          <a:p>
            <a:pPr marL="285750" lvl="1" indent="-285750">
              <a:buFont typeface="Arial"/>
              <a:buChar char="•"/>
            </a:pPr>
            <a:r>
              <a:rPr lang="en-US" dirty="0"/>
              <a:t>Frequent movement between locations or living in suspicious places like brothels, hotels, or illicit massage parlors.</a:t>
            </a:r>
            <a:endParaRPr lang="en-US" dirty="0">
              <a:ea typeface="Calibri"/>
              <a:cs typeface="Calibri"/>
            </a:endParaRPr>
          </a:p>
          <a:p>
            <a:pPr marL="285750" lvl="1" indent="-285750">
              <a:buFont typeface="Arial"/>
              <a:buChar char="•"/>
            </a:pPr>
            <a:r>
              <a:rPr lang="en-US" dirty="0"/>
              <a:t>Inconsistent or scripted responses when questioned.</a:t>
            </a:r>
            <a:endParaRPr lang="en-US" dirty="0">
              <a:ea typeface="Calibri"/>
              <a:cs typeface="Calibri"/>
            </a:endParaRPr>
          </a:p>
          <a:p>
            <a:pPr marL="285750" lvl="1" indent="-285750">
              <a:buFont typeface="Arial"/>
              <a:buChar char="•"/>
            </a:pPr>
            <a:r>
              <a:rPr lang="en-US" dirty="0"/>
              <a:t>Evidence of branding or tattoos indicating ownership.</a:t>
            </a:r>
            <a:endParaRPr lang="en-US" dirty="0">
              <a:ea typeface="Calibri"/>
              <a:cs typeface="Calibri"/>
            </a:endParaRPr>
          </a:p>
          <a:p>
            <a:pPr marL="285750" indent="-285750">
              <a:buFont typeface="Arial"/>
              <a:buChar char="•"/>
            </a:pPr>
            <a:r>
              <a:rPr lang="en-US" dirty="0"/>
              <a:t>Victims may also show signs of substance abuse, untreated health issues, or trauma-related symptoms.</a:t>
            </a:r>
            <a:endParaRPr lang="en-US" dirty="0">
              <a:ea typeface="Calibri"/>
              <a:cs typeface="Calibri"/>
            </a:endParaRPr>
          </a:p>
          <a:p>
            <a:pPr marL="285750" indent="-285750">
              <a:buFont typeface="Arial"/>
              <a:buChar char="•"/>
            </a:pPr>
            <a:r>
              <a:rPr lang="en-US" dirty="0"/>
              <a:t>It is important to approach suspected victims with sensitivity and confidentiality to build trust.</a:t>
            </a:r>
            <a:endParaRPr lang="en-US" dirty="0">
              <a:ea typeface="Calibri"/>
              <a:cs typeface="Calibri"/>
            </a:endParaRPr>
          </a:p>
          <a:p>
            <a:pPr marL="285750" indent="-285750">
              <a:buFont typeface="Arial"/>
              <a:buChar char="•"/>
            </a:pPr>
            <a:r>
              <a:rPr lang="en-US" dirty="0"/>
              <a:t>Reporting mechanisms should be clear, ensuring victims receive immediate protection and access to services.</a:t>
            </a:r>
            <a:endParaRPr lang="en-US" dirty="0">
              <a:ea typeface="Calibri"/>
              <a:cs typeface="Calibri"/>
            </a:endParaRPr>
          </a:p>
          <a:p>
            <a:r>
              <a:rPr lang="en-US" dirty="0"/>
              <a:t>Key Message:</a:t>
            </a:r>
          </a:p>
          <a:p>
            <a:r>
              <a:rPr lang="en-US" dirty="0"/>
              <a:t> Recognizing the complex signs of sex trafficking is vital for timely intervention and connecting victims with life-saving support.</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56</a:t>
            </a:fld>
            <a:endParaRPr lang="en-US"/>
          </a:p>
        </p:txBody>
      </p:sp>
    </p:spTree>
    <p:extLst>
      <p:ext uri="{BB962C8B-B14F-4D97-AF65-F5344CB8AC3E}">
        <p14:creationId xmlns:p14="http://schemas.microsoft.com/office/powerpoint/2010/main" val="1238758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a:t>
            </a:r>
          </a:p>
          <a:p>
            <a:r>
              <a:rPr lang="en-US" dirty="0"/>
              <a:t>Recognizing the complex signs of sex trafficking is vital for timely intervention and connecting victims with life-saving support.</a:t>
            </a: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57</a:t>
            </a:fld>
            <a:endParaRPr lang="en-US"/>
          </a:p>
        </p:txBody>
      </p:sp>
    </p:spTree>
    <p:extLst>
      <p:ext uri="{BB962C8B-B14F-4D97-AF65-F5344CB8AC3E}">
        <p14:creationId xmlns:p14="http://schemas.microsoft.com/office/powerpoint/2010/main" val="288822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It's important to understand that perpetrators of sex trafficking—whether they are traffickers/pimps or buyers/johns—do not fit a single profile or stereotype.</a:t>
            </a:r>
            <a:endParaRPr lang="en-US" dirty="0">
              <a:ea typeface="Calibri"/>
              <a:cs typeface="Calibri"/>
            </a:endParaRPr>
          </a:p>
          <a:p>
            <a:pPr marL="285750" indent="-285750">
              <a:buFont typeface="Arial"/>
              <a:buChar char="•"/>
            </a:pPr>
            <a:r>
              <a:rPr lang="en-US" dirty="0"/>
              <a:t>They can come from any background: all races, ethnicities, genders, age groups, and socioeconomic classes. This challenges the misconception that traffickers or buyers are easy to spot.</a:t>
            </a:r>
            <a:endParaRPr lang="en-US" dirty="0">
              <a:ea typeface="Calibri"/>
              <a:cs typeface="Calibri"/>
            </a:endParaRPr>
          </a:p>
          <a:p>
            <a:pPr marL="285750" indent="-285750">
              <a:buFont typeface="Arial"/>
              <a:buChar char="•"/>
            </a:pPr>
            <a:r>
              <a:rPr lang="en-US" dirty="0"/>
              <a:t>Some perpetrators are part of organized crime networks, including local gangs, national criminal groups, or even international trafficking rings.</a:t>
            </a:r>
            <a:endParaRPr lang="en-US" dirty="0">
              <a:ea typeface="Calibri"/>
              <a:cs typeface="Calibri"/>
            </a:endParaRPr>
          </a:p>
          <a:p>
            <a:pPr marL="285750" indent="-285750">
              <a:buFont typeface="Arial"/>
              <a:buChar char="•"/>
            </a:pPr>
            <a:r>
              <a:rPr lang="en-US" dirty="0"/>
              <a:t>Others may operate alone, with no formal affiliation—making them harder to detect.</a:t>
            </a:r>
            <a:endParaRPr lang="en-US" dirty="0">
              <a:ea typeface="Calibri"/>
              <a:cs typeface="Calibri"/>
            </a:endParaRPr>
          </a:p>
          <a:p>
            <a:pPr marL="285750" indent="-285750">
              <a:buFont typeface="Arial"/>
              <a:buChar char="•"/>
            </a:pPr>
            <a:r>
              <a:rPr lang="en-US" dirty="0"/>
              <a:t>This diversity in background and approach underscores the importance of training and awareness across all systems, as anyone could be a trafficker or buyer, regardless of appearance or status.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6</a:t>
            </a:fld>
            <a:endParaRPr lang="en-US"/>
          </a:p>
        </p:txBody>
      </p:sp>
    </p:spTree>
    <p:extLst>
      <p:ext uri="{BB962C8B-B14F-4D97-AF65-F5344CB8AC3E}">
        <p14:creationId xmlns:p14="http://schemas.microsoft.com/office/powerpoint/2010/main" val="1727181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Physical Signs:</a:t>
            </a:r>
          </a:p>
          <a:p>
            <a:pPr marL="285750" indent="-285750">
              <a:buFont typeface="Arial"/>
              <a:buChar char="•"/>
            </a:pPr>
            <a:r>
              <a:rPr lang="en-US" dirty="0"/>
              <a:t>Unexplained injuries such as bruises, cuts, burns, or scars from physical abuse or restraints.</a:t>
            </a:r>
            <a:endParaRPr lang="en-US" dirty="0">
              <a:ea typeface="Calibri"/>
              <a:cs typeface="Calibri"/>
            </a:endParaRPr>
          </a:p>
          <a:p>
            <a:pPr marL="285750" indent="-285750">
              <a:buFont typeface="Arial"/>
              <a:buChar char="•"/>
            </a:pPr>
            <a:r>
              <a:rPr lang="en-US" dirty="0"/>
              <a:t>Signs of malnutrition, dehydration, or poor hygiene.</a:t>
            </a:r>
            <a:endParaRPr lang="en-US" dirty="0">
              <a:ea typeface="Calibri"/>
              <a:cs typeface="Calibri"/>
            </a:endParaRPr>
          </a:p>
          <a:p>
            <a:pPr marL="285750" indent="-285750">
              <a:buFont typeface="Arial"/>
              <a:buChar char="•"/>
            </a:pPr>
            <a:r>
              <a:rPr lang="en-US" dirty="0"/>
              <a:t>Evidence of untreated sexually transmitted infections or other health problems.</a:t>
            </a:r>
            <a:endParaRPr lang="en-US" dirty="0">
              <a:ea typeface="Calibri"/>
              <a:cs typeface="Calibri"/>
            </a:endParaRPr>
          </a:p>
          <a:p>
            <a:pPr marL="285750" indent="-285750">
              <a:buFont typeface="Arial"/>
              <a:buChar char="•"/>
            </a:pPr>
            <a:r>
              <a:rPr lang="en-US" dirty="0"/>
              <a:t>Tattoos or brands that may indicate ownership or control by traffickers.</a:t>
            </a:r>
            <a:endParaRPr lang="en-US" dirty="0">
              <a:ea typeface="Calibri"/>
              <a:cs typeface="Calibri"/>
            </a:endParaRPr>
          </a:p>
          <a:p>
            <a:pPr marL="285750" indent="-285750">
              <a:buFont typeface="Arial"/>
              <a:buChar char="•"/>
            </a:pPr>
            <a:r>
              <a:rPr lang="en-US" dirty="0"/>
              <a:t>Signs of substance abuse or withdrawal symptoms.</a:t>
            </a:r>
            <a:endParaRPr lang="en-US" dirty="0">
              <a:ea typeface="Calibri"/>
              <a:cs typeface="Calibri"/>
            </a:endParaRPr>
          </a:p>
          <a:p>
            <a:pPr marL="285750" indent="-285750">
              <a:buFont typeface="Arial"/>
              <a:buChar char="•"/>
            </a:pPr>
            <a:r>
              <a:rPr lang="en-US" dirty="0"/>
              <a:t>Wearing inappropriate or unusual clothing for the setting or weather, sometimes controlled by traffickers.</a:t>
            </a:r>
            <a:endParaRPr lang="en-US" dirty="0">
              <a:ea typeface="Calibri"/>
              <a:cs typeface="Calibri"/>
            </a:endParaRPr>
          </a:p>
          <a:p>
            <a:r>
              <a:rPr lang="en-US" dirty="0"/>
              <a:t>Behavioral Signs:</a:t>
            </a:r>
          </a:p>
          <a:p>
            <a:pPr marL="285750" indent="-285750">
              <a:buFont typeface="Arial"/>
              <a:buChar char="•"/>
            </a:pPr>
            <a:r>
              <a:rPr lang="en-US" dirty="0"/>
              <a:t>Appearing fearful, anxious, depressed, or withdrawn.</a:t>
            </a:r>
            <a:endParaRPr lang="en-US" dirty="0">
              <a:ea typeface="Calibri"/>
              <a:cs typeface="Calibri"/>
            </a:endParaRPr>
          </a:p>
          <a:p>
            <a:pPr marL="285750" indent="-285750">
              <a:buFont typeface="Arial"/>
              <a:buChar char="•"/>
            </a:pPr>
            <a:r>
              <a:rPr lang="en-US" dirty="0"/>
              <a:t>Avoiding eye contact or communication, often deferring to someone else who seems controlling.</a:t>
            </a:r>
            <a:endParaRPr lang="en-US" dirty="0">
              <a:ea typeface="Calibri"/>
              <a:cs typeface="Calibri"/>
            </a:endParaRPr>
          </a:p>
          <a:p>
            <a:pPr marL="285750" indent="-285750">
              <a:buFont typeface="Arial"/>
              <a:buChar char="•"/>
            </a:pPr>
            <a:r>
              <a:rPr lang="en-US" dirty="0"/>
              <a:t>Exhibiting submissive or nervous behavior, including flinching or startling easily.</a:t>
            </a:r>
            <a:endParaRPr lang="en-US" dirty="0">
              <a:ea typeface="Calibri"/>
              <a:cs typeface="Calibri"/>
            </a:endParaRPr>
          </a:p>
          <a:p>
            <a:pPr marL="285750" indent="-285750">
              <a:buFont typeface="Arial"/>
              <a:buChar char="•"/>
            </a:pPr>
            <a:r>
              <a:rPr lang="en-US" dirty="0"/>
              <a:t>Inconsistent stories or scripted responses when questioned.</a:t>
            </a:r>
            <a:endParaRPr lang="en-US" dirty="0">
              <a:ea typeface="Calibri"/>
              <a:cs typeface="Calibri"/>
            </a:endParaRPr>
          </a:p>
          <a:p>
            <a:pPr marL="285750" indent="-285750">
              <a:buFont typeface="Arial"/>
              <a:buChar char="•"/>
            </a:pPr>
            <a:r>
              <a:rPr lang="en-US" dirty="0"/>
              <a:t>Reluctance or inability to explain their whereabouts or circumstances.</a:t>
            </a:r>
            <a:endParaRPr lang="en-US" dirty="0">
              <a:ea typeface="Calibri"/>
              <a:cs typeface="Calibri"/>
            </a:endParaRPr>
          </a:p>
          <a:p>
            <a:pPr marL="285750" indent="-285750">
              <a:buFont typeface="Arial"/>
              <a:buChar char="•"/>
            </a:pPr>
            <a:r>
              <a:rPr lang="en-US" dirty="0"/>
              <a:t>Signs of trauma such as hypervigilance, dissociation, or emotional numbness.</a:t>
            </a:r>
            <a:endParaRPr lang="en-US" dirty="0">
              <a:ea typeface="Calibri"/>
              <a:cs typeface="Calibri"/>
            </a:endParaRPr>
          </a:p>
          <a:p>
            <a:pPr marL="285750" indent="-285750">
              <a:buFont typeface="Arial"/>
              <a:buChar char="•"/>
            </a:pPr>
            <a:r>
              <a:rPr lang="en-US" dirty="0"/>
              <a:t>Frequent absences from school, work, or home without clear explanation.</a:t>
            </a:r>
            <a:endParaRPr lang="en-US" dirty="0">
              <a:ea typeface="Calibri"/>
              <a:cs typeface="Calibri"/>
            </a:endParaRPr>
          </a:p>
          <a:p>
            <a:pPr marL="285750" indent="-285750">
              <a:buFont typeface="Arial"/>
              <a:buChar char="•"/>
            </a:pPr>
            <a:r>
              <a:rPr lang="en-US" dirty="0"/>
              <a:t>Social isolation or limited interaction with others.</a:t>
            </a:r>
            <a:endParaRPr lang="en-US" dirty="0">
              <a:ea typeface="Calibri"/>
              <a:cs typeface="Calibri"/>
            </a:endParaRPr>
          </a:p>
          <a:p>
            <a:r>
              <a:rPr lang="en-US" dirty="0"/>
              <a:t>Key Message:</a:t>
            </a:r>
          </a:p>
          <a:p>
            <a:r>
              <a:rPr lang="en-US" dirty="0"/>
              <a:t> Awareness of these physical and behavioral signs helps responders identify victims and provide appropriate support and intervention.</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58</a:t>
            </a:fld>
            <a:endParaRPr lang="en-US"/>
          </a:p>
        </p:txBody>
      </p:sp>
    </p:spTree>
    <p:extLst>
      <p:ext uri="{BB962C8B-B14F-4D97-AF65-F5344CB8AC3E}">
        <p14:creationId xmlns:p14="http://schemas.microsoft.com/office/powerpoint/2010/main" val="2869689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a:t>
            </a:r>
            <a:endParaRPr lang="en-US" dirty="0"/>
          </a:p>
          <a:p>
            <a:pPr marL="285750" indent="-285750">
              <a:buFont typeface="Arial"/>
              <a:buChar char="•"/>
            </a:pPr>
            <a:r>
              <a:rPr lang="en-US" dirty="0"/>
              <a:t>Controlling relationships and dating violence share many dynamics with trafficking, including </a:t>
            </a:r>
            <a:r>
              <a:rPr lang="en-US" b="1" dirty="0"/>
              <a:t>power, control, and manipulation</a:t>
            </a:r>
            <a:r>
              <a:rPr lang="en-US" dirty="0"/>
              <a:t>.</a:t>
            </a:r>
            <a:endParaRPr lang="en-US" dirty="0">
              <a:ea typeface="Calibri"/>
              <a:cs typeface="Calibri"/>
            </a:endParaRPr>
          </a:p>
          <a:p>
            <a:pPr marL="285750" indent="-285750">
              <a:buFont typeface="Arial"/>
              <a:buChar char="•"/>
            </a:pPr>
            <a:r>
              <a:rPr lang="en-US" dirty="0"/>
              <a:t>Traffickers often establish romantic or intimate partner roles to </a:t>
            </a:r>
            <a:r>
              <a:rPr lang="en-US" b="1" dirty="0"/>
              <a:t>gain trust and control victims</a:t>
            </a:r>
            <a:r>
              <a:rPr lang="en-US" dirty="0"/>
              <a:t>—this is sometimes called the “lover-boy” tactic.</a:t>
            </a:r>
            <a:endParaRPr lang="en-US" dirty="0">
              <a:ea typeface="Calibri"/>
              <a:cs typeface="Calibri"/>
            </a:endParaRPr>
          </a:p>
          <a:p>
            <a:pPr marL="285750" indent="-285750">
              <a:buFont typeface="Arial"/>
              <a:buChar char="•"/>
            </a:pPr>
            <a:r>
              <a:rPr lang="en-US" dirty="0"/>
              <a:t>Victims may initially believe they are in a loving relationship but gradually experience </a:t>
            </a:r>
            <a:r>
              <a:rPr lang="en-US" b="1" dirty="0"/>
              <a:t>isolation, coercion, and abuse</a:t>
            </a:r>
            <a:r>
              <a:rPr lang="en-US" dirty="0"/>
              <a:t>.</a:t>
            </a:r>
            <a:endParaRPr lang="en-US" dirty="0">
              <a:ea typeface="Calibri"/>
              <a:cs typeface="Calibri"/>
            </a:endParaRPr>
          </a:p>
          <a:p>
            <a:pPr marL="285750" indent="-285750">
              <a:buFont typeface="Arial"/>
              <a:buChar char="•"/>
            </a:pPr>
            <a:r>
              <a:rPr lang="en-US" dirty="0"/>
              <a:t>Dating violence can escalate into trafficking when the abusive partner </a:t>
            </a:r>
            <a:r>
              <a:rPr lang="en-US" b="1" dirty="0"/>
              <a:t>forces or coerces sexual exploitation or labor</a:t>
            </a:r>
            <a:r>
              <a:rPr lang="en-US" dirty="0"/>
              <a:t>.</a:t>
            </a:r>
            <a:endParaRPr lang="en-US" dirty="0">
              <a:ea typeface="Calibri"/>
              <a:cs typeface="Calibri"/>
            </a:endParaRPr>
          </a:p>
          <a:p>
            <a:pPr marL="285750" indent="-285750">
              <a:buFont typeface="Arial"/>
              <a:buChar char="•"/>
            </a:pPr>
            <a:r>
              <a:rPr lang="en-US" dirty="0"/>
              <a:t>Both trafficking and dating violence victims experience </a:t>
            </a:r>
            <a:r>
              <a:rPr lang="en-US" b="1" dirty="0"/>
              <a:t>fear, emotional manipulation, and threats</a:t>
            </a:r>
            <a:r>
              <a:rPr lang="en-US" dirty="0"/>
              <a:t>, making it hard to leave the relationship.</a:t>
            </a:r>
            <a:endParaRPr lang="en-US" dirty="0">
              <a:ea typeface="Calibri"/>
              <a:cs typeface="Calibri"/>
            </a:endParaRPr>
          </a:p>
          <a:p>
            <a:pPr marL="285750" indent="-285750">
              <a:buFont typeface="Arial"/>
              <a:buChar char="•"/>
            </a:pPr>
            <a:r>
              <a:rPr lang="en-US" dirty="0"/>
              <a:t>Recognizing signs of controlling behavior and dating violence is critical to identifying trafficking victims early.</a:t>
            </a:r>
            <a:endParaRPr lang="en-US" dirty="0">
              <a:ea typeface="Calibri"/>
              <a:cs typeface="Calibri"/>
            </a:endParaRPr>
          </a:p>
          <a:p>
            <a:pPr marL="285750" indent="-285750">
              <a:buFont typeface="Arial"/>
              <a:buChar char="•"/>
            </a:pPr>
            <a:r>
              <a:rPr lang="en-US" dirty="0"/>
              <a:t>Prevention and intervention strategies should address </a:t>
            </a:r>
            <a:r>
              <a:rPr lang="en-US" b="1" dirty="0"/>
              <a:t>healthy relationship education</a:t>
            </a:r>
            <a:r>
              <a:rPr lang="en-US" dirty="0"/>
              <a:t>, empowerment, and access to support services.</a:t>
            </a:r>
            <a:endParaRPr lang="en-US" dirty="0">
              <a:ea typeface="Calibri"/>
              <a:cs typeface="Calibri"/>
            </a:endParaRPr>
          </a:p>
          <a:p>
            <a:pPr marL="285750" indent="-285750">
              <a:buFont typeface="Arial"/>
              <a:buChar char="•"/>
            </a:pPr>
            <a:r>
              <a:rPr lang="en-US" dirty="0"/>
              <a:t>Service providers and law enforcement must be trained to understand these links to provide trauma-informed care and effective interventions.</a:t>
            </a:r>
            <a:endParaRPr lang="en-US" dirty="0">
              <a:ea typeface="Calibri"/>
              <a:cs typeface="Calibri"/>
            </a:endParaRPr>
          </a:p>
          <a:p>
            <a:r>
              <a:rPr lang="en-US" b="1" dirty="0"/>
              <a:t>Key Message:</a:t>
            </a:r>
            <a:endParaRPr lang="en-US" dirty="0"/>
          </a:p>
          <a:p>
            <a:r>
              <a:rPr lang="en-US" dirty="0"/>
              <a:t> Controlling relationships and dating violence can be gateways to trafficking; understanding these connections enhances victim identification and support.</a:t>
            </a:r>
            <a:endParaRPr lang="en-US" dirty="0">
              <a:ea typeface="Calibri"/>
              <a:cs typeface="Calibri"/>
            </a:endParaRPr>
          </a:p>
          <a:p>
            <a:endParaRPr lang="en-US"/>
          </a:p>
          <a:p>
            <a:endParaRPr lang="en-US"/>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59</a:t>
            </a:fld>
            <a:endParaRPr lang="en-US"/>
          </a:p>
        </p:txBody>
      </p:sp>
    </p:spTree>
    <p:extLst>
      <p:ext uri="{BB962C8B-B14F-4D97-AF65-F5344CB8AC3E}">
        <p14:creationId xmlns:p14="http://schemas.microsoft.com/office/powerpoint/2010/main" val="1773618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Notes:</a:t>
            </a:r>
            <a:endParaRPr lang="en-US" dirty="0"/>
          </a:p>
          <a:p>
            <a:pPr marL="285750" indent="-285750">
              <a:buFont typeface="Arial"/>
              <a:buChar char="•"/>
            </a:pPr>
            <a:r>
              <a:rPr lang="en-US" dirty="0"/>
              <a:t>Traffickers often gather and exploit victims’ personal information as a means of </a:t>
            </a:r>
            <a:r>
              <a:rPr lang="en-US" b="1" dirty="0"/>
              <a:t>control and manipulation</a:t>
            </a:r>
            <a:r>
              <a:rPr lang="en-US" dirty="0"/>
              <a:t>.</a:t>
            </a:r>
            <a:endParaRPr lang="en-US" dirty="0">
              <a:ea typeface="Calibri"/>
              <a:cs typeface="Calibri"/>
            </a:endParaRPr>
          </a:p>
          <a:p>
            <a:pPr marL="285750" indent="-285750">
              <a:buFont typeface="Arial"/>
              <a:buChar char="•"/>
            </a:pPr>
            <a:r>
              <a:rPr lang="en-US" dirty="0"/>
              <a:t>This information can include </a:t>
            </a:r>
            <a:r>
              <a:rPr lang="en-US" b="1" dirty="0"/>
              <a:t>family details, financial data, immigration status, past trauma, or secrets</a:t>
            </a:r>
            <a:r>
              <a:rPr lang="en-US" dirty="0"/>
              <a:t> the victim may want to keep private.</a:t>
            </a:r>
            <a:endParaRPr lang="en-US" dirty="0">
              <a:ea typeface="Calibri"/>
              <a:cs typeface="Calibri"/>
            </a:endParaRPr>
          </a:p>
          <a:p>
            <a:pPr marL="285750" indent="-285750">
              <a:buFont typeface="Arial"/>
              <a:buChar char="•"/>
            </a:pPr>
            <a:r>
              <a:rPr lang="en-US" dirty="0"/>
              <a:t>Traffickers use threats to </a:t>
            </a:r>
            <a:r>
              <a:rPr lang="en-US" b="1" dirty="0"/>
              <a:t>expose, harm, or shame</a:t>
            </a:r>
            <a:r>
              <a:rPr lang="en-US" dirty="0"/>
              <a:t> victims or their loved ones if they try to escape or seek help.</a:t>
            </a:r>
            <a:endParaRPr lang="en-US" dirty="0">
              <a:ea typeface="Calibri"/>
              <a:cs typeface="Calibri"/>
            </a:endParaRPr>
          </a:p>
          <a:p>
            <a:pPr marL="285750" indent="-285750">
              <a:buFont typeface="Arial"/>
              <a:buChar char="•"/>
            </a:pPr>
            <a:r>
              <a:rPr lang="en-US" dirty="0"/>
              <a:t>They may also leverage </a:t>
            </a:r>
            <a:r>
              <a:rPr lang="en-US" b="1" dirty="0"/>
              <a:t>fear of legal consequences</a:t>
            </a:r>
            <a:r>
              <a:rPr lang="en-US" dirty="0"/>
              <a:t>, especially if victims are undocumented or involved in illegal activities.</a:t>
            </a:r>
            <a:endParaRPr lang="en-US" dirty="0">
              <a:ea typeface="Calibri"/>
              <a:cs typeface="Calibri"/>
            </a:endParaRPr>
          </a:p>
          <a:p>
            <a:pPr marL="285750" indent="-285750">
              <a:buFont typeface="Arial"/>
              <a:buChar char="•"/>
            </a:pPr>
            <a:r>
              <a:rPr lang="en-US" dirty="0"/>
              <a:t>Using personal information creates a powerful psychological </a:t>
            </a:r>
            <a:r>
              <a:rPr lang="en-US" b="1" dirty="0"/>
              <a:t>barrier to disclosure and escape</a:t>
            </a:r>
            <a:r>
              <a:rPr lang="en-US" dirty="0"/>
              <a:t>, increasing the victim’s isolation and dependency.</a:t>
            </a:r>
            <a:endParaRPr lang="en-US" dirty="0">
              <a:ea typeface="Calibri"/>
              <a:cs typeface="Calibri"/>
            </a:endParaRPr>
          </a:p>
          <a:p>
            <a:pPr marL="285750" indent="-285750">
              <a:buFont typeface="Arial"/>
              <a:buChar char="•"/>
            </a:pPr>
            <a:r>
              <a:rPr lang="en-US" dirty="0"/>
              <a:t>Awareness of this tactic helps responders approach victims with </a:t>
            </a:r>
            <a:r>
              <a:rPr lang="en-US" b="1" dirty="0"/>
              <a:t>sensitivity, confidentiality, and assurance of safety</a:t>
            </a:r>
            <a:r>
              <a:rPr lang="en-US" dirty="0"/>
              <a:t>.</a:t>
            </a:r>
            <a:endParaRPr lang="en-US" dirty="0">
              <a:ea typeface="Calibri"/>
              <a:cs typeface="Calibri"/>
            </a:endParaRPr>
          </a:p>
          <a:p>
            <a:pPr marL="285750" indent="-285750">
              <a:buFont typeface="Arial"/>
              <a:buChar char="•"/>
            </a:pPr>
            <a:r>
              <a:rPr lang="en-US" dirty="0"/>
              <a:t>Protecting victims’ information and offering </a:t>
            </a:r>
            <a:r>
              <a:rPr lang="en-US" b="1" dirty="0"/>
              <a:t>secure, supportive environments</a:t>
            </a:r>
            <a:r>
              <a:rPr lang="en-US" dirty="0"/>
              <a:t> is essential for effective intervention.</a:t>
            </a:r>
            <a:endParaRPr lang="en-US" dirty="0">
              <a:ea typeface="Calibri"/>
              <a:cs typeface="Calibri"/>
            </a:endParaRPr>
          </a:p>
          <a:p>
            <a:r>
              <a:rPr lang="en-US" b="1" dirty="0"/>
              <a:t>Key Message:</a:t>
            </a:r>
            <a:endParaRPr lang="en-US"/>
          </a:p>
          <a:p>
            <a:r>
              <a:rPr lang="en-US" dirty="0"/>
              <a:t> The exploitation of personal information is a critical tactic traffickers use to maintain control, making trust-building and confidentiality vital in helping victims.</a:t>
            </a:r>
            <a:endParaRPr lang="en-US" dirty="0">
              <a:ea typeface="Calibri"/>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863E826-96F9-412E-99A9-86A7D24D1AC5}" type="slidenum">
              <a:rPr lang="en-US" smtClean="0"/>
              <a:t>60</a:t>
            </a:fld>
            <a:endParaRPr lang="en-US"/>
          </a:p>
        </p:txBody>
      </p:sp>
    </p:spTree>
    <p:extLst>
      <p:ext uri="{BB962C8B-B14F-4D97-AF65-F5344CB8AC3E}">
        <p14:creationId xmlns:p14="http://schemas.microsoft.com/office/powerpoint/2010/main" val="3470842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Presenter notes:</a:t>
            </a:r>
          </a:p>
          <a:p>
            <a:endParaRPr lang="en-US" dirty="0">
              <a:ea typeface="Calibri"/>
              <a:cs typeface="Calibri"/>
            </a:endParaRPr>
          </a:p>
          <a:p>
            <a:r>
              <a:rPr lang="en-US" dirty="0">
                <a:ea typeface="Calibri"/>
                <a:cs typeface="Calibri"/>
              </a:rPr>
              <a:t>Read the allegation that was received from t</a:t>
            </a:r>
            <a:r>
              <a:rPr lang="en-US" dirty="0"/>
              <a:t>he FLA-Safe Hotline and the Florida Child Abuse Hotline</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62</a:t>
            </a:fld>
            <a:endParaRPr lang="en-US"/>
          </a:p>
        </p:txBody>
      </p:sp>
    </p:spTree>
    <p:extLst>
      <p:ext uri="{BB962C8B-B14F-4D97-AF65-F5344CB8AC3E}">
        <p14:creationId xmlns:p14="http://schemas.microsoft.com/office/powerpoint/2010/main" val="14578484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Presenter notes:</a:t>
            </a:r>
          </a:p>
          <a:p>
            <a:endParaRPr lang="en-US" dirty="0">
              <a:ea typeface="Calibri"/>
              <a:cs typeface="Calibri"/>
            </a:endParaRPr>
          </a:p>
          <a:p>
            <a:r>
              <a:rPr lang="en-US" dirty="0">
                <a:ea typeface="Calibri"/>
                <a:cs typeface="Calibri"/>
              </a:rPr>
              <a:t>Discussed the preliminary findings. Elaborate on the collaborations between DCF and LE. </a:t>
            </a:r>
          </a:p>
        </p:txBody>
      </p:sp>
      <p:sp>
        <p:nvSpPr>
          <p:cNvPr id="4" name="Slide Number Placeholder 3"/>
          <p:cNvSpPr>
            <a:spLocks noGrp="1"/>
          </p:cNvSpPr>
          <p:nvPr>
            <p:ph type="sldNum" sz="quarter" idx="5"/>
          </p:nvPr>
        </p:nvSpPr>
        <p:spPr/>
        <p:txBody>
          <a:bodyPr/>
          <a:lstStyle/>
          <a:p>
            <a:fld id="{B863E826-96F9-412E-99A9-86A7D24D1AC5}" type="slidenum">
              <a:rPr lang="en-US" smtClean="0"/>
              <a:t>63</a:t>
            </a:fld>
            <a:endParaRPr lang="en-US"/>
          </a:p>
        </p:txBody>
      </p:sp>
    </p:spTree>
    <p:extLst>
      <p:ext uri="{BB962C8B-B14F-4D97-AF65-F5344CB8AC3E}">
        <p14:creationId xmlns:p14="http://schemas.microsoft.com/office/powerpoint/2010/main" val="2218889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Collaboration between social services and law enforcement is crucial for effectively addressing sex trafficking and supporting victims.</a:t>
            </a:r>
            <a:endParaRPr lang="en-US" dirty="0">
              <a:ea typeface="Calibri"/>
              <a:cs typeface="Calibri"/>
            </a:endParaRPr>
          </a:p>
          <a:p>
            <a:pPr marL="285750" indent="-285750">
              <a:buFont typeface="Arial"/>
              <a:buChar char="•"/>
            </a:pPr>
            <a:r>
              <a:rPr lang="en-US" dirty="0"/>
              <a:t>Law enforcement focuses on investigation, rescue, and prosecution, while social services provide trauma-informed care, safety planning, and long-term support.</a:t>
            </a:r>
            <a:endParaRPr lang="en-US" dirty="0">
              <a:ea typeface="Calibri"/>
              <a:cs typeface="Calibri"/>
            </a:endParaRPr>
          </a:p>
          <a:p>
            <a:pPr marL="285750" indent="-285750">
              <a:buFont typeface="Arial"/>
              <a:buChar char="•"/>
            </a:pPr>
            <a:r>
              <a:rPr lang="en-US" dirty="0"/>
              <a:t>Working together ensures a holistic approach that addresses both the legal and human needs of victims.</a:t>
            </a:r>
            <a:endParaRPr lang="en-US" dirty="0">
              <a:ea typeface="Calibri"/>
              <a:cs typeface="Calibri"/>
            </a:endParaRPr>
          </a:p>
          <a:p>
            <a:pPr marL="285750" indent="-285750">
              <a:buFont typeface="Arial"/>
              <a:buChar char="•"/>
            </a:pPr>
            <a:r>
              <a:rPr lang="en-US" dirty="0"/>
              <a:t>Social services help build trust with victims, encouraging them to cooperate with law enforcement while ensuring their emotional and physical well-being.</a:t>
            </a:r>
            <a:endParaRPr lang="en-US" dirty="0">
              <a:ea typeface="Calibri"/>
              <a:cs typeface="Calibri"/>
            </a:endParaRPr>
          </a:p>
          <a:p>
            <a:pPr marL="285750" indent="-285750">
              <a:buFont typeface="Arial"/>
              <a:buChar char="•"/>
            </a:pPr>
            <a:r>
              <a:rPr lang="en-US" dirty="0"/>
              <a:t>Coordination improves information sharing, making investigations more effective and increasing the chances of successful prosecutions.</a:t>
            </a:r>
            <a:endParaRPr lang="en-US" dirty="0">
              <a:ea typeface="Calibri"/>
              <a:cs typeface="Calibri"/>
            </a:endParaRPr>
          </a:p>
          <a:p>
            <a:pPr marL="285750" indent="-285750">
              <a:buFont typeface="Arial"/>
              <a:buChar char="•"/>
            </a:pPr>
            <a:r>
              <a:rPr lang="en-US" dirty="0"/>
              <a:t>Joint efforts reduce the risk of secondary trauma or victim re-traumatization during the investigative process.</a:t>
            </a:r>
            <a:endParaRPr lang="en-US" dirty="0">
              <a:ea typeface="Calibri"/>
              <a:cs typeface="Calibri"/>
            </a:endParaRPr>
          </a:p>
          <a:p>
            <a:pPr marL="285750" indent="-285750">
              <a:buFont typeface="Arial"/>
              <a:buChar char="•"/>
            </a:pPr>
            <a:r>
              <a:rPr lang="en-US" dirty="0"/>
              <a:t>Multi-disciplinary collaboration also aids in identifying at-risk individuals early and preventing further exploitation.</a:t>
            </a:r>
            <a:endParaRPr lang="en-US" dirty="0">
              <a:ea typeface="Calibri"/>
              <a:cs typeface="Calibri"/>
            </a:endParaRPr>
          </a:p>
          <a:p>
            <a:pPr marL="285750" indent="-285750">
              <a:buFont typeface="Arial"/>
              <a:buChar char="•"/>
            </a:pPr>
            <a:r>
              <a:rPr lang="en-US" dirty="0"/>
              <a:t>Ultimately, partnership maximizes resources, enhances victim safety, and strengthens community responses to trafficking.</a:t>
            </a:r>
            <a:endParaRPr lang="en-US" dirty="0">
              <a:ea typeface="Calibri"/>
              <a:cs typeface="Calibri"/>
            </a:endParaRPr>
          </a:p>
          <a:p>
            <a:r>
              <a:rPr lang="en-US" dirty="0"/>
              <a:t>Key Message:</a:t>
            </a:r>
          </a:p>
          <a:p>
            <a:r>
              <a:rPr lang="en-US" dirty="0"/>
              <a:t> Effective anti-trafficking work depends on strong collaboration between social services and law enforcement to balance justice with compassionate care.</a:t>
            </a:r>
            <a:endParaRPr lang="en-US" dirty="0">
              <a:ea typeface="Calibri"/>
              <a:cs typeface="Calibri"/>
            </a:endParaRPr>
          </a:p>
          <a:p>
            <a:endParaRPr lang="en-US"/>
          </a:p>
          <a:p>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64</a:t>
            </a:fld>
            <a:endParaRPr lang="en-US"/>
          </a:p>
        </p:txBody>
      </p:sp>
    </p:spTree>
    <p:extLst>
      <p:ext uri="{BB962C8B-B14F-4D97-AF65-F5344CB8AC3E}">
        <p14:creationId xmlns:p14="http://schemas.microsoft.com/office/powerpoint/2010/main" val="3801583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endParaRPr lang="en-US" dirty="0">
              <a:ea typeface="Calibri"/>
              <a:cs typeface="Calibri"/>
            </a:endParaRPr>
          </a:p>
          <a:p>
            <a:pPr marL="171450" indent="-171450">
              <a:buFont typeface="Arial"/>
              <a:buChar char="•"/>
            </a:pPr>
            <a:r>
              <a:rPr lang="en-US" dirty="0"/>
              <a:t>Gathering evidence from family members and collateral contacts is essential in sex trafficking cases to provide a complete and accurate picture of the victim’s situation.</a:t>
            </a:r>
            <a:endParaRPr lang="en-US" dirty="0">
              <a:ea typeface="Calibri"/>
              <a:cs typeface="Calibri"/>
            </a:endParaRPr>
          </a:p>
          <a:p>
            <a:pPr marL="171450" indent="-171450">
              <a:buFont typeface="Arial"/>
              <a:buChar char="•"/>
            </a:pPr>
            <a:r>
              <a:rPr lang="en-US" dirty="0"/>
              <a:t>Families and collaterals can offer critical background information, history, and context that may not be immediately evident from the victim alone.</a:t>
            </a:r>
            <a:endParaRPr lang="en-US" dirty="0">
              <a:ea typeface="Calibri"/>
              <a:cs typeface="Calibri"/>
            </a:endParaRPr>
          </a:p>
          <a:p>
            <a:pPr marL="171450" indent="-171450">
              <a:buFont typeface="Arial"/>
              <a:buChar char="•"/>
            </a:pPr>
            <a:r>
              <a:rPr lang="en-US" dirty="0"/>
              <a:t>Their insights can help identify patterns of abuse, coercion, or trafficking networks, strengthening investigations and case planning.</a:t>
            </a:r>
            <a:endParaRPr lang="en-US" dirty="0">
              <a:ea typeface="Calibri"/>
              <a:cs typeface="Calibri"/>
            </a:endParaRPr>
          </a:p>
          <a:p>
            <a:pPr marL="171450" indent="-171450">
              <a:buFont typeface="Arial"/>
              <a:buChar char="•"/>
            </a:pPr>
            <a:r>
              <a:rPr lang="en-US" dirty="0"/>
              <a:t>Engaging family and collateral sources can support victim safety planning and recovery by building a trusted support system.</a:t>
            </a:r>
            <a:endParaRPr lang="en-US" dirty="0">
              <a:ea typeface="Calibri"/>
              <a:cs typeface="Calibri"/>
            </a:endParaRPr>
          </a:p>
          <a:p>
            <a:pPr marL="171450" indent="-171450">
              <a:buFont typeface="Arial"/>
              <a:buChar char="•"/>
            </a:pPr>
            <a:r>
              <a:rPr lang="en-US" dirty="0"/>
              <a:t>Evidence from these sources can corroborate the victim’s statements, increasing the credibility and strength of legal cases.</a:t>
            </a:r>
            <a:endParaRPr lang="en-US" dirty="0">
              <a:ea typeface="Calibri"/>
              <a:cs typeface="Calibri"/>
            </a:endParaRPr>
          </a:p>
          <a:p>
            <a:pPr marL="171450" indent="-171450">
              <a:buFont typeface="Arial"/>
              <a:buChar char="•"/>
            </a:pPr>
            <a:r>
              <a:rPr lang="en-US" dirty="0"/>
              <a:t>However, it’s important to approach families and collaterals carefully, ensuring they are trustworthy and do not pose additional risks to the victim.</a:t>
            </a:r>
            <a:endParaRPr lang="en-US" dirty="0">
              <a:ea typeface="Calibri"/>
              <a:cs typeface="Calibri"/>
            </a:endParaRPr>
          </a:p>
          <a:p>
            <a:pPr marL="171450" indent="-171450">
              <a:buFont typeface="Arial"/>
              <a:buChar char="•"/>
            </a:pPr>
            <a:r>
              <a:rPr lang="en-US" dirty="0"/>
              <a:t>Maintaining confidentiality and sensitivity throughout this process protects all parties and supports trauma-informed practices.</a:t>
            </a:r>
            <a:endParaRPr lang="en-US" dirty="0">
              <a:ea typeface="Calibri"/>
              <a:cs typeface="Calibri"/>
            </a:endParaRPr>
          </a:p>
          <a:p>
            <a:r>
              <a:rPr lang="en-US" dirty="0"/>
              <a:t>Key Message:</a:t>
            </a:r>
            <a:endParaRPr lang="en-US" dirty="0">
              <a:ea typeface="Calibri"/>
              <a:cs typeface="Calibri"/>
            </a:endParaRPr>
          </a:p>
          <a:p>
            <a:r>
              <a:rPr lang="en-US" dirty="0"/>
              <a:t> Evidence gathered from family and collateral contacts enhances investigations, supports victim recovery, and contributes to successful case outcomes.</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65</a:t>
            </a:fld>
            <a:endParaRPr lang="en-US"/>
          </a:p>
        </p:txBody>
      </p:sp>
    </p:spTree>
    <p:extLst>
      <p:ext uri="{BB962C8B-B14F-4D97-AF65-F5344CB8AC3E}">
        <p14:creationId xmlns:p14="http://schemas.microsoft.com/office/powerpoint/2010/main" val="39691032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Presenter notes: </a:t>
            </a:r>
          </a:p>
          <a:p>
            <a:endParaRPr lang="en-US" dirty="0">
              <a:ea typeface="Calibri"/>
              <a:cs typeface="Calibri"/>
            </a:endParaRPr>
          </a:p>
          <a:p>
            <a:r>
              <a:rPr lang="en-US" dirty="0">
                <a:ea typeface="Calibri"/>
                <a:cs typeface="Calibri"/>
              </a:rPr>
              <a:t>Discuss the findings of this investigation. Focus on the facts that effective</a:t>
            </a:r>
            <a:r>
              <a:rPr lang="en-US" dirty="0"/>
              <a:t> anti-trafficking work depends on strong collaboration between social services and law enforcement to balance justice with compassionate care.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66</a:t>
            </a:fld>
            <a:endParaRPr lang="en-US"/>
          </a:p>
        </p:txBody>
      </p:sp>
    </p:spTree>
    <p:extLst>
      <p:ext uri="{BB962C8B-B14F-4D97-AF65-F5344CB8AC3E}">
        <p14:creationId xmlns:p14="http://schemas.microsoft.com/office/powerpoint/2010/main" val="1419749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endParaRPr lang="en-US" dirty="0"/>
          </a:p>
          <a:p>
            <a:r>
              <a:rPr lang="en-US" dirty="0"/>
              <a:t>Discussed the findings. Elaborate on the collaborations between DCF and LE.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67</a:t>
            </a:fld>
            <a:endParaRPr lang="en-US"/>
          </a:p>
        </p:txBody>
      </p:sp>
    </p:spTree>
    <p:extLst>
      <p:ext uri="{BB962C8B-B14F-4D97-AF65-F5344CB8AC3E}">
        <p14:creationId xmlns:p14="http://schemas.microsoft.com/office/powerpoint/2010/main" val="1927376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285750" indent="-285750">
              <a:buFont typeface="Arial"/>
              <a:buChar char="•"/>
            </a:pPr>
            <a:r>
              <a:rPr lang="en-US" dirty="0"/>
              <a:t>Investigating human trafficking requires a range of specialized techniques to gather evidence and build strong cases.</a:t>
            </a:r>
            <a:endParaRPr lang="en-US" dirty="0">
              <a:ea typeface="Calibri"/>
              <a:cs typeface="Calibri"/>
            </a:endParaRPr>
          </a:p>
          <a:p>
            <a:pPr marL="285750" indent="-285750">
              <a:buFont typeface="Arial"/>
              <a:buChar char="•"/>
            </a:pPr>
            <a:r>
              <a:rPr lang="en-US" dirty="0"/>
              <a:t>Common investigative methods include:</a:t>
            </a:r>
            <a:endParaRPr lang="en-US" dirty="0">
              <a:ea typeface="Calibri"/>
              <a:cs typeface="Calibri"/>
            </a:endParaRPr>
          </a:p>
          <a:p>
            <a:pPr marL="285750" lvl="1" indent="-285750">
              <a:buFont typeface="Arial"/>
              <a:buChar char="•"/>
            </a:pPr>
            <a:r>
              <a:rPr lang="en-US" dirty="0"/>
              <a:t>Undercover operations to infiltrate trafficking networks or brothels.</a:t>
            </a:r>
            <a:endParaRPr lang="en-US" dirty="0">
              <a:ea typeface="Calibri"/>
              <a:cs typeface="Calibri"/>
            </a:endParaRPr>
          </a:p>
          <a:p>
            <a:pPr marL="285750" lvl="1" indent="-285750">
              <a:buFont typeface="Arial"/>
              <a:buChar char="•"/>
            </a:pPr>
            <a:r>
              <a:rPr lang="en-US" dirty="0"/>
              <a:t>Surveillance and monitoring of suspects, locations, and communication patterns.</a:t>
            </a:r>
            <a:endParaRPr lang="en-US" dirty="0">
              <a:ea typeface="Calibri"/>
              <a:cs typeface="Calibri"/>
            </a:endParaRPr>
          </a:p>
          <a:p>
            <a:pPr marL="285750" lvl="1" indent="-285750">
              <a:buFont typeface="Arial"/>
              <a:buChar char="•"/>
            </a:pPr>
            <a:r>
              <a:rPr lang="en-US" dirty="0"/>
              <a:t>Interviewing victims and witnesses using trauma-informed approaches to elicit accurate, detailed information.</a:t>
            </a:r>
            <a:endParaRPr lang="en-US" dirty="0">
              <a:ea typeface="Calibri"/>
              <a:cs typeface="Calibri"/>
            </a:endParaRPr>
          </a:p>
          <a:p>
            <a:pPr marL="285750" lvl="1" indent="-285750">
              <a:buFont typeface="Arial"/>
              <a:buChar char="•"/>
            </a:pPr>
            <a:r>
              <a:rPr lang="en-US" dirty="0"/>
              <a:t>Digital forensics, including analysis of phones, computers, social media, and online ads to uncover recruitment, control, and exploitation activities.</a:t>
            </a:r>
            <a:endParaRPr lang="en-US" dirty="0">
              <a:ea typeface="Calibri"/>
              <a:cs typeface="Calibri"/>
            </a:endParaRPr>
          </a:p>
          <a:p>
            <a:pPr marL="285750" lvl="1" indent="-285750">
              <a:buFont typeface="Arial"/>
              <a:buChar char="•"/>
            </a:pPr>
            <a:r>
              <a:rPr lang="en-US" dirty="0"/>
              <a:t>Financial investigations to trace money flows, transactions, and profits connected to trafficking.</a:t>
            </a:r>
            <a:endParaRPr lang="en-US" dirty="0">
              <a:ea typeface="Calibri"/>
              <a:cs typeface="Calibri"/>
            </a:endParaRPr>
          </a:p>
          <a:p>
            <a:pPr marL="285750" lvl="1" indent="-285750">
              <a:buFont typeface="Arial"/>
              <a:buChar char="•"/>
            </a:pPr>
            <a:r>
              <a:rPr lang="en-US" dirty="0"/>
              <a:t>Collaboration with other agencies and NGOs to gather intelligence and share resources.</a:t>
            </a:r>
            <a:endParaRPr lang="en-US" dirty="0">
              <a:ea typeface="Calibri"/>
              <a:cs typeface="Calibri"/>
            </a:endParaRPr>
          </a:p>
          <a:p>
            <a:pPr marL="285750" lvl="1" indent="-285750">
              <a:buFont typeface="Arial"/>
              <a:buChar char="•"/>
            </a:pPr>
            <a:r>
              <a:rPr lang="en-US" dirty="0"/>
              <a:t>Use of victim testimony supported by corroborating evidence to strengthen prosecution.</a:t>
            </a:r>
            <a:endParaRPr lang="en-US" dirty="0">
              <a:ea typeface="Calibri"/>
              <a:cs typeface="Calibri"/>
            </a:endParaRPr>
          </a:p>
          <a:p>
            <a:pPr marL="285750" lvl="1" indent="-285750">
              <a:buFont typeface="Arial"/>
              <a:buChar char="•"/>
            </a:pPr>
            <a:r>
              <a:rPr lang="en-US" dirty="0"/>
              <a:t>Utilization of forensic evidence such as DNA, fingerprints, and physical evidence from crime scenes.</a:t>
            </a:r>
            <a:endParaRPr lang="en-US" dirty="0">
              <a:ea typeface="Calibri"/>
              <a:cs typeface="Calibri"/>
            </a:endParaRPr>
          </a:p>
          <a:p>
            <a:pPr marL="285750" indent="-285750">
              <a:buFont typeface="Arial"/>
              <a:buChar char="•"/>
            </a:pPr>
            <a:r>
              <a:rPr lang="en-US" dirty="0"/>
              <a:t>Investigators must balance the need for thorough evidence collection with sensitivity to the victim’s safety and trauma.</a:t>
            </a:r>
            <a:endParaRPr lang="en-US" dirty="0">
              <a:ea typeface="Calibri"/>
              <a:cs typeface="Calibri"/>
            </a:endParaRPr>
          </a:p>
          <a:p>
            <a:pPr marL="285750" indent="-285750">
              <a:buFont typeface="Arial"/>
              <a:buChar char="•"/>
            </a:pPr>
            <a:r>
              <a:rPr lang="en-US" dirty="0"/>
              <a:t>Building a successful case often requires a multi-disciplinary, multi-agency approach to cover all aspects of trafficking.</a:t>
            </a:r>
            <a:endParaRPr lang="en-US" dirty="0">
              <a:ea typeface="Calibri"/>
              <a:cs typeface="Calibri"/>
            </a:endParaRPr>
          </a:p>
          <a:p>
            <a:r>
              <a:rPr lang="en-US" dirty="0"/>
              <a:t>Key Message:</a:t>
            </a:r>
          </a:p>
          <a:p>
            <a:r>
              <a:rPr lang="en-US" dirty="0"/>
              <a:t> Effective trafficking investigations rely on diverse, coordinated techniques that combine intelligence gathering, victim support, and forensic evidence.</a:t>
            </a:r>
            <a:endParaRPr lang="en-US" dirty="0">
              <a:ea typeface="Calibri"/>
              <a:cs typeface="Calibri"/>
            </a:endParaRPr>
          </a:p>
          <a:p>
            <a:endParaRPr lang="en-US"/>
          </a:p>
          <a:p>
            <a:endParaRPr lang="en-US"/>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68</a:t>
            </a:fld>
            <a:endParaRPr lang="en-US"/>
          </a:p>
        </p:txBody>
      </p:sp>
    </p:spTree>
    <p:extLst>
      <p:ext uri="{BB962C8B-B14F-4D97-AF65-F5344CB8AC3E}">
        <p14:creationId xmlns:p14="http://schemas.microsoft.com/office/powerpoint/2010/main" val="70884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Presenter notes:</a:t>
            </a:r>
          </a:p>
          <a:p>
            <a:r>
              <a:rPr lang="en-US" dirty="0"/>
              <a:t>Key Message:</a:t>
            </a:r>
          </a:p>
          <a:p>
            <a:r>
              <a:rPr lang="en-US" dirty="0"/>
              <a:t>Perpetrators can look like anyone—there is no “typical” trafficker or buyer. Vigilance and a focus on behaviors, not appearances, are essential for identifying and stopping exploitation.</a:t>
            </a:r>
          </a:p>
          <a:p>
            <a:endParaRPr lang="en-US" dirty="0"/>
          </a:p>
          <a:p>
            <a:endParaRPr lang="en-US" dirty="0"/>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7</a:t>
            </a:fld>
            <a:endParaRPr lang="en-US"/>
          </a:p>
        </p:txBody>
      </p:sp>
    </p:spTree>
    <p:extLst>
      <p:ext uri="{BB962C8B-B14F-4D97-AF65-F5344CB8AC3E}">
        <p14:creationId xmlns:p14="http://schemas.microsoft.com/office/powerpoint/2010/main" val="2062959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endParaRPr lang="en-US" dirty="0">
              <a:ea typeface="Calibri"/>
              <a:cs typeface="Calibri"/>
            </a:endParaRPr>
          </a:p>
          <a:p>
            <a:r>
              <a:rPr lang="en-US" dirty="0"/>
              <a:t>Effective trafficking investigations rely on diverse, coordinated techniques that combine intelligence gathering, victim support, and forensic evidence.</a:t>
            </a:r>
          </a:p>
          <a:p>
            <a:endParaRPr lang="en-US" dirty="0"/>
          </a:p>
          <a:p>
            <a:endParaRPr lang="en-US" dirty="0"/>
          </a:p>
          <a:p>
            <a:endParaRPr lang="en-US" dirty="0"/>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69</a:t>
            </a:fld>
            <a:endParaRPr lang="en-US"/>
          </a:p>
        </p:txBody>
      </p:sp>
    </p:spTree>
    <p:extLst>
      <p:ext uri="{BB962C8B-B14F-4D97-AF65-F5344CB8AC3E}">
        <p14:creationId xmlns:p14="http://schemas.microsoft.com/office/powerpoint/2010/main" val="17427659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70</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GB" altLang="en-US" dirty="0">
                <a:ea typeface="Calibri"/>
                <a:cs typeface="Calibri"/>
              </a:rPr>
              <a:t>Presenter notes: Read the Headlines. Many cases may result in media releases. </a:t>
            </a:r>
            <a:endParaRPr lang="en-GB" altLang="en-US" dirty="0"/>
          </a:p>
        </p:txBody>
      </p:sp>
    </p:spTree>
    <p:extLst>
      <p:ext uri="{BB962C8B-B14F-4D97-AF65-F5344CB8AC3E}">
        <p14:creationId xmlns:p14="http://schemas.microsoft.com/office/powerpoint/2010/main" val="14382295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Presenter notes:</a:t>
            </a:r>
          </a:p>
          <a:p>
            <a:r>
              <a:rPr lang="en-US"/>
              <a:t>The Florida Department of Children and Families (DCF) has developed the </a:t>
            </a:r>
            <a:r>
              <a:rPr lang="en-US" b="1"/>
              <a:t>Community Human Trafficking Identification Guide</a:t>
            </a:r>
            <a:r>
              <a:rPr lang="en-US"/>
              <a:t> as part of its comprehensive strategy to combat human trafficking. This tool is designed to assist professionals—such as teachers, healthcare providers, and community leaders—in recognizing and reporting potential cases of child exploitation and trafficking. Developed in collaboration with the University of South Florida, the guide incorporates evidence-based practices to enhance early detection and intervention efforts. (</a:t>
            </a:r>
            <a:r>
              <a:rPr lang="en-US" dirty="0">
                <a:hlinkClick r:id="rId3"/>
              </a:rPr>
              <a:t>myflfamilies.com</a:t>
            </a:r>
            <a:r>
              <a:rPr lang="en-US"/>
              <a:t>, </a:t>
            </a:r>
            <a:r>
              <a:rPr lang="en-US" dirty="0">
                <a:hlinkClick r:id="rId4"/>
              </a:rPr>
              <a:t>floridapolitics.com</a:t>
            </a:r>
            <a:r>
              <a:rPr lang="en-US"/>
              <a:t>)</a:t>
            </a:r>
          </a:p>
          <a:p>
            <a:r>
              <a:rPr lang="en-US" b="1"/>
              <a:t>Key Features of the Community Human Trafficking Identification Guide:</a:t>
            </a:r>
            <a:endParaRPr lang="en-US"/>
          </a:p>
          <a:p>
            <a:pPr marL="171450" indent="-171450">
              <a:buFont typeface="Arial"/>
              <a:buChar char="•"/>
            </a:pPr>
            <a:r>
              <a:rPr lang="en-US" b="1"/>
              <a:t>Target Audience:</a:t>
            </a:r>
            <a:r>
              <a:rPr lang="en-US"/>
              <a:t> Professionals who interact with children and adolescents, including educators, medical personnel, and community service providers.</a:t>
            </a:r>
          </a:p>
          <a:p>
            <a:pPr marL="171450" indent="-171450">
              <a:buFont typeface="Arial"/>
              <a:buChar char="•"/>
            </a:pPr>
            <a:r>
              <a:rPr lang="en-US" b="1"/>
              <a:t>Purpose:</a:t>
            </a:r>
            <a:r>
              <a:rPr lang="en-US"/>
              <a:t> To equip community members with the knowledge to identify signs of trafficking and take appropriate action.</a:t>
            </a:r>
          </a:p>
          <a:p>
            <a:pPr marL="171450" indent="-171450">
              <a:buFont typeface="Arial"/>
              <a:buChar char="•"/>
            </a:pPr>
            <a:r>
              <a:rPr lang="en-US" b="1"/>
              <a:t>Content:</a:t>
            </a:r>
            <a:r>
              <a:rPr lang="en-US"/>
              <a:t> The guide outlines common indicators of trafficking, such as:</a:t>
            </a:r>
          </a:p>
          <a:p>
            <a:pPr marL="628650" lvl="1" indent="-171450">
              <a:buFont typeface="Arial"/>
              <a:buChar char="•"/>
            </a:pPr>
            <a:r>
              <a:rPr lang="en-US"/>
              <a:t>Frequent absences from school or unexplained tardiness.</a:t>
            </a:r>
          </a:p>
          <a:p>
            <a:pPr marL="628650" lvl="1" indent="-171450">
              <a:buFont typeface="Arial"/>
              <a:buChar char="•"/>
            </a:pPr>
            <a:r>
              <a:rPr lang="en-US"/>
              <a:t>Sudden changes in behavior or appearance.</a:t>
            </a:r>
          </a:p>
          <a:p>
            <a:pPr marL="628650" lvl="1" indent="-171450">
              <a:buFont typeface="Arial"/>
              <a:buChar char="•"/>
            </a:pPr>
            <a:r>
              <a:rPr lang="en-US"/>
              <a:t>Signs of physical abuse or neglect.</a:t>
            </a:r>
          </a:p>
          <a:p>
            <a:pPr marL="628650" lvl="1" indent="-171450">
              <a:buFont typeface="Arial"/>
              <a:buChar char="•"/>
            </a:pPr>
            <a:r>
              <a:rPr lang="en-US"/>
              <a:t>Involvement in commercial sex acts or solicitation.(</a:t>
            </a:r>
            <a:r>
              <a:rPr lang="en-US" dirty="0">
                <a:hlinkClick r:id="rId5"/>
              </a:rPr>
              <a:t>prod.myflfamilies.com</a:t>
            </a:r>
            <a:r>
              <a:rPr lang="en-US"/>
              <a:t>)</a:t>
            </a:r>
          </a:p>
          <a:p>
            <a:pPr marL="171450" indent="-171450">
              <a:buFont typeface="Arial"/>
              <a:buChar char="•"/>
            </a:pPr>
            <a:r>
              <a:rPr lang="en-US" b="1"/>
              <a:t>Implementation:</a:t>
            </a:r>
            <a:r>
              <a:rPr lang="en-US"/>
              <a:t> Professionals are encouraged to use the guide as a reference during interactions with youth, particularly when there are concerns about potential trafficking.</a:t>
            </a:r>
          </a:p>
          <a:p>
            <a:pPr marL="171450" indent="-171450">
              <a:buFont typeface="Arial"/>
              <a:buChar char="•"/>
            </a:pPr>
            <a:r>
              <a:rPr lang="en-US" b="1"/>
              <a:t>Reporting Mechanism:</a:t>
            </a:r>
            <a:r>
              <a:rPr lang="en-US"/>
              <a:t> If indicators of trafficking are observed, the guide advises professionals to report their concerns to the Florida Abuse Hotline at 1-800-962-2873 or to local law enforcement.(</a:t>
            </a:r>
            <a:r>
              <a:rPr lang="en-US" dirty="0">
                <a:hlinkClick r:id="rId6"/>
              </a:rPr>
              <a:t>myflfamilies.com</a:t>
            </a:r>
            <a:r>
              <a:rPr lang="en-US"/>
              <a:t>)</a:t>
            </a:r>
          </a:p>
          <a:p>
            <a:r>
              <a:rPr lang="en-US"/>
              <a:t>By utilizing this guide, community members play a crucial role in the early identification and intervention of human trafficking cases, ensuring that at-risk youth receive the protection and support they need.</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72</a:t>
            </a:fld>
            <a:endParaRPr lang="en-US"/>
          </a:p>
        </p:txBody>
      </p:sp>
    </p:spTree>
    <p:extLst>
      <p:ext uri="{BB962C8B-B14F-4D97-AF65-F5344CB8AC3E}">
        <p14:creationId xmlns:p14="http://schemas.microsoft.com/office/powerpoint/2010/main" val="38428722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pPr marL="171450" indent="-171450">
              <a:buFont typeface="Arial"/>
              <a:buChar char="•"/>
            </a:pPr>
            <a:r>
              <a:rPr lang="en-US"/>
              <a:t>Reporting human trafficking crimes is essential to protecting victims and disrupting traffickers’ operations.</a:t>
            </a:r>
            <a:endParaRPr lang="en-US" dirty="0">
              <a:ea typeface="Calibri"/>
              <a:cs typeface="Calibri"/>
            </a:endParaRPr>
          </a:p>
          <a:p>
            <a:pPr marL="171450" indent="-171450">
              <a:buFont typeface="Arial"/>
              <a:buChar char="•"/>
            </a:pPr>
            <a:r>
              <a:rPr lang="en-US"/>
              <a:t>Timely reports allow law enforcement to investigate, rescue victims, and bring perpetrators to justice.</a:t>
            </a:r>
            <a:endParaRPr lang="en-US" dirty="0">
              <a:ea typeface="Calibri"/>
              <a:cs typeface="Calibri"/>
            </a:endParaRPr>
          </a:p>
          <a:p>
            <a:pPr marL="171450" indent="-171450">
              <a:buFont typeface="Arial"/>
              <a:buChar char="•"/>
            </a:pPr>
            <a:r>
              <a:rPr lang="en-US"/>
              <a:t>Many victims are unable or afraid to seek help themselves due to fear, manipulation, or threats. Reporting by witnesses or professionals can be a lifeline for them.</a:t>
            </a:r>
            <a:endParaRPr lang="en-US" dirty="0">
              <a:ea typeface="Calibri"/>
              <a:cs typeface="Calibri"/>
            </a:endParaRPr>
          </a:p>
          <a:p>
            <a:pPr marL="171450" indent="-171450">
              <a:buFont typeface="Arial"/>
              <a:buChar char="•"/>
            </a:pPr>
            <a:r>
              <a:rPr lang="en-US"/>
              <a:t>Early reporting helps prevent further exploitation and can save lives by interrupting trafficking cycles.</a:t>
            </a:r>
            <a:endParaRPr lang="en-US" dirty="0">
              <a:ea typeface="Calibri"/>
              <a:cs typeface="Calibri"/>
            </a:endParaRPr>
          </a:p>
          <a:p>
            <a:pPr marL="171450" indent="-171450">
              <a:buFont typeface="Arial"/>
              <a:buChar char="•"/>
            </a:pPr>
            <a:r>
              <a:rPr lang="en-US"/>
              <a:t>It ensures victims gain access to critical services, including medical care, counseling, and legal support.</a:t>
            </a:r>
            <a:endParaRPr lang="en-US" dirty="0">
              <a:ea typeface="Calibri"/>
              <a:cs typeface="Calibri"/>
            </a:endParaRPr>
          </a:p>
          <a:p>
            <a:pPr marL="171450" indent="-171450">
              <a:buFont typeface="Arial"/>
              <a:buChar char="•"/>
            </a:pPr>
            <a:r>
              <a:rPr lang="en-US"/>
              <a:t>Reporting also contributes to data collection and awareness, helping agencies identify trafficking trends and allocate resources effectively.</a:t>
            </a:r>
            <a:endParaRPr lang="en-US" dirty="0">
              <a:ea typeface="Calibri"/>
              <a:cs typeface="Calibri"/>
            </a:endParaRPr>
          </a:p>
          <a:p>
            <a:pPr marL="171450" indent="-171450">
              <a:buFont typeface="Arial"/>
              <a:buChar char="•"/>
            </a:pPr>
            <a:r>
              <a:rPr lang="en-US"/>
              <a:t>Failure to report may allow traffickers to continue harming vulnerable individuals and perpetuate systemic abuse.</a:t>
            </a:r>
            <a:endParaRPr lang="en-US" dirty="0">
              <a:ea typeface="Calibri"/>
              <a:cs typeface="Calibri"/>
            </a:endParaRPr>
          </a:p>
          <a:p>
            <a:pPr marL="171450" indent="-171450">
              <a:buFont typeface="Arial"/>
              <a:buChar char="•"/>
            </a:pPr>
            <a:r>
              <a:rPr lang="en-US"/>
              <a:t>Encouraging a culture of reporting empowers communities to take a stand against trafficking and supports coordinated response efforts.</a:t>
            </a:r>
            <a:endParaRPr lang="en-US" dirty="0">
              <a:ea typeface="Calibri"/>
              <a:cs typeface="Calibri"/>
            </a:endParaRPr>
          </a:p>
          <a:p>
            <a:r>
              <a:rPr lang="en-US"/>
              <a:t>Key Message:</a:t>
            </a:r>
          </a:p>
          <a:p>
            <a:r>
              <a:rPr lang="en-US"/>
              <a:t> Every report matters—it is a vital step toward ending human trafficking and protecting survivors.</a:t>
            </a:r>
            <a:endParaRPr lang="en-US" dirty="0">
              <a:ea typeface="Calibri"/>
              <a:cs typeface="Calibri"/>
            </a:endParaRPr>
          </a:p>
          <a:p>
            <a:endParaRPr lang="en-US"/>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73</a:t>
            </a:fld>
            <a:endParaRPr lang="en-US"/>
          </a:p>
        </p:txBody>
      </p:sp>
    </p:spTree>
    <p:extLst>
      <p:ext uri="{BB962C8B-B14F-4D97-AF65-F5344CB8AC3E}">
        <p14:creationId xmlns:p14="http://schemas.microsoft.com/office/powerpoint/2010/main" val="28433418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Trainer Notes:</a:t>
            </a:r>
          </a:p>
          <a:p>
            <a:endParaRPr lang="en-US"/>
          </a:p>
          <a:p>
            <a:r>
              <a:rPr lang="en-US">
                <a:cs typeface="Calibri" panose="020F0502020204030204"/>
              </a:rPr>
              <a:t>Email is the best way to contact </a:t>
            </a:r>
            <a:endParaRPr lang="en-US"/>
          </a:p>
        </p:txBody>
      </p:sp>
      <p:sp>
        <p:nvSpPr>
          <p:cNvPr id="4" name="Slide Number Placeholder 3"/>
          <p:cNvSpPr>
            <a:spLocks noGrp="1"/>
          </p:cNvSpPr>
          <p:nvPr>
            <p:ph type="sldNum" sz="quarter" idx="5"/>
          </p:nvPr>
        </p:nvSpPr>
        <p:spPr/>
        <p:txBody>
          <a:bodyPr/>
          <a:lstStyle/>
          <a:p>
            <a:fld id="{0BBB93BB-6FD2-499D-9AF7-B7ABCF5FC0A3}" type="slidenum">
              <a:rPr lang="en-US" smtClean="0"/>
              <a:t>74</a:t>
            </a:fld>
            <a:endParaRPr lang="en-US"/>
          </a:p>
        </p:txBody>
      </p:sp>
    </p:spTree>
    <p:extLst>
      <p:ext uri="{BB962C8B-B14F-4D97-AF65-F5344CB8AC3E}">
        <p14:creationId xmlns:p14="http://schemas.microsoft.com/office/powerpoint/2010/main" val="58371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Presenter note: </a:t>
            </a:r>
            <a:endParaRPr lang="en-US" dirty="0"/>
          </a:p>
          <a:p>
            <a:r>
              <a:rPr lang="en-US" b="1" dirty="0"/>
              <a:t> </a:t>
            </a:r>
            <a:r>
              <a:rPr lang="en-US" dirty="0"/>
              <a:t>Traffickers are not always strangers—they may be employers, family members, or individuals operating legitimate-looking businesses. Recognizing the diverse roles traffickers can hold is critical for proper identification and response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8</a:t>
            </a:fld>
            <a:endParaRPr lang="en-US"/>
          </a:p>
        </p:txBody>
      </p:sp>
    </p:spTree>
    <p:extLst>
      <p:ext uri="{BB962C8B-B14F-4D97-AF65-F5344CB8AC3E}">
        <p14:creationId xmlns:p14="http://schemas.microsoft.com/office/powerpoint/2010/main" val="174094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dirty="0"/>
              <a:t>Presenter Notes:</a:t>
            </a:r>
            <a:endParaRPr lang="en-US" dirty="0"/>
          </a:p>
          <a:p>
            <a:r>
              <a:rPr lang="en-US" dirty="0"/>
              <a:t>Law enforcement agencies categorize traffickers based on patterns of behavior, roles in trafficking operations, and their relationship to the victim. Understanding these types helps inform both prevention and intervention strategies.</a:t>
            </a:r>
            <a:endParaRPr lang="en-US" dirty="0">
              <a:ea typeface="Calibri"/>
              <a:cs typeface="Calibri"/>
            </a:endParaRPr>
          </a:p>
          <a:p>
            <a:r>
              <a:rPr lang="en-US" dirty="0"/>
              <a:t>Common types of traffickers identified by law enforcement include:</a:t>
            </a:r>
            <a:endParaRPr lang="en-US" dirty="0">
              <a:ea typeface="Calibri"/>
              <a:cs typeface="Calibri"/>
            </a:endParaRPr>
          </a:p>
          <a:p>
            <a:pPr marL="171450" indent="-171450">
              <a:buFont typeface="Arial"/>
              <a:buChar char="•"/>
            </a:pPr>
            <a:r>
              <a:rPr lang="en-US" dirty="0"/>
              <a:t>Romeo/Pretender Trafficker:</a:t>
            </a:r>
            <a:endParaRPr lang="en-US" dirty="0">
              <a:ea typeface="Calibri"/>
              <a:cs typeface="Calibri"/>
            </a:endParaRPr>
          </a:p>
          <a:p>
            <a:r>
              <a:rPr lang="en-US" dirty="0"/>
              <a:t> Gains the victim’s trust by pretending to be a romantic partner or caring friend. Uses manipulation, emotional dependency, and false promises of love or a better life to exploit the victim.</a:t>
            </a:r>
            <a:endParaRPr lang="en-US" dirty="0">
              <a:ea typeface="Calibri"/>
              <a:cs typeface="Calibri"/>
            </a:endParaRPr>
          </a:p>
          <a:p>
            <a:pPr marL="171450" indent="-171450">
              <a:buFont typeface="Arial"/>
              <a:buChar char="•"/>
            </a:pPr>
            <a:r>
              <a:rPr lang="en-US" dirty="0"/>
              <a:t>Gorilla/Pimp Trafficker:</a:t>
            </a:r>
            <a:endParaRPr lang="en-US" dirty="0">
              <a:ea typeface="Calibri"/>
              <a:cs typeface="Calibri"/>
            </a:endParaRPr>
          </a:p>
          <a:p>
            <a:r>
              <a:rPr lang="en-US" dirty="0"/>
              <a:t> Uses force, violence, intimidation, or threats to control and exploit victims. Often operates with a high degree of aggression and control, keeping victims in constant fear.</a:t>
            </a:r>
            <a:endParaRPr lang="en-US" dirty="0">
              <a:ea typeface="Calibri"/>
              <a:cs typeface="Calibri"/>
            </a:endParaRPr>
          </a:p>
          <a:p>
            <a:pPr marL="171450" indent="-171450">
              <a:buFont typeface="Arial"/>
              <a:buChar char="•"/>
            </a:pPr>
            <a:r>
              <a:rPr lang="en-US" dirty="0"/>
              <a:t>Familial Trafficker:</a:t>
            </a:r>
            <a:endParaRPr lang="en-US" dirty="0">
              <a:ea typeface="Calibri"/>
              <a:cs typeface="Calibri"/>
            </a:endParaRPr>
          </a:p>
          <a:p>
            <a:r>
              <a:rPr lang="en-US" dirty="0"/>
              <a:t> A family member—parent, guardian, or relative—who exploits the victim, often for financial gain or substance trade. Common in cases involving youth.</a:t>
            </a:r>
            <a:endParaRPr lang="en-US" dirty="0">
              <a:ea typeface="Calibri"/>
              <a:cs typeface="Calibri"/>
            </a:endParaRPr>
          </a:p>
          <a:p>
            <a:pPr marL="171450" indent="-171450">
              <a:buFont typeface="Arial"/>
              <a:buChar char="•"/>
            </a:pPr>
            <a:r>
              <a:rPr lang="en-US" dirty="0"/>
              <a:t>Gang or Group Trafficker:</a:t>
            </a:r>
            <a:endParaRPr lang="en-US" dirty="0">
              <a:ea typeface="Calibri"/>
              <a:cs typeface="Calibri"/>
            </a:endParaRPr>
          </a:p>
          <a:p>
            <a:r>
              <a:rPr lang="en-US" dirty="0"/>
              <a:t> Involves multiple individuals, often part of a street gang or organized crime group, who collectively traffic victims as a means of income, loyalty, or power.</a:t>
            </a:r>
            <a:endParaRPr lang="en-US" dirty="0">
              <a:ea typeface="Calibri"/>
              <a:cs typeface="Calibri"/>
            </a:endParaRPr>
          </a:p>
          <a:p>
            <a:pPr marL="171450" indent="-171450">
              <a:buFont typeface="Arial"/>
              <a:buChar char="•"/>
            </a:pPr>
            <a:r>
              <a:rPr lang="en-US" dirty="0"/>
              <a:t>Business/Corporate Trafficker:</a:t>
            </a:r>
            <a:endParaRPr lang="en-US" dirty="0">
              <a:ea typeface="Calibri"/>
              <a:cs typeface="Calibri"/>
            </a:endParaRPr>
          </a:p>
          <a:p>
            <a:r>
              <a:rPr lang="en-US" dirty="0"/>
              <a:t> Exploits individuals through legitimate-seeming operations such as labor contracting, factories, agriculture, or massage parlors. Uses fraud, debt bondage, and threats of deportation.</a:t>
            </a:r>
            <a:endParaRPr lang="en-US" dirty="0">
              <a:ea typeface="Calibri"/>
              <a:cs typeface="Calibri"/>
            </a:endParaRPr>
          </a:p>
          <a:p>
            <a:pPr marL="171450" indent="-171450">
              <a:buFont typeface="Arial"/>
              <a:buChar char="•"/>
            </a:pPr>
            <a:r>
              <a:rPr lang="en-US" dirty="0"/>
              <a:t>Peer Recruiter or Victim-Turned-Trafficker:</a:t>
            </a:r>
            <a:endParaRPr lang="en-US" dirty="0">
              <a:ea typeface="Calibri"/>
              <a:cs typeface="Calibri"/>
            </a:endParaRPr>
          </a:p>
          <a:p>
            <a:r>
              <a:rPr lang="en-US" dirty="0"/>
              <a:t> Someone who was once exploited themselves and is now used to recruit others—often seen in trafficking rings involving youth.</a:t>
            </a:r>
            <a:endParaRPr lang="en-US" dirty="0">
              <a:ea typeface="Calibri"/>
              <a:cs typeface="Calibri"/>
            </a:endParaRPr>
          </a:p>
          <a:p>
            <a:r>
              <a:rPr lang="en-US" dirty="0"/>
              <a:t>Key Message:</a:t>
            </a:r>
            <a:endParaRPr lang="en-US" dirty="0">
              <a:ea typeface="Calibri"/>
              <a:cs typeface="Calibri"/>
            </a:endParaRPr>
          </a:p>
          <a:p>
            <a:r>
              <a:rPr lang="en-US" dirty="0"/>
              <a:t> Traffickers are not all the same. They use different strategies—emotional, physical, financial, or relational—to control their victims. Identifying the type of trafficker can help determine the most effective response and protective actions for the victim.</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9</a:t>
            </a:fld>
            <a:endParaRPr lang="en-US"/>
          </a:p>
        </p:txBody>
      </p:sp>
    </p:spTree>
    <p:extLst>
      <p:ext uri="{BB962C8B-B14F-4D97-AF65-F5344CB8AC3E}">
        <p14:creationId xmlns:p14="http://schemas.microsoft.com/office/powerpoint/2010/main" val="27387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a:t>Presenter Notes:</a:t>
            </a:r>
          </a:p>
          <a:p>
            <a:pPr marL="171450" indent="-171450">
              <a:buFont typeface="Arial"/>
              <a:buChar char="•"/>
            </a:pPr>
            <a:r>
              <a:rPr lang="en-US"/>
              <a:t>A violent trafficker, often called a “Gorilla trafficker”, uses force, fear, and physical violence as their primary method of control over victims.</a:t>
            </a:r>
            <a:endParaRPr lang="en-US" dirty="0">
              <a:ea typeface="Calibri"/>
              <a:cs typeface="Calibri"/>
            </a:endParaRPr>
          </a:p>
          <a:p>
            <a:pPr marL="171450" indent="-171450">
              <a:buFont typeface="Arial"/>
              <a:buChar char="•"/>
            </a:pPr>
            <a:r>
              <a:rPr lang="en-US"/>
              <a:t>They may beat, rape, threaten, or torture victims to intimidate and break them down psychologically. This type of trafficker relies on fear to maintain obedience and discourage attempts to escape.</a:t>
            </a:r>
            <a:endParaRPr lang="en-US" dirty="0">
              <a:ea typeface="Calibri"/>
              <a:cs typeface="Calibri"/>
            </a:endParaRPr>
          </a:p>
          <a:p>
            <a:pPr marL="171450" indent="-171450">
              <a:buFont typeface="Arial"/>
              <a:buChar char="•"/>
            </a:pPr>
            <a:r>
              <a:rPr lang="en-US"/>
              <a:t>Victims often suffer from visible injuries, but many also experience deep trauma that is harder to detect—such as PTSD, anxiety, and learned helplessness.</a:t>
            </a:r>
            <a:endParaRPr lang="en-US" dirty="0">
              <a:ea typeface="Calibri"/>
              <a:cs typeface="Calibri"/>
            </a:endParaRPr>
          </a:p>
          <a:p>
            <a:pPr marL="171450" indent="-171450">
              <a:buFont typeface="Arial"/>
              <a:buChar char="•"/>
            </a:pPr>
            <a:r>
              <a:rPr lang="en-US"/>
              <a:t>Violent traffickers may isolate victims, confiscate ID or documents, and constantly monitor or move them to prevent outside contact or disclosure.</a:t>
            </a:r>
            <a:endParaRPr lang="en-US" dirty="0">
              <a:ea typeface="Calibri"/>
              <a:cs typeface="Calibri"/>
            </a:endParaRPr>
          </a:p>
          <a:p>
            <a:pPr marL="171450" indent="-171450">
              <a:buFont typeface="Arial"/>
              <a:buChar char="•"/>
            </a:pPr>
            <a:r>
              <a:rPr lang="en-US" dirty="0"/>
              <a:t>This type of trafficker often has a long history of criminal behavior, and victims may be too afraid to testify or even self-identify due to the trauma and threats against them or their families.</a:t>
            </a:r>
            <a:endParaRPr lang="en-US" dirty="0">
              <a:ea typeface="Calibri"/>
              <a:cs typeface="Calibri"/>
            </a:endParaRPr>
          </a:p>
          <a:p>
            <a:r>
              <a:rPr lang="en-US" dirty="0"/>
              <a:t>Key Message:</a:t>
            </a:r>
          </a:p>
          <a:p>
            <a:r>
              <a:rPr lang="en-US" dirty="0"/>
              <a:t> Violent traffickers use physical dominance and fear-based tactics to control their victims. These cases require urgent safety planning, trauma-informed interviews, and strong coordination between law enforcement, advocates, and social services to support the victim and build a prosecutable case.</a:t>
            </a:r>
            <a:endParaRPr lang="en-US" dirty="0">
              <a:ea typeface="Calibri"/>
              <a:cs typeface="Calibri"/>
            </a:endParaRPr>
          </a:p>
          <a:p>
            <a:endParaRPr lang="en-US"/>
          </a:p>
          <a:p>
            <a:endParaRPr lang="en-US"/>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863E826-96F9-412E-99A9-86A7D24D1AC5}" type="slidenum">
              <a:rPr lang="en-US" smtClean="0"/>
              <a:t>10</a:t>
            </a:fld>
            <a:endParaRPr lang="en-US"/>
          </a:p>
        </p:txBody>
      </p:sp>
    </p:spTree>
    <p:extLst>
      <p:ext uri="{BB962C8B-B14F-4D97-AF65-F5344CB8AC3E}">
        <p14:creationId xmlns:p14="http://schemas.microsoft.com/office/powerpoint/2010/main" val="1500995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6/16/2025</a:t>
            </a:fld>
            <a:endParaRPr lang="en-US"/>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defRPr>
            </a:lvl1pPr>
          </a:lstStyle>
          <a:p>
            <a:r>
              <a:rPr lang="en-US"/>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396567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517CC-5354-4BAF-835E-96AAE795CAE2}"/>
              </a:ext>
            </a:extLst>
          </p:cNvPr>
          <p:cNvSpPr txBox="1">
            <a:spLocks/>
          </p:cNvSpPr>
          <p:nvPr userDrawn="1"/>
        </p:nvSpPr>
        <p:spPr>
          <a:xfrm>
            <a:off x="0" y="0"/>
            <a:ext cx="12192000" cy="769938"/>
          </a:xfrm>
          <a:prstGeom prst="rect">
            <a:avLst/>
          </a:prstGeom>
        </p:spPr>
        <p:txBody>
          <a:bodyPr lIns="68580" tIns="34290" rIns="68580" bIns="34290" anchor="ctr">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fontAlgn="auto">
              <a:spcAft>
                <a:spcPts val="0"/>
              </a:spcAft>
              <a:defRPr/>
            </a:pPr>
            <a:endParaRPr lang="en-US" sz="3000" b="1" cap="none" spc="0">
              <a:latin typeface="Bell MT" panose="02020503060305020303" pitchFamily="18" charset="0"/>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5C7F1F3-B040-48D2-997C-5B8205D1627B}"/>
              </a:ext>
            </a:extLst>
          </p:cNvPr>
          <p:cNvSpPr>
            <a:spLocks noGrp="1"/>
          </p:cNvSpPr>
          <p:nvPr>
            <p:ph type="dt" sz="half" idx="10"/>
          </p:nvPr>
        </p:nvSpPr>
        <p:spPr/>
        <p:txBody>
          <a:bodyPr/>
          <a:lstStyle>
            <a:lvl1pPr>
              <a:defRPr/>
            </a:lvl1pPr>
          </a:lstStyle>
          <a:p>
            <a:pPr>
              <a:defRPr/>
            </a:pPr>
            <a:fld id="{CD8632B7-26AF-4FAD-B912-51D3DBB04101}" type="datetime1">
              <a:rPr lang="en-US"/>
              <a:pPr>
                <a:defRPr/>
              </a:pPr>
              <a:t>6/16/2025</a:t>
            </a:fld>
            <a:endParaRPr lang="en-US"/>
          </a:p>
        </p:txBody>
      </p:sp>
      <p:sp>
        <p:nvSpPr>
          <p:cNvPr id="6" name="Footer Placeholder 4">
            <a:extLst>
              <a:ext uri="{FF2B5EF4-FFF2-40B4-BE49-F238E27FC236}">
                <a16:creationId xmlns:a16="http://schemas.microsoft.com/office/drawing/2014/main" id="{63024C44-E4EA-4ADB-A358-D2BF13CB25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379C59-11DB-4A99-A549-9E36178F3B4E}"/>
              </a:ext>
            </a:extLst>
          </p:cNvPr>
          <p:cNvSpPr>
            <a:spLocks noGrp="1"/>
          </p:cNvSpPr>
          <p:nvPr>
            <p:ph type="sldNum" sz="quarter" idx="12"/>
          </p:nvPr>
        </p:nvSpPr>
        <p:spPr/>
        <p:txBody>
          <a:bodyPr/>
          <a:lstStyle>
            <a:lvl1pPr>
              <a:defRPr/>
            </a:lvl1pPr>
          </a:lstStyle>
          <a:p>
            <a:pPr>
              <a:defRPr/>
            </a:pPr>
            <a:fld id="{CAD4427D-0403-4EA9-ACAF-E08153190930}" type="slidenum">
              <a:rPr lang="en-US"/>
              <a:pPr>
                <a:defRPr/>
              </a:pPr>
              <a:t>‹#›</a:t>
            </a:fld>
            <a:endParaRPr lang="en-US"/>
          </a:p>
        </p:txBody>
      </p:sp>
    </p:spTree>
    <p:extLst>
      <p:ext uri="{BB962C8B-B14F-4D97-AF65-F5344CB8AC3E}">
        <p14:creationId xmlns:p14="http://schemas.microsoft.com/office/powerpoint/2010/main" val="93858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lstStyle/>
          <a:p>
            <a:r>
              <a:rPr lang="en-US"/>
              <a:t>Click to edit Master title style</a:t>
            </a:r>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6/16/2025</a:t>
            </a:fld>
            <a:endParaRPr lang="en-US"/>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94493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6/16/2025</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a:t>Click to edit Master title style</a:t>
            </a:r>
          </a:p>
        </p:txBody>
      </p:sp>
    </p:spTree>
    <p:extLst>
      <p:ext uri="{BB962C8B-B14F-4D97-AF65-F5344CB8AC3E}">
        <p14:creationId xmlns:p14="http://schemas.microsoft.com/office/powerpoint/2010/main" val="162171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13B724-03D5-4AC4-92F2-90F5BF3B8AE1}" type="datetime1">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45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78799D-4F11-4C23-9322-E97C9B2E3E2D}" type="datetime1">
              <a:rPr lang="en-US" smtClean="0"/>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9358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p>
        </p:txBody>
      </p:sp>
      <p:sp>
        <p:nvSpPr>
          <p:cNvPr id="3" name="Date Placeholder 2"/>
          <p:cNvSpPr>
            <a:spLocks noGrp="1"/>
          </p:cNvSpPr>
          <p:nvPr>
            <p:ph type="dt" sz="half" idx="10"/>
          </p:nvPr>
        </p:nvSpPr>
        <p:spPr/>
        <p:txBody>
          <a:bodyPr/>
          <a:lstStyle/>
          <a:p>
            <a:fld id="{BBB45D04-FBE4-49CB-AA72-13B16528BC6B}" type="datetime1">
              <a:rPr lang="en-US" smtClean="0"/>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892584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0089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6/16/2025</a:t>
            </a:fld>
            <a:endParaRPr lang="en-US"/>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404563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6/16/2025</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6411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6/16/2025</a:t>
            </a:fld>
            <a:endParaRPr lang="en-US"/>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3A98EE3D-8CD1-4C3F-BD1C-C98C9596463C}"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2"/>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15684136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0" r:id="rId8"/>
    <p:sldLayoutId id="2147483679" r:id="rId9"/>
    <p:sldLayoutId id="2147483681" r:id="rId10"/>
  </p:sldLayoutIdLst>
  <p:hf hdr="0" ftr="0" dt="0"/>
  <p:txStyles>
    <p:title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7P6-chWY41s?feature=oembed"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4.svg"/></Relationships>
</file>

<file path=ppt/slides/_rels/slide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3" Type="http://schemas.microsoft.com/office/2018/10/relationships/comments" Target="../comments/modernComment_168_E7A07401.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sv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sv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mailto:rmellis@claysheriff.com" TargetMode="External"/><Relationship Id="rId5" Type="http://schemas.openxmlformats.org/officeDocument/2006/relationships/hyperlink" Target="mailto:Marina.Anderson@myflfamilies.com" TargetMode="Externa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5090359" y="1965493"/>
            <a:ext cx="6593856" cy="1343034"/>
          </a:xfrm>
        </p:spPr>
        <p:txBody>
          <a:bodyPr>
            <a:noAutofit/>
          </a:bodyPr>
          <a:lstStyle/>
          <a:p>
            <a:r>
              <a:rPr lang="en-US"/>
              <a:t>Unmasking Traffickers: Exposing Their Tactics, Disrupting Their Strategies, Empowering Our Solutions</a:t>
            </a:r>
          </a:p>
        </p:txBody>
      </p:sp>
      <p:pic>
        <p:nvPicPr>
          <p:cNvPr id="3" name="Picture 2">
            <a:extLst>
              <a:ext uri="{FF2B5EF4-FFF2-40B4-BE49-F238E27FC236}">
                <a16:creationId xmlns:a16="http://schemas.microsoft.com/office/drawing/2014/main" id="{0C541B9A-141D-C6B3-9EE5-9F7741BE5B93}"/>
              </a:ext>
            </a:extLst>
          </p:cNvPr>
          <p:cNvPicPr>
            <a:picLocks noChangeAspect="1"/>
          </p:cNvPicPr>
          <p:nvPr/>
        </p:nvPicPr>
        <p:blipFill>
          <a:blip r:embed="rId3"/>
          <a:stretch>
            <a:fillRect/>
          </a:stretch>
        </p:blipFill>
        <p:spPr>
          <a:xfrm>
            <a:off x="1520410" y="3936910"/>
            <a:ext cx="3050762" cy="3014576"/>
          </a:xfrm>
          <a:prstGeom prst="rect">
            <a:avLst/>
          </a:prstGeom>
        </p:spPr>
      </p:pic>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6E8BB9-C847-8260-070B-9563D39187D8}"/>
              </a:ext>
            </a:extLst>
          </p:cNvPr>
          <p:cNvSpPr>
            <a:spLocks noGrp="1"/>
          </p:cNvSpPr>
          <p:nvPr>
            <p:ph idx="1"/>
          </p:nvPr>
        </p:nvSpPr>
        <p:spPr>
          <a:xfrm>
            <a:off x="605747" y="1894678"/>
            <a:ext cx="10339621" cy="3507486"/>
          </a:xfrm>
        </p:spPr>
        <p:txBody>
          <a:bodyPr/>
          <a:lstStyle/>
          <a:p>
            <a:pPr marL="305435" indent="-305435">
              <a:buFont typeface="Arial" panose="05020102010507070707" pitchFamily="18" charset="2"/>
              <a:buChar char="•"/>
            </a:pPr>
            <a:r>
              <a:rPr lang="en-US" sz="2000">
                <a:latin typeface="Verdana"/>
                <a:ea typeface="Verdana"/>
              </a:rPr>
              <a:t>Depicted in expensive clothing, jewelry and cars. They produce entertainment videos that shows off the money or enjoy taking pictures with cash and/or expensive items. </a:t>
            </a:r>
            <a:endParaRPr lang="en-US">
              <a:latin typeface="Verdana"/>
              <a:ea typeface="Verdana"/>
            </a:endParaRPr>
          </a:p>
          <a:p>
            <a:pPr marL="305435" indent="-305435">
              <a:buFont typeface="Arial" panose="05020102010507070707" pitchFamily="18" charset="2"/>
              <a:buChar char="•"/>
            </a:pPr>
            <a:r>
              <a:rPr lang="en-US" sz="2000">
                <a:latin typeface="Verdana"/>
                <a:ea typeface="Verdana"/>
              </a:rPr>
              <a:t>Utilize violence, threat of violence, force, fraud and coercion to control the victim. </a:t>
            </a:r>
          </a:p>
          <a:p>
            <a:pPr marL="305435" indent="-305435">
              <a:buFont typeface="Arial" panose="05020102010507070707" pitchFamily="18" charset="2"/>
              <a:buChar char="•"/>
            </a:pPr>
            <a:r>
              <a:rPr lang="en-US" sz="2000">
                <a:latin typeface="Verdana"/>
                <a:ea typeface="Verdana"/>
              </a:rPr>
              <a:t>Are more likely to be involved in gang-affiliated sex trafficking.</a:t>
            </a:r>
          </a:p>
          <a:p>
            <a:pPr marL="0" indent="0">
              <a:buNone/>
            </a:pPr>
            <a:endParaRPr lang="en-US"/>
          </a:p>
        </p:txBody>
      </p:sp>
      <p:sp>
        <p:nvSpPr>
          <p:cNvPr id="3" name="Title 2">
            <a:extLst>
              <a:ext uri="{FF2B5EF4-FFF2-40B4-BE49-F238E27FC236}">
                <a16:creationId xmlns:a16="http://schemas.microsoft.com/office/drawing/2014/main" id="{C22C4E21-F2A5-3105-B774-66BECF7001B0}"/>
              </a:ext>
            </a:extLst>
          </p:cNvPr>
          <p:cNvSpPr>
            <a:spLocks noGrp="1"/>
          </p:cNvSpPr>
          <p:nvPr>
            <p:ph type="title"/>
          </p:nvPr>
        </p:nvSpPr>
        <p:spPr>
          <a:xfrm>
            <a:off x="603278" y="705124"/>
            <a:ext cx="11007530" cy="780946"/>
          </a:xfrm>
        </p:spPr>
        <p:txBody>
          <a:bodyPr>
            <a:normAutofit fontScale="90000"/>
          </a:bodyPr>
          <a:lstStyle/>
          <a:p>
            <a:r>
              <a:rPr lang="en-US" dirty="0">
                <a:latin typeface="Verdana"/>
                <a:ea typeface="Verdana"/>
              </a:rPr>
              <a:t>Violent Traffickers</a:t>
            </a:r>
            <a:br>
              <a:rPr lang="en-US" dirty="0"/>
            </a:br>
            <a:endParaRPr lang="en-US"/>
          </a:p>
        </p:txBody>
      </p:sp>
      <p:sp>
        <p:nvSpPr>
          <p:cNvPr id="4" name="Slide Number Placeholder 3">
            <a:extLst>
              <a:ext uri="{FF2B5EF4-FFF2-40B4-BE49-F238E27FC236}">
                <a16:creationId xmlns:a16="http://schemas.microsoft.com/office/drawing/2014/main" id="{4A86555F-2DE1-9FD6-0EB1-318C884DAC29}"/>
              </a:ext>
            </a:extLst>
          </p:cNvPr>
          <p:cNvSpPr>
            <a:spLocks noGrp="1"/>
          </p:cNvSpPr>
          <p:nvPr>
            <p:ph type="sldNum" sz="quarter" idx="12"/>
          </p:nvPr>
        </p:nvSpPr>
        <p:spPr/>
        <p:txBody>
          <a:bodyPr/>
          <a:lstStyle/>
          <a:p>
            <a:fld id="{3A98EE3D-8CD1-4C3F-BD1C-C98C9596463C}" type="slidenum">
              <a:rPr lang="en-US" smtClean="0"/>
              <a:pPr/>
              <a:t>10</a:t>
            </a:fld>
            <a:endParaRPr lang="en-US"/>
          </a:p>
        </p:txBody>
      </p:sp>
      <p:pic>
        <p:nvPicPr>
          <p:cNvPr id="7" name="Picture 6">
            <a:extLst>
              <a:ext uri="{FF2B5EF4-FFF2-40B4-BE49-F238E27FC236}">
                <a16:creationId xmlns:a16="http://schemas.microsoft.com/office/drawing/2014/main" id="{9DBDEAD1-1B38-5541-D9D5-ACA658AA0C91}"/>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126623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7A5D6F-5A58-3945-36EC-E2BE8FA694FA}"/>
              </a:ext>
            </a:extLst>
          </p:cNvPr>
          <p:cNvSpPr>
            <a:spLocks noGrp="1"/>
          </p:cNvSpPr>
          <p:nvPr>
            <p:ph idx="1"/>
          </p:nvPr>
        </p:nvSpPr>
        <p:spPr>
          <a:xfrm>
            <a:off x="581193" y="1675257"/>
            <a:ext cx="10519624" cy="3507486"/>
          </a:xfrm>
        </p:spPr>
        <p:txBody>
          <a:bodyPr>
            <a:normAutofit fontScale="92500" lnSpcReduction="20000"/>
          </a:bodyPr>
          <a:lstStyle/>
          <a:p>
            <a:pPr marL="305435" indent="-305435">
              <a:buFont typeface="Arial" panose="05020102010507070707" pitchFamily="18" charset="2"/>
              <a:buChar char="•"/>
            </a:pPr>
            <a:r>
              <a:rPr lang="en-US" sz="2200">
                <a:latin typeface="Verdana"/>
                <a:ea typeface="Verdana"/>
              </a:rPr>
              <a:t>Most </a:t>
            </a:r>
            <a:r>
              <a:rPr lang="en-US" sz="2200" b="1">
                <a:latin typeface="Verdana"/>
                <a:ea typeface="Verdana"/>
              </a:rPr>
              <a:t>common trafficker/pimp </a:t>
            </a:r>
            <a:r>
              <a:rPr lang="en-US" sz="2200">
                <a:latin typeface="Verdana"/>
                <a:ea typeface="Verdana"/>
              </a:rPr>
              <a:t>involved in domestic sex trafficking.</a:t>
            </a:r>
            <a:endParaRPr lang="en-US">
              <a:latin typeface="Verdana"/>
              <a:ea typeface="Verdana"/>
            </a:endParaRPr>
          </a:p>
          <a:p>
            <a:pPr marL="305435" indent="-305435">
              <a:buFont typeface="Arial" panose="05020102010507070707" pitchFamily="18" charset="2"/>
              <a:buChar char="•"/>
            </a:pPr>
            <a:r>
              <a:rPr lang="en-US" sz="2200">
                <a:latin typeface="Verdana"/>
                <a:ea typeface="Verdana"/>
              </a:rPr>
              <a:t>Portray themselves as a caring and loving boyfriend or girlfriend to inspire fierce loyalty from the victim.</a:t>
            </a:r>
          </a:p>
          <a:p>
            <a:pPr marL="305435" indent="-305435">
              <a:buFont typeface="Arial" panose="05020102010507070707" pitchFamily="18" charset="2"/>
              <a:buChar char="•"/>
            </a:pPr>
            <a:r>
              <a:rPr lang="en-US" sz="2200">
                <a:latin typeface="Verdana"/>
                <a:ea typeface="Verdana"/>
              </a:rPr>
              <a:t>Spend weeks to months grooming their victims and gaining their trust.</a:t>
            </a:r>
          </a:p>
          <a:p>
            <a:pPr marL="305435" indent="-305435">
              <a:buFont typeface="Arial" panose="05020102010507070707" pitchFamily="18" charset="2"/>
              <a:buChar char="•"/>
            </a:pPr>
            <a:r>
              <a:rPr lang="en-US" sz="2200">
                <a:latin typeface="Verdana"/>
                <a:ea typeface="Verdana"/>
              </a:rPr>
              <a:t>Are master manipulators that seek out their victims' vulnerabilities to capitalize on their need to feel loved, listened, and desired.</a:t>
            </a:r>
          </a:p>
          <a:p>
            <a:pPr marL="305435" indent="-305435">
              <a:buFont typeface="Arial" panose="05020102010507070707" pitchFamily="18" charset="2"/>
              <a:buChar char="•"/>
            </a:pPr>
            <a:r>
              <a:rPr lang="en-US" sz="2200">
                <a:latin typeface="Verdana"/>
                <a:ea typeface="Verdana"/>
              </a:rPr>
              <a:t>Manipulate their victims psychologically so that victims stay or return to trafficker or in the “life” of sex trafficking.</a:t>
            </a:r>
          </a:p>
          <a:p>
            <a:pPr marL="305435" indent="-305435">
              <a:buFont typeface="Arial" panose="05020102010507070707" pitchFamily="18" charset="2"/>
              <a:buChar char="•"/>
            </a:pPr>
            <a:r>
              <a:rPr lang="en-US" sz="2200">
                <a:latin typeface="Verdana"/>
                <a:ea typeface="Verdana"/>
              </a:rPr>
              <a:t>May physically abuse the victim.</a:t>
            </a:r>
          </a:p>
          <a:p>
            <a:pPr marL="305435" indent="-305435"/>
            <a:endParaRPr lang="en-US"/>
          </a:p>
        </p:txBody>
      </p:sp>
      <p:sp>
        <p:nvSpPr>
          <p:cNvPr id="3" name="Title 2">
            <a:extLst>
              <a:ext uri="{FF2B5EF4-FFF2-40B4-BE49-F238E27FC236}">
                <a16:creationId xmlns:a16="http://schemas.microsoft.com/office/drawing/2014/main" id="{06B32FCA-B319-90C1-6E3E-AF4DFD8B9667}"/>
              </a:ext>
            </a:extLst>
          </p:cNvPr>
          <p:cNvSpPr>
            <a:spLocks noGrp="1"/>
          </p:cNvSpPr>
          <p:nvPr>
            <p:ph type="title"/>
          </p:nvPr>
        </p:nvSpPr>
        <p:spPr/>
        <p:txBody>
          <a:bodyPr/>
          <a:lstStyle/>
          <a:p>
            <a:r>
              <a:rPr lang="en-US" dirty="0">
                <a:latin typeface="Verdana"/>
                <a:ea typeface="Verdana"/>
              </a:rPr>
              <a:t>Romantic Partner Traffickers</a:t>
            </a:r>
            <a:br>
              <a:rPr lang="en-US" dirty="0"/>
            </a:br>
            <a:endParaRPr lang="en-US"/>
          </a:p>
        </p:txBody>
      </p:sp>
      <p:sp>
        <p:nvSpPr>
          <p:cNvPr id="4" name="Slide Number Placeholder 3">
            <a:extLst>
              <a:ext uri="{FF2B5EF4-FFF2-40B4-BE49-F238E27FC236}">
                <a16:creationId xmlns:a16="http://schemas.microsoft.com/office/drawing/2014/main" id="{B0C704DC-93DA-0D79-A679-7641AA176CAC}"/>
              </a:ext>
            </a:extLst>
          </p:cNvPr>
          <p:cNvSpPr>
            <a:spLocks noGrp="1"/>
          </p:cNvSpPr>
          <p:nvPr>
            <p:ph type="sldNum" sz="quarter" idx="12"/>
          </p:nvPr>
        </p:nvSpPr>
        <p:spPr/>
        <p:txBody>
          <a:bodyPr/>
          <a:lstStyle/>
          <a:p>
            <a:fld id="{3A98EE3D-8CD1-4C3F-BD1C-C98C9596463C}" type="slidenum">
              <a:rPr lang="en-US" smtClean="0"/>
              <a:pPr/>
              <a:t>11</a:t>
            </a:fld>
            <a:endParaRPr lang="en-US"/>
          </a:p>
        </p:txBody>
      </p:sp>
      <p:pic>
        <p:nvPicPr>
          <p:cNvPr id="7" name="Picture 6">
            <a:extLst>
              <a:ext uri="{FF2B5EF4-FFF2-40B4-BE49-F238E27FC236}">
                <a16:creationId xmlns:a16="http://schemas.microsoft.com/office/drawing/2014/main" id="{35BC4E2E-80BD-F8F8-EBBF-98AAC57FADCC}"/>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2554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E0D2F7-BC1A-A841-92DF-85B3FAE2C895}"/>
              </a:ext>
            </a:extLst>
          </p:cNvPr>
          <p:cNvSpPr>
            <a:spLocks noGrp="1"/>
          </p:cNvSpPr>
          <p:nvPr>
            <p:ph idx="1"/>
          </p:nvPr>
        </p:nvSpPr>
        <p:spPr>
          <a:xfrm>
            <a:off x="581192" y="1894678"/>
            <a:ext cx="10089856" cy="3507486"/>
          </a:xfrm>
        </p:spPr>
        <p:txBody>
          <a:bodyPr/>
          <a:lstStyle/>
          <a:p>
            <a:pPr marL="305435" indent="-305435">
              <a:buFont typeface="Arial" panose="020B0604020202020204" pitchFamily="34" charset="0"/>
              <a:buChar char="•"/>
            </a:pPr>
            <a:r>
              <a:rPr lang="en-US" sz="2000">
                <a:latin typeface="Verdana"/>
                <a:ea typeface="Verdana"/>
              </a:rPr>
              <a:t>Are more likely to be engaging in “white collar crimes.” </a:t>
            </a:r>
            <a:endParaRPr lang="en-US">
              <a:latin typeface="Verdana"/>
              <a:ea typeface="Verdana"/>
            </a:endParaRPr>
          </a:p>
          <a:p>
            <a:pPr marL="305435" indent="-305435">
              <a:buFont typeface="Arial" panose="020B0604020202020204" pitchFamily="34" charset="0"/>
              <a:buChar char="•"/>
            </a:pPr>
            <a:r>
              <a:rPr lang="en-US" sz="2000">
                <a:latin typeface="Verdana"/>
                <a:ea typeface="Verdana"/>
              </a:rPr>
              <a:t>Typically run the operation like a business and may operate additional businesses that are legitimate or illegal.</a:t>
            </a:r>
          </a:p>
          <a:p>
            <a:pPr marL="305435" indent="-305435">
              <a:buFont typeface="Arial" panose="020B0604020202020204" pitchFamily="34" charset="0"/>
              <a:buChar char="•"/>
            </a:pPr>
            <a:r>
              <a:rPr lang="en-US" sz="2000">
                <a:latin typeface="Verdana"/>
                <a:ea typeface="Verdana"/>
              </a:rPr>
              <a:t>Most likely linked to massage parlor exploitation and escort services.</a:t>
            </a:r>
          </a:p>
          <a:p>
            <a:pPr marL="305435" indent="-305435">
              <a:buFont typeface="Arial" panose="020B0604020202020204" pitchFamily="34" charset="0"/>
              <a:buChar char="•"/>
            </a:pPr>
            <a:r>
              <a:rPr lang="en-US" sz="2000">
                <a:latin typeface="Verdana"/>
                <a:ea typeface="Verdana"/>
              </a:rPr>
              <a:t>May be very successful people in the business or entertainment world.</a:t>
            </a:r>
          </a:p>
          <a:p>
            <a:pPr marL="305435" indent="-305435"/>
            <a:endParaRPr lang="en-US"/>
          </a:p>
        </p:txBody>
      </p:sp>
      <p:sp>
        <p:nvSpPr>
          <p:cNvPr id="3" name="Title 2">
            <a:extLst>
              <a:ext uri="{FF2B5EF4-FFF2-40B4-BE49-F238E27FC236}">
                <a16:creationId xmlns:a16="http://schemas.microsoft.com/office/drawing/2014/main" id="{82FCB1B4-3C9E-D5DC-1B2F-5F221ABB2366}"/>
              </a:ext>
            </a:extLst>
          </p:cNvPr>
          <p:cNvSpPr>
            <a:spLocks noGrp="1"/>
          </p:cNvSpPr>
          <p:nvPr>
            <p:ph type="title"/>
          </p:nvPr>
        </p:nvSpPr>
        <p:spPr/>
        <p:txBody>
          <a:bodyPr/>
          <a:lstStyle/>
          <a:p>
            <a:r>
              <a:rPr lang="en-US"/>
              <a:t>Business-Oriented/CEO Traffickers</a:t>
            </a:r>
            <a:br>
              <a:rPr lang="en-US"/>
            </a:br>
            <a:endParaRPr lang="en-US"/>
          </a:p>
        </p:txBody>
      </p:sp>
      <p:sp>
        <p:nvSpPr>
          <p:cNvPr id="4" name="Slide Number Placeholder 3">
            <a:extLst>
              <a:ext uri="{FF2B5EF4-FFF2-40B4-BE49-F238E27FC236}">
                <a16:creationId xmlns:a16="http://schemas.microsoft.com/office/drawing/2014/main" id="{1068A4CC-D1FE-B141-2566-50E3A3ABC798}"/>
              </a:ext>
            </a:extLst>
          </p:cNvPr>
          <p:cNvSpPr>
            <a:spLocks noGrp="1"/>
          </p:cNvSpPr>
          <p:nvPr>
            <p:ph type="sldNum" sz="quarter" idx="12"/>
          </p:nvPr>
        </p:nvSpPr>
        <p:spPr/>
        <p:txBody>
          <a:bodyPr/>
          <a:lstStyle/>
          <a:p>
            <a:fld id="{3A98EE3D-8CD1-4C3F-BD1C-C98C9596463C}" type="slidenum">
              <a:rPr lang="en-US" smtClean="0"/>
              <a:pPr/>
              <a:t>12</a:t>
            </a:fld>
            <a:endParaRPr lang="en-US"/>
          </a:p>
        </p:txBody>
      </p:sp>
      <p:pic>
        <p:nvPicPr>
          <p:cNvPr id="7" name="Picture 6">
            <a:extLst>
              <a:ext uri="{FF2B5EF4-FFF2-40B4-BE49-F238E27FC236}">
                <a16:creationId xmlns:a16="http://schemas.microsoft.com/office/drawing/2014/main" id="{D7776C88-FCF0-FD9E-95BB-35BEAD03EBB1}"/>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369194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99687-F7C0-77D4-C13D-2C99D43D7AE9}"/>
              </a:ext>
            </a:extLst>
          </p:cNvPr>
          <p:cNvSpPr>
            <a:spLocks noGrp="1"/>
          </p:cNvSpPr>
          <p:nvPr>
            <p:ph type="title"/>
          </p:nvPr>
        </p:nvSpPr>
        <p:spPr>
          <a:xfrm>
            <a:off x="5452438" y="2758836"/>
            <a:ext cx="6593856" cy="1343034"/>
          </a:xfrm>
        </p:spPr>
        <p:txBody>
          <a:bodyPr>
            <a:normAutofit/>
          </a:bodyPr>
          <a:lstStyle/>
          <a:p>
            <a:r>
              <a:rPr lang="en-US" sz="3200"/>
              <a:t>Human trafficking recruitment</a:t>
            </a:r>
          </a:p>
        </p:txBody>
      </p:sp>
      <p:pic>
        <p:nvPicPr>
          <p:cNvPr id="4" name="Picture 3">
            <a:extLst>
              <a:ext uri="{FF2B5EF4-FFF2-40B4-BE49-F238E27FC236}">
                <a16:creationId xmlns:a16="http://schemas.microsoft.com/office/drawing/2014/main" id="{1693A665-77F3-D5BF-EBA8-DFB18DB39442}"/>
              </a:ext>
            </a:extLst>
          </p:cNvPr>
          <p:cNvPicPr>
            <a:picLocks noChangeAspect="1"/>
          </p:cNvPicPr>
          <p:nvPr/>
        </p:nvPicPr>
        <p:blipFill>
          <a:blip r:embed="rId2"/>
          <a:stretch>
            <a:fillRect/>
          </a:stretch>
        </p:blipFill>
        <p:spPr>
          <a:xfrm>
            <a:off x="1805648" y="3547233"/>
            <a:ext cx="2499376" cy="3313696"/>
          </a:xfrm>
          <a:prstGeom prst="rect">
            <a:avLst/>
          </a:prstGeom>
        </p:spPr>
      </p:pic>
    </p:spTree>
    <p:extLst>
      <p:ext uri="{BB962C8B-B14F-4D97-AF65-F5344CB8AC3E}">
        <p14:creationId xmlns:p14="http://schemas.microsoft.com/office/powerpoint/2010/main" val="199245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69ED12-CD86-314D-37F4-7855B14A7897}"/>
              </a:ext>
            </a:extLst>
          </p:cNvPr>
          <p:cNvSpPr>
            <a:spLocks noGrp="1"/>
          </p:cNvSpPr>
          <p:nvPr>
            <p:ph idx="1"/>
          </p:nvPr>
        </p:nvSpPr>
        <p:spPr>
          <a:xfrm>
            <a:off x="581192" y="1299901"/>
            <a:ext cx="11029615" cy="3507486"/>
          </a:xfrm>
        </p:spPr>
        <p:txBody>
          <a:bodyPr/>
          <a:lstStyle/>
          <a:p>
            <a:pPr marL="0" indent="0">
              <a:buNone/>
            </a:pPr>
            <a:r>
              <a:rPr lang="en-US" dirty="0">
                <a:latin typeface="Verdana"/>
                <a:ea typeface="Verdana"/>
              </a:rPr>
              <a:t>Traffickers are known to engage in constant recruitment to attempt to entice </a:t>
            </a:r>
          </a:p>
          <a:p>
            <a:pPr marL="0" indent="0">
              <a:buNone/>
            </a:pPr>
            <a:r>
              <a:rPr lang="en-US" dirty="0">
                <a:latin typeface="Verdana"/>
                <a:ea typeface="Verdana"/>
              </a:rPr>
              <a:t>individuals into their web of control.</a:t>
            </a:r>
          </a:p>
          <a:p>
            <a:pPr marL="0" indent="0">
              <a:buNone/>
            </a:pPr>
            <a:endParaRPr lang="en-US"/>
          </a:p>
        </p:txBody>
      </p:sp>
      <p:sp>
        <p:nvSpPr>
          <p:cNvPr id="3" name="Title 2">
            <a:extLst>
              <a:ext uri="{FF2B5EF4-FFF2-40B4-BE49-F238E27FC236}">
                <a16:creationId xmlns:a16="http://schemas.microsoft.com/office/drawing/2014/main" id="{39992ECF-7C93-6798-7BA7-DCCBCF6C28AE}"/>
              </a:ext>
            </a:extLst>
          </p:cNvPr>
          <p:cNvSpPr>
            <a:spLocks noGrp="1"/>
          </p:cNvSpPr>
          <p:nvPr>
            <p:ph type="title"/>
          </p:nvPr>
        </p:nvSpPr>
        <p:spPr/>
        <p:txBody>
          <a:bodyPr/>
          <a:lstStyle/>
          <a:p>
            <a:r>
              <a:rPr lang="en-US"/>
              <a:t>Three Common Stages of Recruitment</a:t>
            </a:r>
            <a:br>
              <a:rPr lang="en-US"/>
            </a:br>
            <a:endParaRPr lang="en-US"/>
          </a:p>
        </p:txBody>
      </p:sp>
      <p:sp>
        <p:nvSpPr>
          <p:cNvPr id="4" name="Slide Number Placeholder 3">
            <a:extLst>
              <a:ext uri="{FF2B5EF4-FFF2-40B4-BE49-F238E27FC236}">
                <a16:creationId xmlns:a16="http://schemas.microsoft.com/office/drawing/2014/main" id="{C9FE55E0-CDD4-F1CA-E0FC-C4F99E23735A}"/>
              </a:ext>
            </a:extLst>
          </p:cNvPr>
          <p:cNvSpPr>
            <a:spLocks noGrp="1"/>
          </p:cNvSpPr>
          <p:nvPr>
            <p:ph type="sldNum" sz="quarter" idx="12"/>
          </p:nvPr>
        </p:nvSpPr>
        <p:spPr/>
        <p:txBody>
          <a:bodyPr/>
          <a:lstStyle/>
          <a:p>
            <a:fld id="{3A98EE3D-8CD1-4C3F-BD1C-C98C9596463C}" type="slidenum">
              <a:rPr lang="en-US" smtClean="0"/>
              <a:pPr/>
              <a:t>14</a:t>
            </a:fld>
            <a:endParaRPr lang="en-US"/>
          </a:p>
        </p:txBody>
      </p:sp>
      <p:grpSp>
        <p:nvGrpSpPr>
          <p:cNvPr id="5" name="Group 4">
            <a:extLst>
              <a:ext uri="{FF2B5EF4-FFF2-40B4-BE49-F238E27FC236}">
                <a16:creationId xmlns:a16="http://schemas.microsoft.com/office/drawing/2014/main" id="{342B738E-ABA1-E906-F9F3-D628133CDB7B}"/>
              </a:ext>
            </a:extLst>
          </p:cNvPr>
          <p:cNvGrpSpPr/>
          <p:nvPr/>
        </p:nvGrpSpPr>
        <p:grpSpPr>
          <a:xfrm>
            <a:off x="3743285" y="1894678"/>
            <a:ext cx="4705428" cy="4467679"/>
            <a:chOff x="2042117" y="2001630"/>
            <a:chExt cx="4749208" cy="4574604"/>
          </a:xfrm>
          <a:solidFill>
            <a:srgbClr val="0A66A9"/>
          </a:solidFill>
        </p:grpSpPr>
        <p:sp>
          <p:nvSpPr>
            <p:cNvPr id="6" name="Shape">
              <a:extLst>
                <a:ext uri="{FF2B5EF4-FFF2-40B4-BE49-F238E27FC236}">
                  <a16:creationId xmlns:a16="http://schemas.microsoft.com/office/drawing/2014/main" id="{CAB2F9CC-5B64-BD0D-AEE1-8701741717DF}"/>
                </a:ext>
              </a:extLst>
            </p:cNvPr>
            <p:cNvSpPr/>
            <p:nvPr/>
          </p:nvSpPr>
          <p:spPr>
            <a:xfrm>
              <a:off x="2042117" y="3686169"/>
              <a:ext cx="1726017" cy="1563001"/>
            </a:xfrm>
            <a:custGeom>
              <a:avLst/>
              <a:gdLst/>
              <a:ahLst/>
              <a:cxnLst>
                <a:cxn ang="0">
                  <a:pos x="wd2" y="hd2"/>
                </a:cxn>
                <a:cxn ang="5400000">
                  <a:pos x="wd2" y="hd2"/>
                </a:cxn>
                <a:cxn ang="10800000">
                  <a:pos x="wd2" y="hd2"/>
                </a:cxn>
                <a:cxn ang="16200000">
                  <a:pos x="wd2" y="hd2"/>
                </a:cxn>
              </a:cxnLst>
              <a:rect l="0" t="0" r="r" b="b"/>
              <a:pathLst>
                <a:path w="21590" h="21600" extrusionOk="0">
                  <a:moveTo>
                    <a:pt x="13034" y="0"/>
                  </a:moveTo>
                  <a:cubicBezTo>
                    <a:pt x="12009" y="0"/>
                    <a:pt x="10984" y="45"/>
                    <a:pt x="9960" y="136"/>
                  </a:cubicBezTo>
                  <a:cubicBezTo>
                    <a:pt x="8976" y="226"/>
                    <a:pt x="7992" y="317"/>
                    <a:pt x="7009" y="408"/>
                  </a:cubicBezTo>
                  <a:cubicBezTo>
                    <a:pt x="6517" y="453"/>
                    <a:pt x="6025" y="498"/>
                    <a:pt x="5533" y="543"/>
                  </a:cubicBezTo>
                  <a:cubicBezTo>
                    <a:pt x="4959" y="589"/>
                    <a:pt x="4386" y="679"/>
                    <a:pt x="3771" y="770"/>
                  </a:cubicBezTo>
                  <a:cubicBezTo>
                    <a:pt x="3525" y="815"/>
                    <a:pt x="3279" y="860"/>
                    <a:pt x="3033" y="906"/>
                  </a:cubicBezTo>
                  <a:cubicBezTo>
                    <a:pt x="2787" y="951"/>
                    <a:pt x="2541" y="996"/>
                    <a:pt x="2295" y="1087"/>
                  </a:cubicBezTo>
                  <a:cubicBezTo>
                    <a:pt x="2213" y="1132"/>
                    <a:pt x="2090" y="1132"/>
                    <a:pt x="2008" y="1177"/>
                  </a:cubicBezTo>
                  <a:cubicBezTo>
                    <a:pt x="1844" y="1223"/>
                    <a:pt x="1680" y="1313"/>
                    <a:pt x="1476" y="1404"/>
                  </a:cubicBezTo>
                  <a:cubicBezTo>
                    <a:pt x="1271" y="1494"/>
                    <a:pt x="1107" y="1585"/>
                    <a:pt x="902" y="1721"/>
                  </a:cubicBezTo>
                  <a:cubicBezTo>
                    <a:pt x="738" y="1857"/>
                    <a:pt x="615" y="1992"/>
                    <a:pt x="451" y="2128"/>
                  </a:cubicBezTo>
                  <a:cubicBezTo>
                    <a:pt x="410" y="2219"/>
                    <a:pt x="328" y="2309"/>
                    <a:pt x="287" y="2400"/>
                  </a:cubicBezTo>
                  <a:cubicBezTo>
                    <a:pt x="287" y="2445"/>
                    <a:pt x="246" y="2445"/>
                    <a:pt x="246" y="2491"/>
                  </a:cubicBezTo>
                  <a:cubicBezTo>
                    <a:pt x="205" y="2581"/>
                    <a:pt x="164" y="2717"/>
                    <a:pt x="123" y="2808"/>
                  </a:cubicBezTo>
                  <a:cubicBezTo>
                    <a:pt x="82" y="2898"/>
                    <a:pt x="82" y="2943"/>
                    <a:pt x="82" y="3034"/>
                  </a:cubicBezTo>
                  <a:cubicBezTo>
                    <a:pt x="41" y="3215"/>
                    <a:pt x="41" y="3396"/>
                    <a:pt x="41" y="3532"/>
                  </a:cubicBezTo>
                  <a:cubicBezTo>
                    <a:pt x="41" y="3623"/>
                    <a:pt x="41" y="3713"/>
                    <a:pt x="82" y="3758"/>
                  </a:cubicBezTo>
                  <a:cubicBezTo>
                    <a:pt x="82" y="3804"/>
                    <a:pt x="82" y="3849"/>
                    <a:pt x="82" y="3940"/>
                  </a:cubicBezTo>
                  <a:cubicBezTo>
                    <a:pt x="41" y="4166"/>
                    <a:pt x="41" y="4438"/>
                    <a:pt x="41" y="4709"/>
                  </a:cubicBezTo>
                  <a:cubicBezTo>
                    <a:pt x="41" y="5253"/>
                    <a:pt x="0" y="5842"/>
                    <a:pt x="0" y="6385"/>
                  </a:cubicBezTo>
                  <a:cubicBezTo>
                    <a:pt x="0" y="6928"/>
                    <a:pt x="0" y="7517"/>
                    <a:pt x="0" y="8060"/>
                  </a:cubicBezTo>
                  <a:cubicBezTo>
                    <a:pt x="0" y="8649"/>
                    <a:pt x="0" y="9238"/>
                    <a:pt x="0" y="9826"/>
                  </a:cubicBezTo>
                  <a:cubicBezTo>
                    <a:pt x="0" y="10370"/>
                    <a:pt x="41" y="10913"/>
                    <a:pt x="82" y="11502"/>
                  </a:cubicBezTo>
                  <a:cubicBezTo>
                    <a:pt x="123" y="12091"/>
                    <a:pt x="164" y="12679"/>
                    <a:pt x="246" y="13268"/>
                  </a:cubicBezTo>
                  <a:cubicBezTo>
                    <a:pt x="369" y="14355"/>
                    <a:pt x="369" y="15442"/>
                    <a:pt x="410" y="16483"/>
                  </a:cubicBezTo>
                  <a:cubicBezTo>
                    <a:pt x="410" y="16755"/>
                    <a:pt x="451" y="17072"/>
                    <a:pt x="451" y="17343"/>
                  </a:cubicBezTo>
                  <a:cubicBezTo>
                    <a:pt x="492" y="17660"/>
                    <a:pt x="533" y="18023"/>
                    <a:pt x="574" y="18340"/>
                  </a:cubicBezTo>
                  <a:cubicBezTo>
                    <a:pt x="615" y="18475"/>
                    <a:pt x="615" y="18611"/>
                    <a:pt x="656" y="18747"/>
                  </a:cubicBezTo>
                  <a:cubicBezTo>
                    <a:pt x="697" y="18838"/>
                    <a:pt x="738" y="18974"/>
                    <a:pt x="738" y="19064"/>
                  </a:cubicBezTo>
                  <a:cubicBezTo>
                    <a:pt x="779" y="19200"/>
                    <a:pt x="820" y="19291"/>
                    <a:pt x="861" y="19426"/>
                  </a:cubicBezTo>
                  <a:cubicBezTo>
                    <a:pt x="902" y="19562"/>
                    <a:pt x="1025" y="19698"/>
                    <a:pt x="1107" y="19789"/>
                  </a:cubicBezTo>
                  <a:cubicBezTo>
                    <a:pt x="1312" y="20106"/>
                    <a:pt x="1639" y="20332"/>
                    <a:pt x="1967" y="20513"/>
                  </a:cubicBezTo>
                  <a:cubicBezTo>
                    <a:pt x="2213" y="20649"/>
                    <a:pt x="2459" y="20785"/>
                    <a:pt x="2746" y="20875"/>
                  </a:cubicBezTo>
                  <a:cubicBezTo>
                    <a:pt x="3238" y="21057"/>
                    <a:pt x="3730" y="21192"/>
                    <a:pt x="4263" y="21283"/>
                  </a:cubicBezTo>
                  <a:cubicBezTo>
                    <a:pt x="4836" y="21374"/>
                    <a:pt x="5410" y="21464"/>
                    <a:pt x="5984" y="21509"/>
                  </a:cubicBezTo>
                  <a:cubicBezTo>
                    <a:pt x="6476" y="21555"/>
                    <a:pt x="7009" y="21600"/>
                    <a:pt x="7501" y="21600"/>
                  </a:cubicBezTo>
                  <a:cubicBezTo>
                    <a:pt x="7992" y="21600"/>
                    <a:pt x="8525" y="21600"/>
                    <a:pt x="9017" y="21600"/>
                  </a:cubicBezTo>
                  <a:cubicBezTo>
                    <a:pt x="10042" y="21600"/>
                    <a:pt x="11066" y="21600"/>
                    <a:pt x="12091" y="21555"/>
                  </a:cubicBezTo>
                  <a:cubicBezTo>
                    <a:pt x="13116" y="21509"/>
                    <a:pt x="14140" y="21464"/>
                    <a:pt x="15165" y="21374"/>
                  </a:cubicBezTo>
                  <a:cubicBezTo>
                    <a:pt x="15698" y="21328"/>
                    <a:pt x="16190" y="21328"/>
                    <a:pt x="16723" y="21283"/>
                  </a:cubicBezTo>
                  <a:cubicBezTo>
                    <a:pt x="17296" y="21238"/>
                    <a:pt x="17911" y="21147"/>
                    <a:pt x="18485" y="21057"/>
                  </a:cubicBezTo>
                  <a:cubicBezTo>
                    <a:pt x="18895" y="20966"/>
                    <a:pt x="19264" y="20830"/>
                    <a:pt x="19592" y="20604"/>
                  </a:cubicBezTo>
                  <a:cubicBezTo>
                    <a:pt x="19674" y="20559"/>
                    <a:pt x="19715" y="20513"/>
                    <a:pt x="19797" y="20468"/>
                  </a:cubicBezTo>
                  <a:cubicBezTo>
                    <a:pt x="19920" y="20377"/>
                    <a:pt x="20002" y="20287"/>
                    <a:pt x="20083" y="20196"/>
                  </a:cubicBezTo>
                  <a:cubicBezTo>
                    <a:pt x="20247" y="20060"/>
                    <a:pt x="20370" y="19879"/>
                    <a:pt x="20452" y="19698"/>
                  </a:cubicBezTo>
                  <a:cubicBezTo>
                    <a:pt x="20534" y="19562"/>
                    <a:pt x="20616" y="19381"/>
                    <a:pt x="20698" y="19245"/>
                  </a:cubicBezTo>
                  <a:cubicBezTo>
                    <a:pt x="20821" y="19019"/>
                    <a:pt x="20903" y="18747"/>
                    <a:pt x="20985" y="18521"/>
                  </a:cubicBezTo>
                  <a:cubicBezTo>
                    <a:pt x="21108" y="18113"/>
                    <a:pt x="21149" y="17706"/>
                    <a:pt x="21231" y="17343"/>
                  </a:cubicBezTo>
                  <a:cubicBezTo>
                    <a:pt x="21272" y="17072"/>
                    <a:pt x="21313" y="16800"/>
                    <a:pt x="21354" y="16483"/>
                  </a:cubicBezTo>
                  <a:cubicBezTo>
                    <a:pt x="21354" y="16483"/>
                    <a:pt x="21354" y="16483"/>
                    <a:pt x="21354" y="16483"/>
                  </a:cubicBezTo>
                  <a:cubicBezTo>
                    <a:pt x="21436" y="15849"/>
                    <a:pt x="21518" y="15215"/>
                    <a:pt x="21559" y="14626"/>
                  </a:cubicBezTo>
                  <a:cubicBezTo>
                    <a:pt x="21600" y="14038"/>
                    <a:pt x="21600" y="13449"/>
                    <a:pt x="21559" y="12860"/>
                  </a:cubicBezTo>
                  <a:cubicBezTo>
                    <a:pt x="21559" y="12317"/>
                    <a:pt x="21518" y="11774"/>
                    <a:pt x="21436" y="11230"/>
                  </a:cubicBezTo>
                  <a:cubicBezTo>
                    <a:pt x="21354" y="10642"/>
                    <a:pt x="21313" y="10053"/>
                    <a:pt x="21272" y="9509"/>
                  </a:cubicBezTo>
                  <a:cubicBezTo>
                    <a:pt x="21231" y="8966"/>
                    <a:pt x="21190" y="8377"/>
                    <a:pt x="21108" y="7834"/>
                  </a:cubicBezTo>
                  <a:cubicBezTo>
                    <a:pt x="21026" y="7200"/>
                    <a:pt x="20944" y="6611"/>
                    <a:pt x="20821" y="5977"/>
                  </a:cubicBezTo>
                  <a:cubicBezTo>
                    <a:pt x="20739" y="5434"/>
                    <a:pt x="20575" y="4936"/>
                    <a:pt x="20452" y="4392"/>
                  </a:cubicBezTo>
                  <a:cubicBezTo>
                    <a:pt x="20370" y="4076"/>
                    <a:pt x="20247" y="3713"/>
                    <a:pt x="20124" y="3396"/>
                  </a:cubicBezTo>
                  <a:cubicBezTo>
                    <a:pt x="20043" y="3170"/>
                    <a:pt x="19961" y="2898"/>
                    <a:pt x="19838" y="2672"/>
                  </a:cubicBezTo>
                  <a:cubicBezTo>
                    <a:pt x="19715" y="2400"/>
                    <a:pt x="19551" y="2174"/>
                    <a:pt x="19428" y="1947"/>
                  </a:cubicBezTo>
                  <a:cubicBezTo>
                    <a:pt x="19346" y="1811"/>
                    <a:pt x="19223" y="1676"/>
                    <a:pt x="19100" y="1540"/>
                  </a:cubicBezTo>
                  <a:cubicBezTo>
                    <a:pt x="18977" y="1404"/>
                    <a:pt x="18813" y="1268"/>
                    <a:pt x="18649" y="1132"/>
                  </a:cubicBezTo>
                  <a:cubicBezTo>
                    <a:pt x="18403" y="951"/>
                    <a:pt x="18116" y="815"/>
                    <a:pt x="17829" y="679"/>
                  </a:cubicBezTo>
                  <a:cubicBezTo>
                    <a:pt x="17583" y="589"/>
                    <a:pt x="17337" y="498"/>
                    <a:pt x="17091" y="408"/>
                  </a:cubicBezTo>
                  <a:cubicBezTo>
                    <a:pt x="16846" y="362"/>
                    <a:pt x="16600" y="317"/>
                    <a:pt x="16354" y="272"/>
                  </a:cubicBezTo>
                  <a:cubicBezTo>
                    <a:pt x="16026" y="226"/>
                    <a:pt x="15698" y="181"/>
                    <a:pt x="15411" y="181"/>
                  </a:cubicBezTo>
                  <a:cubicBezTo>
                    <a:pt x="15165" y="181"/>
                    <a:pt x="14919" y="136"/>
                    <a:pt x="14714" y="136"/>
                  </a:cubicBezTo>
                  <a:cubicBezTo>
                    <a:pt x="14591" y="136"/>
                    <a:pt x="14509" y="136"/>
                    <a:pt x="14386" y="136"/>
                  </a:cubicBezTo>
                  <a:cubicBezTo>
                    <a:pt x="13854" y="0"/>
                    <a:pt x="13444" y="0"/>
                    <a:pt x="13034" y="0"/>
                  </a:cubicBezTo>
                  <a:lnTo>
                    <a:pt x="13034" y="0"/>
                  </a:lnTo>
                  <a:lnTo>
                    <a:pt x="13034" y="0"/>
                  </a:lnTo>
                  <a:close/>
                  <a:moveTo>
                    <a:pt x="7173" y="1494"/>
                  </a:moveTo>
                  <a:cubicBezTo>
                    <a:pt x="8197" y="1404"/>
                    <a:pt x="9263" y="1268"/>
                    <a:pt x="10288" y="1177"/>
                  </a:cubicBezTo>
                  <a:cubicBezTo>
                    <a:pt x="11271" y="1087"/>
                    <a:pt x="12255" y="1042"/>
                    <a:pt x="13239" y="1042"/>
                  </a:cubicBezTo>
                  <a:cubicBezTo>
                    <a:pt x="14263" y="1042"/>
                    <a:pt x="15288" y="996"/>
                    <a:pt x="16313" y="1132"/>
                  </a:cubicBezTo>
                  <a:cubicBezTo>
                    <a:pt x="16559" y="1177"/>
                    <a:pt x="16805" y="1223"/>
                    <a:pt x="17050" y="1268"/>
                  </a:cubicBezTo>
                  <a:cubicBezTo>
                    <a:pt x="17214" y="1313"/>
                    <a:pt x="17378" y="1358"/>
                    <a:pt x="17542" y="1449"/>
                  </a:cubicBezTo>
                  <a:cubicBezTo>
                    <a:pt x="17665" y="1494"/>
                    <a:pt x="17747" y="1540"/>
                    <a:pt x="17829" y="1585"/>
                  </a:cubicBezTo>
                  <a:cubicBezTo>
                    <a:pt x="17993" y="1675"/>
                    <a:pt x="18157" y="1766"/>
                    <a:pt x="18280" y="1902"/>
                  </a:cubicBezTo>
                  <a:cubicBezTo>
                    <a:pt x="18362" y="1992"/>
                    <a:pt x="18444" y="2083"/>
                    <a:pt x="18485" y="2128"/>
                  </a:cubicBezTo>
                  <a:cubicBezTo>
                    <a:pt x="18567" y="2309"/>
                    <a:pt x="18690" y="2445"/>
                    <a:pt x="18772" y="2626"/>
                  </a:cubicBezTo>
                  <a:cubicBezTo>
                    <a:pt x="18854" y="2808"/>
                    <a:pt x="18936" y="3034"/>
                    <a:pt x="19018" y="3215"/>
                  </a:cubicBezTo>
                  <a:cubicBezTo>
                    <a:pt x="19264" y="3894"/>
                    <a:pt x="19428" y="4574"/>
                    <a:pt x="19592" y="5298"/>
                  </a:cubicBezTo>
                  <a:cubicBezTo>
                    <a:pt x="19756" y="5977"/>
                    <a:pt x="19838" y="6702"/>
                    <a:pt x="19920" y="7426"/>
                  </a:cubicBezTo>
                  <a:cubicBezTo>
                    <a:pt x="19961" y="8015"/>
                    <a:pt x="20002" y="8558"/>
                    <a:pt x="20043" y="9147"/>
                  </a:cubicBezTo>
                  <a:cubicBezTo>
                    <a:pt x="20084" y="9781"/>
                    <a:pt x="20165" y="10415"/>
                    <a:pt x="20206" y="11049"/>
                  </a:cubicBezTo>
                  <a:cubicBezTo>
                    <a:pt x="20329" y="12272"/>
                    <a:pt x="20370" y="13494"/>
                    <a:pt x="20329" y="14717"/>
                  </a:cubicBezTo>
                  <a:cubicBezTo>
                    <a:pt x="20288" y="15577"/>
                    <a:pt x="20206" y="16392"/>
                    <a:pt x="20084" y="17253"/>
                  </a:cubicBezTo>
                  <a:cubicBezTo>
                    <a:pt x="20043" y="17751"/>
                    <a:pt x="19920" y="18249"/>
                    <a:pt x="19797" y="18702"/>
                  </a:cubicBezTo>
                  <a:cubicBezTo>
                    <a:pt x="19715" y="18883"/>
                    <a:pt x="19633" y="19109"/>
                    <a:pt x="19551" y="19245"/>
                  </a:cubicBezTo>
                  <a:cubicBezTo>
                    <a:pt x="19510" y="19290"/>
                    <a:pt x="19428" y="19381"/>
                    <a:pt x="19387" y="19426"/>
                  </a:cubicBezTo>
                  <a:cubicBezTo>
                    <a:pt x="19305" y="19472"/>
                    <a:pt x="19264" y="19517"/>
                    <a:pt x="19182" y="19562"/>
                  </a:cubicBezTo>
                  <a:cubicBezTo>
                    <a:pt x="18977" y="19653"/>
                    <a:pt x="18772" y="19698"/>
                    <a:pt x="18567" y="19743"/>
                  </a:cubicBezTo>
                  <a:cubicBezTo>
                    <a:pt x="18403" y="19789"/>
                    <a:pt x="18198" y="19834"/>
                    <a:pt x="18034" y="19834"/>
                  </a:cubicBezTo>
                  <a:cubicBezTo>
                    <a:pt x="17010" y="19970"/>
                    <a:pt x="16026" y="20015"/>
                    <a:pt x="15001" y="20060"/>
                  </a:cubicBezTo>
                  <a:cubicBezTo>
                    <a:pt x="13895" y="20106"/>
                    <a:pt x="12829" y="20196"/>
                    <a:pt x="11722" y="20287"/>
                  </a:cubicBezTo>
                  <a:cubicBezTo>
                    <a:pt x="11189" y="20332"/>
                    <a:pt x="10657" y="20332"/>
                    <a:pt x="10124" y="20332"/>
                  </a:cubicBezTo>
                  <a:cubicBezTo>
                    <a:pt x="9591" y="20332"/>
                    <a:pt x="9058" y="20332"/>
                    <a:pt x="8484" y="20377"/>
                  </a:cubicBezTo>
                  <a:cubicBezTo>
                    <a:pt x="7951" y="20377"/>
                    <a:pt x="7419" y="20377"/>
                    <a:pt x="6886" y="20332"/>
                  </a:cubicBezTo>
                  <a:cubicBezTo>
                    <a:pt x="6353" y="20332"/>
                    <a:pt x="5861" y="20241"/>
                    <a:pt x="5328" y="20196"/>
                  </a:cubicBezTo>
                  <a:cubicBezTo>
                    <a:pt x="5205" y="20196"/>
                    <a:pt x="5041" y="20151"/>
                    <a:pt x="4918" y="20151"/>
                  </a:cubicBezTo>
                  <a:cubicBezTo>
                    <a:pt x="4754" y="20106"/>
                    <a:pt x="4591" y="20106"/>
                    <a:pt x="4468" y="20060"/>
                  </a:cubicBezTo>
                  <a:cubicBezTo>
                    <a:pt x="4304" y="20015"/>
                    <a:pt x="4140" y="19970"/>
                    <a:pt x="3976" y="19924"/>
                  </a:cubicBezTo>
                  <a:cubicBezTo>
                    <a:pt x="3812" y="19879"/>
                    <a:pt x="3648" y="19834"/>
                    <a:pt x="3484" y="19789"/>
                  </a:cubicBezTo>
                  <a:cubicBezTo>
                    <a:pt x="3402" y="19743"/>
                    <a:pt x="3320" y="19743"/>
                    <a:pt x="3279" y="19698"/>
                  </a:cubicBezTo>
                  <a:cubicBezTo>
                    <a:pt x="3197" y="19653"/>
                    <a:pt x="3115" y="19607"/>
                    <a:pt x="3033" y="19607"/>
                  </a:cubicBezTo>
                  <a:cubicBezTo>
                    <a:pt x="2869" y="19517"/>
                    <a:pt x="2746" y="19426"/>
                    <a:pt x="2582" y="19336"/>
                  </a:cubicBezTo>
                  <a:cubicBezTo>
                    <a:pt x="2541" y="19291"/>
                    <a:pt x="2500" y="19245"/>
                    <a:pt x="2459" y="19200"/>
                  </a:cubicBezTo>
                  <a:cubicBezTo>
                    <a:pt x="2418" y="19155"/>
                    <a:pt x="2377" y="19064"/>
                    <a:pt x="2377" y="19019"/>
                  </a:cubicBezTo>
                  <a:cubicBezTo>
                    <a:pt x="2213" y="18566"/>
                    <a:pt x="2172" y="18068"/>
                    <a:pt x="2090" y="17570"/>
                  </a:cubicBezTo>
                  <a:cubicBezTo>
                    <a:pt x="2049" y="17026"/>
                    <a:pt x="1967" y="16438"/>
                    <a:pt x="1926" y="15894"/>
                  </a:cubicBezTo>
                  <a:cubicBezTo>
                    <a:pt x="1885" y="15215"/>
                    <a:pt x="1844" y="14581"/>
                    <a:pt x="1762" y="13902"/>
                  </a:cubicBezTo>
                  <a:cubicBezTo>
                    <a:pt x="1721" y="13585"/>
                    <a:pt x="1680" y="13268"/>
                    <a:pt x="1599" y="12951"/>
                  </a:cubicBezTo>
                  <a:cubicBezTo>
                    <a:pt x="1558" y="12679"/>
                    <a:pt x="1476" y="12408"/>
                    <a:pt x="1435" y="12136"/>
                  </a:cubicBezTo>
                  <a:cubicBezTo>
                    <a:pt x="1353" y="11502"/>
                    <a:pt x="1230" y="10868"/>
                    <a:pt x="1148" y="10234"/>
                  </a:cubicBezTo>
                  <a:cubicBezTo>
                    <a:pt x="1107" y="10053"/>
                    <a:pt x="1107" y="9872"/>
                    <a:pt x="1066" y="9691"/>
                  </a:cubicBezTo>
                  <a:cubicBezTo>
                    <a:pt x="1025" y="9057"/>
                    <a:pt x="943" y="8468"/>
                    <a:pt x="902" y="7834"/>
                  </a:cubicBezTo>
                  <a:cubicBezTo>
                    <a:pt x="861" y="7245"/>
                    <a:pt x="779" y="6611"/>
                    <a:pt x="738" y="6023"/>
                  </a:cubicBezTo>
                  <a:cubicBezTo>
                    <a:pt x="656" y="5389"/>
                    <a:pt x="615" y="4800"/>
                    <a:pt x="533" y="4166"/>
                  </a:cubicBezTo>
                  <a:cubicBezTo>
                    <a:pt x="533" y="4166"/>
                    <a:pt x="533" y="4166"/>
                    <a:pt x="533" y="4121"/>
                  </a:cubicBezTo>
                  <a:cubicBezTo>
                    <a:pt x="656" y="4211"/>
                    <a:pt x="779" y="4211"/>
                    <a:pt x="902" y="4211"/>
                  </a:cubicBezTo>
                  <a:cubicBezTo>
                    <a:pt x="1230" y="4211"/>
                    <a:pt x="1517" y="3940"/>
                    <a:pt x="1640" y="3577"/>
                  </a:cubicBezTo>
                  <a:cubicBezTo>
                    <a:pt x="1680" y="3442"/>
                    <a:pt x="1680" y="3351"/>
                    <a:pt x="1721" y="3215"/>
                  </a:cubicBezTo>
                  <a:cubicBezTo>
                    <a:pt x="1762" y="3079"/>
                    <a:pt x="1762" y="2943"/>
                    <a:pt x="1762" y="2808"/>
                  </a:cubicBezTo>
                  <a:cubicBezTo>
                    <a:pt x="1762" y="2762"/>
                    <a:pt x="1762" y="2672"/>
                    <a:pt x="1762" y="2626"/>
                  </a:cubicBezTo>
                  <a:cubicBezTo>
                    <a:pt x="1762" y="2626"/>
                    <a:pt x="1762" y="2626"/>
                    <a:pt x="1762" y="2581"/>
                  </a:cubicBezTo>
                  <a:cubicBezTo>
                    <a:pt x="1762" y="2581"/>
                    <a:pt x="1762" y="2581"/>
                    <a:pt x="1762" y="2581"/>
                  </a:cubicBezTo>
                  <a:cubicBezTo>
                    <a:pt x="1885" y="2491"/>
                    <a:pt x="2049" y="2400"/>
                    <a:pt x="2172" y="2309"/>
                  </a:cubicBezTo>
                  <a:cubicBezTo>
                    <a:pt x="2500" y="2174"/>
                    <a:pt x="2828" y="2083"/>
                    <a:pt x="3156" y="1992"/>
                  </a:cubicBezTo>
                  <a:cubicBezTo>
                    <a:pt x="3484" y="1902"/>
                    <a:pt x="3812" y="1857"/>
                    <a:pt x="4181" y="1811"/>
                  </a:cubicBezTo>
                  <a:cubicBezTo>
                    <a:pt x="5205" y="1675"/>
                    <a:pt x="6189" y="1585"/>
                    <a:pt x="7173" y="1494"/>
                  </a:cubicBezTo>
                  <a:lnTo>
                    <a:pt x="7173" y="1494"/>
                  </a:lnTo>
                  <a:lnTo>
                    <a:pt x="7173" y="1494"/>
                  </a:lnTo>
                  <a:close/>
                  <a:moveTo>
                    <a:pt x="1762" y="3306"/>
                  </a:moveTo>
                  <a:cubicBezTo>
                    <a:pt x="1762" y="3351"/>
                    <a:pt x="1762" y="3351"/>
                    <a:pt x="1721" y="3396"/>
                  </a:cubicBezTo>
                  <a:cubicBezTo>
                    <a:pt x="1762" y="3351"/>
                    <a:pt x="1762" y="3351"/>
                    <a:pt x="1762" y="3306"/>
                  </a:cubicBezTo>
                  <a:lnTo>
                    <a:pt x="1762" y="3306"/>
                  </a:lnTo>
                  <a:lnTo>
                    <a:pt x="1762" y="3306"/>
                  </a:lnTo>
                  <a:close/>
                  <a:moveTo>
                    <a:pt x="1148" y="9600"/>
                  </a:moveTo>
                  <a:cubicBezTo>
                    <a:pt x="1148" y="9645"/>
                    <a:pt x="1148" y="9645"/>
                    <a:pt x="1148" y="9691"/>
                  </a:cubicBezTo>
                  <a:cubicBezTo>
                    <a:pt x="1148" y="9645"/>
                    <a:pt x="1148" y="9645"/>
                    <a:pt x="1148" y="9600"/>
                  </a:cubicBezTo>
                  <a:lnTo>
                    <a:pt x="1148" y="9600"/>
                  </a:lnTo>
                  <a:lnTo>
                    <a:pt x="1148" y="9600"/>
                  </a:ln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7" name="Shape">
              <a:extLst>
                <a:ext uri="{FF2B5EF4-FFF2-40B4-BE49-F238E27FC236}">
                  <a16:creationId xmlns:a16="http://schemas.microsoft.com/office/drawing/2014/main" id="{D7D48918-F210-3D99-5F9F-9F189D462E2E}"/>
                </a:ext>
              </a:extLst>
            </p:cNvPr>
            <p:cNvSpPr/>
            <p:nvPr/>
          </p:nvSpPr>
          <p:spPr>
            <a:xfrm>
              <a:off x="4228920" y="2998057"/>
              <a:ext cx="2529638" cy="756929"/>
            </a:xfrm>
            <a:custGeom>
              <a:avLst/>
              <a:gdLst/>
              <a:ahLst/>
              <a:cxnLst>
                <a:cxn ang="0">
                  <a:pos x="wd2" y="hd2"/>
                </a:cxn>
                <a:cxn ang="5400000">
                  <a:pos x="wd2" y="hd2"/>
                </a:cxn>
                <a:cxn ang="10800000">
                  <a:pos x="wd2" y="hd2"/>
                </a:cxn>
                <a:cxn ang="16200000">
                  <a:pos x="wd2" y="hd2"/>
                </a:cxn>
              </a:cxnLst>
              <a:rect l="0" t="0" r="r" b="b"/>
              <a:pathLst>
                <a:path w="21600" h="21600" extrusionOk="0">
                  <a:moveTo>
                    <a:pt x="19502" y="93"/>
                  </a:moveTo>
                  <a:cubicBezTo>
                    <a:pt x="18970" y="0"/>
                    <a:pt x="18438" y="0"/>
                    <a:pt x="17879" y="0"/>
                  </a:cubicBezTo>
                  <a:cubicBezTo>
                    <a:pt x="17375" y="0"/>
                    <a:pt x="16872" y="0"/>
                    <a:pt x="16368" y="0"/>
                  </a:cubicBezTo>
                  <a:cubicBezTo>
                    <a:pt x="15836" y="0"/>
                    <a:pt x="15277" y="0"/>
                    <a:pt x="14745" y="0"/>
                  </a:cubicBezTo>
                  <a:cubicBezTo>
                    <a:pt x="14213" y="0"/>
                    <a:pt x="13710" y="0"/>
                    <a:pt x="13178" y="0"/>
                  </a:cubicBezTo>
                  <a:cubicBezTo>
                    <a:pt x="12675" y="0"/>
                    <a:pt x="12199" y="0"/>
                    <a:pt x="11695" y="0"/>
                  </a:cubicBezTo>
                  <a:cubicBezTo>
                    <a:pt x="10660" y="0"/>
                    <a:pt x="9625" y="187"/>
                    <a:pt x="8618" y="281"/>
                  </a:cubicBezTo>
                  <a:cubicBezTo>
                    <a:pt x="7554" y="374"/>
                    <a:pt x="6519" y="374"/>
                    <a:pt x="5456" y="374"/>
                  </a:cubicBezTo>
                  <a:cubicBezTo>
                    <a:pt x="4924" y="374"/>
                    <a:pt x="4421" y="281"/>
                    <a:pt x="3889" y="281"/>
                  </a:cubicBezTo>
                  <a:cubicBezTo>
                    <a:pt x="3637" y="281"/>
                    <a:pt x="3385" y="187"/>
                    <a:pt x="3162" y="187"/>
                  </a:cubicBezTo>
                  <a:cubicBezTo>
                    <a:pt x="2910" y="187"/>
                    <a:pt x="2630" y="187"/>
                    <a:pt x="2378" y="187"/>
                  </a:cubicBezTo>
                  <a:cubicBezTo>
                    <a:pt x="2098" y="187"/>
                    <a:pt x="1819" y="281"/>
                    <a:pt x="1567" y="374"/>
                  </a:cubicBezTo>
                  <a:cubicBezTo>
                    <a:pt x="1427" y="468"/>
                    <a:pt x="1287" y="561"/>
                    <a:pt x="1147" y="748"/>
                  </a:cubicBezTo>
                  <a:cubicBezTo>
                    <a:pt x="1119" y="842"/>
                    <a:pt x="1063" y="842"/>
                    <a:pt x="1035" y="935"/>
                  </a:cubicBezTo>
                  <a:cubicBezTo>
                    <a:pt x="951" y="1029"/>
                    <a:pt x="867" y="1216"/>
                    <a:pt x="783" y="1403"/>
                  </a:cubicBezTo>
                  <a:cubicBezTo>
                    <a:pt x="699" y="1590"/>
                    <a:pt x="644" y="1870"/>
                    <a:pt x="588" y="2057"/>
                  </a:cubicBezTo>
                  <a:cubicBezTo>
                    <a:pt x="504" y="2338"/>
                    <a:pt x="476" y="2712"/>
                    <a:pt x="420" y="2992"/>
                  </a:cubicBezTo>
                  <a:cubicBezTo>
                    <a:pt x="364" y="3366"/>
                    <a:pt x="336" y="3740"/>
                    <a:pt x="308" y="4114"/>
                  </a:cubicBezTo>
                  <a:cubicBezTo>
                    <a:pt x="280" y="4395"/>
                    <a:pt x="252" y="4769"/>
                    <a:pt x="252" y="5049"/>
                  </a:cubicBezTo>
                  <a:cubicBezTo>
                    <a:pt x="224" y="5423"/>
                    <a:pt x="224" y="5891"/>
                    <a:pt x="196" y="6265"/>
                  </a:cubicBezTo>
                  <a:cubicBezTo>
                    <a:pt x="168" y="7107"/>
                    <a:pt x="140" y="8042"/>
                    <a:pt x="140" y="8883"/>
                  </a:cubicBezTo>
                  <a:cubicBezTo>
                    <a:pt x="140" y="9725"/>
                    <a:pt x="112" y="10566"/>
                    <a:pt x="112" y="11408"/>
                  </a:cubicBezTo>
                  <a:cubicBezTo>
                    <a:pt x="112" y="12249"/>
                    <a:pt x="84" y="13091"/>
                    <a:pt x="84" y="13932"/>
                  </a:cubicBezTo>
                  <a:cubicBezTo>
                    <a:pt x="84" y="14774"/>
                    <a:pt x="56" y="15616"/>
                    <a:pt x="28" y="16457"/>
                  </a:cubicBezTo>
                  <a:cubicBezTo>
                    <a:pt x="28" y="16831"/>
                    <a:pt x="0" y="17299"/>
                    <a:pt x="0" y="17673"/>
                  </a:cubicBezTo>
                  <a:cubicBezTo>
                    <a:pt x="0" y="17953"/>
                    <a:pt x="0" y="18234"/>
                    <a:pt x="28" y="18514"/>
                  </a:cubicBezTo>
                  <a:cubicBezTo>
                    <a:pt x="56" y="18888"/>
                    <a:pt x="112" y="19169"/>
                    <a:pt x="168" y="19449"/>
                  </a:cubicBezTo>
                  <a:cubicBezTo>
                    <a:pt x="196" y="19543"/>
                    <a:pt x="252" y="19730"/>
                    <a:pt x="280" y="19823"/>
                  </a:cubicBezTo>
                  <a:cubicBezTo>
                    <a:pt x="308" y="19917"/>
                    <a:pt x="336" y="20010"/>
                    <a:pt x="364" y="20010"/>
                  </a:cubicBezTo>
                  <a:cubicBezTo>
                    <a:pt x="392" y="20104"/>
                    <a:pt x="420" y="20104"/>
                    <a:pt x="448" y="20197"/>
                  </a:cubicBezTo>
                  <a:cubicBezTo>
                    <a:pt x="504" y="20291"/>
                    <a:pt x="588" y="20384"/>
                    <a:pt x="644" y="20478"/>
                  </a:cubicBezTo>
                  <a:cubicBezTo>
                    <a:pt x="895" y="20852"/>
                    <a:pt x="1147" y="20946"/>
                    <a:pt x="1399" y="21133"/>
                  </a:cubicBezTo>
                  <a:cubicBezTo>
                    <a:pt x="1539" y="21226"/>
                    <a:pt x="1651" y="21226"/>
                    <a:pt x="1791" y="21320"/>
                  </a:cubicBezTo>
                  <a:cubicBezTo>
                    <a:pt x="1903" y="21413"/>
                    <a:pt x="2042" y="21413"/>
                    <a:pt x="2154" y="21413"/>
                  </a:cubicBezTo>
                  <a:cubicBezTo>
                    <a:pt x="2266" y="21413"/>
                    <a:pt x="2378" y="21507"/>
                    <a:pt x="2490" y="21507"/>
                  </a:cubicBezTo>
                  <a:cubicBezTo>
                    <a:pt x="2630" y="21507"/>
                    <a:pt x="2770" y="21600"/>
                    <a:pt x="2882" y="21600"/>
                  </a:cubicBezTo>
                  <a:cubicBezTo>
                    <a:pt x="3050" y="21600"/>
                    <a:pt x="3190" y="21600"/>
                    <a:pt x="3358" y="21600"/>
                  </a:cubicBezTo>
                  <a:cubicBezTo>
                    <a:pt x="3581" y="21600"/>
                    <a:pt x="3833" y="21600"/>
                    <a:pt x="4057" y="21600"/>
                  </a:cubicBezTo>
                  <a:cubicBezTo>
                    <a:pt x="4617" y="21600"/>
                    <a:pt x="5148" y="21600"/>
                    <a:pt x="5708" y="21507"/>
                  </a:cubicBezTo>
                  <a:cubicBezTo>
                    <a:pt x="5932" y="21507"/>
                    <a:pt x="6183" y="21507"/>
                    <a:pt x="6407" y="21413"/>
                  </a:cubicBezTo>
                  <a:cubicBezTo>
                    <a:pt x="6687" y="21413"/>
                    <a:pt x="6967" y="21320"/>
                    <a:pt x="7275" y="21320"/>
                  </a:cubicBezTo>
                  <a:cubicBezTo>
                    <a:pt x="7778" y="21226"/>
                    <a:pt x="8282" y="21226"/>
                    <a:pt x="8813" y="21226"/>
                  </a:cubicBezTo>
                  <a:cubicBezTo>
                    <a:pt x="9317" y="21226"/>
                    <a:pt x="9821" y="21133"/>
                    <a:pt x="10324" y="21039"/>
                  </a:cubicBezTo>
                  <a:cubicBezTo>
                    <a:pt x="10856" y="21039"/>
                    <a:pt x="11388" y="20946"/>
                    <a:pt x="11919" y="20946"/>
                  </a:cubicBezTo>
                  <a:cubicBezTo>
                    <a:pt x="12171" y="20946"/>
                    <a:pt x="12395" y="20946"/>
                    <a:pt x="12647" y="20946"/>
                  </a:cubicBezTo>
                  <a:cubicBezTo>
                    <a:pt x="12926" y="20946"/>
                    <a:pt x="13206" y="20946"/>
                    <a:pt x="13458" y="20946"/>
                  </a:cubicBezTo>
                  <a:cubicBezTo>
                    <a:pt x="13962" y="20946"/>
                    <a:pt x="14493" y="20946"/>
                    <a:pt x="14997" y="20852"/>
                  </a:cubicBezTo>
                  <a:cubicBezTo>
                    <a:pt x="15501" y="20759"/>
                    <a:pt x="16032" y="20759"/>
                    <a:pt x="16536" y="20665"/>
                  </a:cubicBezTo>
                  <a:cubicBezTo>
                    <a:pt x="17039" y="20665"/>
                    <a:pt x="17571" y="20572"/>
                    <a:pt x="18075" y="20665"/>
                  </a:cubicBezTo>
                  <a:cubicBezTo>
                    <a:pt x="18326" y="20665"/>
                    <a:pt x="18578" y="20665"/>
                    <a:pt x="18830" y="20759"/>
                  </a:cubicBezTo>
                  <a:cubicBezTo>
                    <a:pt x="19110" y="20759"/>
                    <a:pt x="19390" y="20852"/>
                    <a:pt x="19641" y="20759"/>
                  </a:cubicBezTo>
                  <a:cubicBezTo>
                    <a:pt x="19753" y="20759"/>
                    <a:pt x="19865" y="20665"/>
                    <a:pt x="19977" y="20572"/>
                  </a:cubicBezTo>
                  <a:cubicBezTo>
                    <a:pt x="20089" y="20478"/>
                    <a:pt x="20173" y="20384"/>
                    <a:pt x="20285" y="20291"/>
                  </a:cubicBezTo>
                  <a:cubicBezTo>
                    <a:pt x="20369" y="20198"/>
                    <a:pt x="20481" y="19917"/>
                    <a:pt x="20565" y="19730"/>
                  </a:cubicBezTo>
                  <a:cubicBezTo>
                    <a:pt x="20593" y="19637"/>
                    <a:pt x="20649" y="19543"/>
                    <a:pt x="20677" y="19449"/>
                  </a:cubicBezTo>
                  <a:cubicBezTo>
                    <a:pt x="20761" y="19169"/>
                    <a:pt x="20845" y="18888"/>
                    <a:pt x="20929" y="18608"/>
                  </a:cubicBezTo>
                  <a:cubicBezTo>
                    <a:pt x="20984" y="18421"/>
                    <a:pt x="21012" y="18234"/>
                    <a:pt x="21040" y="18047"/>
                  </a:cubicBezTo>
                  <a:cubicBezTo>
                    <a:pt x="21124" y="17579"/>
                    <a:pt x="21180" y="17112"/>
                    <a:pt x="21264" y="16738"/>
                  </a:cubicBezTo>
                  <a:cubicBezTo>
                    <a:pt x="21320" y="16364"/>
                    <a:pt x="21348" y="15896"/>
                    <a:pt x="21404" y="15522"/>
                  </a:cubicBezTo>
                  <a:cubicBezTo>
                    <a:pt x="21460" y="14961"/>
                    <a:pt x="21488" y="14494"/>
                    <a:pt x="21516" y="13933"/>
                  </a:cubicBezTo>
                  <a:cubicBezTo>
                    <a:pt x="21544" y="13559"/>
                    <a:pt x="21544" y="13185"/>
                    <a:pt x="21572" y="12717"/>
                  </a:cubicBezTo>
                  <a:cubicBezTo>
                    <a:pt x="21600" y="12250"/>
                    <a:pt x="21600" y="11875"/>
                    <a:pt x="21600" y="11408"/>
                  </a:cubicBezTo>
                  <a:cubicBezTo>
                    <a:pt x="21600" y="10847"/>
                    <a:pt x="21600" y="10192"/>
                    <a:pt x="21600" y="9631"/>
                  </a:cubicBezTo>
                  <a:cubicBezTo>
                    <a:pt x="21600" y="9070"/>
                    <a:pt x="21600" y="8416"/>
                    <a:pt x="21600" y="7855"/>
                  </a:cubicBezTo>
                  <a:cubicBezTo>
                    <a:pt x="21600" y="7107"/>
                    <a:pt x="21572" y="6452"/>
                    <a:pt x="21544" y="5704"/>
                  </a:cubicBezTo>
                  <a:cubicBezTo>
                    <a:pt x="21516" y="5143"/>
                    <a:pt x="21516" y="4675"/>
                    <a:pt x="21488" y="4114"/>
                  </a:cubicBezTo>
                  <a:cubicBezTo>
                    <a:pt x="21488" y="3834"/>
                    <a:pt x="21488" y="3647"/>
                    <a:pt x="21488" y="3366"/>
                  </a:cubicBezTo>
                  <a:cubicBezTo>
                    <a:pt x="21488" y="3179"/>
                    <a:pt x="21488" y="3086"/>
                    <a:pt x="21488" y="2899"/>
                  </a:cubicBezTo>
                  <a:cubicBezTo>
                    <a:pt x="21488" y="2712"/>
                    <a:pt x="21488" y="2525"/>
                    <a:pt x="21460" y="2338"/>
                  </a:cubicBezTo>
                  <a:cubicBezTo>
                    <a:pt x="21432" y="2057"/>
                    <a:pt x="21404" y="1870"/>
                    <a:pt x="21376" y="1683"/>
                  </a:cubicBezTo>
                  <a:cubicBezTo>
                    <a:pt x="21376" y="1683"/>
                    <a:pt x="21376" y="1590"/>
                    <a:pt x="21348" y="1590"/>
                  </a:cubicBezTo>
                  <a:cubicBezTo>
                    <a:pt x="21292" y="1403"/>
                    <a:pt x="21236" y="1216"/>
                    <a:pt x="21180" y="1216"/>
                  </a:cubicBezTo>
                  <a:cubicBezTo>
                    <a:pt x="21124" y="1122"/>
                    <a:pt x="21068" y="1122"/>
                    <a:pt x="20984" y="1216"/>
                  </a:cubicBezTo>
                  <a:cubicBezTo>
                    <a:pt x="20956" y="1216"/>
                    <a:pt x="20928" y="1216"/>
                    <a:pt x="20928" y="1309"/>
                  </a:cubicBezTo>
                  <a:cubicBezTo>
                    <a:pt x="20901" y="1309"/>
                    <a:pt x="20901" y="1216"/>
                    <a:pt x="20873" y="1216"/>
                  </a:cubicBezTo>
                  <a:cubicBezTo>
                    <a:pt x="20817" y="1122"/>
                    <a:pt x="20761" y="1029"/>
                    <a:pt x="20705" y="935"/>
                  </a:cubicBezTo>
                  <a:cubicBezTo>
                    <a:pt x="20649" y="842"/>
                    <a:pt x="20593" y="842"/>
                    <a:pt x="20537" y="748"/>
                  </a:cubicBezTo>
                  <a:cubicBezTo>
                    <a:pt x="20453" y="655"/>
                    <a:pt x="20397" y="655"/>
                    <a:pt x="20313" y="561"/>
                  </a:cubicBezTo>
                  <a:cubicBezTo>
                    <a:pt x="20229" y="468"/>
                    <a:pt x="20173" y="468"/>
                    <a:pt x="20089" y="468"/>
                  </a:cubicBezTo>
                  <a:cubicBezTo>
                    <a:pt x="20033" y="468"/>
                    <a:pt x="19977" y="374"/>
                    <a:pt x="19921" y="374"/>
                  </a:cubicBezTo>
                  <a:cubicBezTo>
                    <a:pt x="19865" y="374"/>
                    <a:pt x="19781" y="374"/>
                    <a:pt x="19725" y="281"/>
                  </a:cubicBezTo>
                  <a:cubicBezTo>
                    <a:pt x="19613" y="93"/>
                    <a:pt x="19558" y="93"/>
                    <a:pt x="19502" y="93"/>
                  </a:cubicBezTo>
                  <a:lnTo>
                    <a:pt x="19502" y="93"/>
                  </a:lnTo>
                  <a:lnTo>
                    <a:pt x="19502" y="93"/>
                  </a:lnTo>
                  <a:close/>
                  <a:moveTo>
                    <a:pt x="3553" y="2338"/>
                  </a:moveTo>
                  <a:cubicBezTo>
                    <a:pt x="4085" y="2431"/>
                    <a:pt x="4589" y="2431"/>
                    <a:pt x="5120" y="2525"/>
                  </a:cubicBezTo>
                  <a:cubicBezTo>
                    <a:pt x="6127" y="2618"/>
                    <a:pt x="7163" y="2618"/>
                    <a:pt x="8170" y="2525"/>
                  </a:cubicBezTo>
                  <a:cubicBezTo>
                    <a:pt x="8674" y="2525"/>
                    <a:pt x="9205" y="2431"/>
                    <a:pt x="9709" y="2338"/>
                  </a:cubicBezTo>
                  <a:cubicBezTo>
                    <a:pt x="10240" y="2244"/>
                    <a:pt x="10744" y="2151"/>
                    <a:pt x="11276" y="2151"/>
                  </a:cubicBezTo>
                  <a:cubicBezTo>
                    <a:pt x="11835" y="2151"/>
                    <a:pt x="12367" y="2151"/>
                    <a:pt x="12926" y="2057"/>
                  </a:cubicBezTo>
                  <a:cubicBezTo>
                    <a:pt x="13458" y="2057"/>
                    <a:pt x="13962" y="1964"/>
                    <a:pt x="14493" y="1964"/>
                  </a:cubicBezTo>
                  <a:cubicBezTo>
                    <a:pt x="15528" y="1870"/>
                    <a:pt x="16564" y="1964"/>
                    <a:pt x="17599" y="1777"/>
                  </a:cubicBezTo>
                  <a:cubicBezTo>
                    <a:pt x="18131" y="1683"/>
                    <a:pt x="18662" y="1683"/>
                    <a:pt x="19194" y="1590"/>
                  </a:cubicBezTo>
                  <a:cubicBezTo>
                    <a:pt x="19446" y="1590"/>
                    <a:pt x="19697" y="1496"/>
                    <a:pt x="19949" y="1496"/>
                  </a:cubicBezTo>
                  <a:cubicBezTo>
                    <a:pt x="20201" y="1496"/>
                    <a:pt x="20453" y="1496"/>
                    <a:pt x="20705" y="1403"/>
                  </a:cubicBezTo>
                  <a:cubicBezTo>
                    <a:pt x="20705" y="1403"/>
                    <a:pt x="20733" y="1403"/>
                    <a:pt x="20733" y="1403"/>
                  </a:cubicBezTo>
                  <a:cubicBezTo>
                    <a:pt x="20677" y="1590"/>
                    <a:pt x="20649" y="1777"/>
                    <a:pt x="20649" y="2057"/>
                  </a:cubicBezTo>
                  <a:cubicBezTo>
                    <a:pt x="20621" y="2431"/>
                    <a:pt x="20621" y="2899"/>
                    <a:pt x="20621" y="3366"/>
                  </a:cubicBezTo>
                  <a:cubicBezTo>
                    <a:pt x="20621" y="4675"/>
                    <a:pt x="20705" y="5984"/>
                    <a:pt x="20733" y="7294"/>
                  </a:cubicBezTo>
                  <a:cubicBezTo>
                    <a:pt x="20733" y="8322"/>
                    <a:pt x="20733" y="9444"/>
                    <a:pt x="20733" y="10473"/>
                  </a:cubicBezTo>
                  <a:cubicBezTo>
                    <a:pt x="20733" y="11034"/>
                    <a:pt x="20733" y="11501"/>
                    <a:pt x="20705" y="12062"/>
                  </a:cubicBezTo>
                  <a:cubicBezTo>
                    <a:pt x="20677" y="12623"/>
                    <a:pt x="20677" y="13091"/>
                    <a:pt x="20621" y="13652"/>
                  </a:cubicBezTo>
                  <a:cubicBezTo>
                    <a:pt x="20565" y="14400"/>
                    <a:pt x="20509" y="15148"/>
                    <a:pt x="20397" y="15803"/>
                  </a:cubicBezTo>
                  <a:cubicBezTo>
                    <a:pt x="20341" y="16177"/>
                    <a:pt x="20285" y="16457"/>
                    <a:pt x="20201" y="16738"/>
                  </a:cubicBezTo>
                  <a:cubicBezTo>
                    <a:pt x="20145" y="16925"/>
                    <a:pt x="20089" y="17112"/>
                    <a:pt x="20033" y="17299"/>
                  </a:cubicBezTo>
                  <a:cubicBezTo>
                    <a:pt x="20005" y="17392"/>
                    <a:pt x="19949" y="17486"/>
                    <a:pt x="19921" y="17486"/>
                  </a:cubicBezTo>
                  <a:cubicBezTo>
                    <a:pt x="19781" y="17579"/>
                    <a:pt x="19669" y="17673"/>
                    <a:pt x="19530" y="17673"/>
                  </a:cubicBezTo>
                  <a:cubicBezTo>
                    <a:pt x="19306" y="17673"/>
                    <a:pt x="19110" y="17673"/>
                    <a:pt x="18886" y="17673"/>
                  </a:cubicBezTo>
                  <a:cubicBezTo>
                    <a:pt x="18634" y="17673"/>
                    <a:pt x="18382" y="17673"/>
                    <a:pt x="18131" y="17673"/>
                  </a:cubicBezTo>
                  <a:cubicBezTo>
                    <a:pt x="17599" y="17673"/>
                    <a:pt x="17067" y="17673"/>
                    <a:pt x="16536" y="17766"/>
                  </a:cubicBezTo>
                  <a:cubicBezTo>
                    <a:pt x="16032" y="17860"/>
                    <a:pt x="15501" y="17953"/>
                    <a:pt x="14997" y="17953"/>
                  </a:cubicBezTo>
                  <a:cubicBezTo>
                    <a:pt x="14493" y="18047"/>
                    <a:pt x="14018" y="18047"/>
                    <a:pt x="13514" y="18047"/>
                  </a:cubicBezTo>
                  <a:cubicBezTo>
                    <a:pt x="12982" y="18047"/>
                    <a:pt x="12451" y="18047"/>
                    <a:pt x="11919" y="18047"/>
                  </a:cubicBezTo>
                  <a:cubicBezTo>
                    <a:pt x="11388" y="18047"/>
                    <a:pt x="10856" y="18047"/>
                    <a:pt x="10352" y="18140"/>
                  </a:cubicBezTo>
                  <a:cubicBezTo>
                    <a:pt x="9849" y="18140"/>
                    <a:pt x="9373" y="18234"/>
                    <a:pt x="8869" y="18327"/>
                  </a:cubicBezTo>
                  <a:cubicBezTo>
                    <a:pt x="8366" y="18327"/>
                    <a:pt x="7834" y="18421"/>
                    <a:pt x="7331" y="18514"/>
                  </a:cubicBezTo>
                  <a:cubicBezTo>
                    <a:pt x="6799" y="18608"/>
                    <a:pt x="6295" y="18701"/>
                    <a:pt x="5764" y="18701"/>
                  </a:cubicBezTo>
                  <a:cubicBezTo>
                    <a:pt x="5204" y="18701"/>
                    <a:pt x="4673" y="18795"/>
                    <a:pt x="4113" y="18795"/>
                  </a:cubicBezTo>
                  <a:cubicBezTo>
                    <a:pt x="3889" y="18795"/>
                    <a:pt x="3693" y="18795"/>
                    <a:pt x="3469" y="18795"/>
                  </a:cubicBezTo>
                  <a:cubicBezTo>
                    <a:pt x="3330" y="18795"/>
                    <a:pt x="3162" y="18795"/>
                    <a:pt x="3022" y="18795"/>
                  </a:cubicBezTo>
                  <a:cubicBezTo>
                    <a:pt x="2910" y="18795"/>
                    <a:pt x="2798" y="18795"/>
                    <a:pt x="2686" y="18795"/>
                  </a:cubicBezTo>
                  <a:cubicBezTo>
                    <a:pt x="2574" y="18795"/>
                    <a:pt x="2490" y="18795"/>
                    <a:pt x="2378" y="18701"/>
                  </a:cubicBezTo>
                  <a:cubicBezTo>
                    <a:pt x="2322" y="18701"/>
                    <a:pt x="2294" y="18701"/>
                    <a:pt x="2238" y="18701"/>
                  </a:cubicBezTo>
                  <a:cubicBezTo>
                    <a:pt x="2154" y="18701"/>
                    <a:pt x="2070" y="18701"/>
                    <a:pt x="1987" y="18608"/>
                  </a:cubicBezTo>
                  <a:cubicBezTo>
                    <a:pt x="1847" y="18514"/>
                    <a:pt x="1735" y="18514"/>
                    <a:pt x="1595" y="18421"/>
                  </a:cubicBezTo>
                  <a:cubicBezTo>
                    <a:pt x="1539" y="18421"/>
                    <a:pt x="1483" y="18327"/>
                    <a:pt x="1455" y="18327"/>
                  </a:cubicBezTo>
                  <a:cubicBezTo>
                    <a:pt x="1399" y="18327"/>
                    <a:pt x="1343" y="18234"/>
                    <a:pt x="1287" y="18234"/>
                  </a:cubicBezTo>
                  <a:cubicBezTo>
                    <a:pt x="1147" y="18140"/>
                    <a:pt x="979" y="17953"/>
                    <a:pt x="839" y="17766"/>
                  </a:cubicBezTo>
                  <a:cubicBezTo>
                    <a:pt x="811" y="17673"/>
                    <a:pt x="783" y="17673"/>
                    <a:pt x="755" y="17579"/>
                  </a:cubicBezTo>
                  <a:cubicBezTo>
                    <a:pt x="755" y="17579"/>
                    <a:pt x="755" y="17579"/>
                    <a:pt x="755" y="17579"/>
                  </a:cubicBezTo>
                  <a:cubicBezTo>
                    <a:pt x="755" y="17205"/>
                    <a:pt x="783" y="16831"/>
                    <a:pt x="783" y="16457"/>
                  </a:cubicBezTo>
                  <a:cubicBezTo>
                    <a:pt x="783" y="16083"/>
                    <a:pt x="811" y="15709"/>
                    <a:pt x="811" y="15242"/>
                  </a:cubicBezTo>
                  <a:cubicBezTo>
                    <a:pt x="839" y="14400"/>
                    <a:pt x="839" y="13559"/>
                    <a:pt x="839" y="12623"/>
                  </a:cubicBezTo>
                  <a:cubicBezTo>
                    <a:pt x="867" y="10940"/>
                    <a:pt x="867" y="9257"/>
                    <a:pt x="895" y="7574"/>
                  </a:cubicBezTo>
                  <a:cubicBezTo>
                    <a:pt x="895" y="7107"/>
                    <a:pt x="923" y="6546"/>
                    <a:pt x="923" y="6078"/>
                  </a:cubicBezTo>
                  <a:cubicBezTo>
                    <a:pt x="923" y="5611"/>
                    <a:pt x="951" y="5236"/>
                    <a:pt x="979" y="4769"/>
                  </a:cubicBezTo>
                  <a:cubicBezTo>
                    <a:pt x="1007" y="4301"/>
                    <a:pt x="1035" y="3927"/>
                    <a:pt x="1091" y="3553"/>
                  </a:cubicBezTo>
                  <a:cubicBezTo>
                    <a:pt x="1119" y="3366"/>
                    <a:pt x="1147" y="3273"/>
                    <a:pt x="1175" y="3086"/>
                  </a:cubicBezTo>
                  <a:cubicBezTo>
                    <a:pt x="1203" y="2992"/>
                    <a:pt x="1231" y="2899"/>
                    <a:pt x="1259" y="2899"/>
                  </a:cubicBezTo>
                  <a:cubicBezTo>
                    <a:pt x="1315" y="2805"/>
                    <a:pt x="1371" y="2712"/>
                    <a:pt x="1427" y="2618"/>
                  </a:cubicBezTo>
                  <a:cubicBezTo>
                    <a:pt x="1539" y="2525"/>
                    <a:pt x="1651" y="2431"/>
                    <a:pt x="1763" y="2338"/>
                  </a:cubicBezTo>
                  <a:cubicBezTo>
                    <a:pt x="1875" y="2244"/>
                    <a:pt x="1987" y="2244"/>
                    <a:pt x="2098" y="2244"/>
                  </a:cubicBezTo>
                  <a:cubicBezTo>
                    <a:pt x="2574" y="2244"/>
                    <a:pt x="3050" y="2338"/>
                    <a:pt x="3553" y="2338"/>
                  </a:cubicBezTo>
                  <a:lnTo>
                    <a:pt x="3553" y="2338"/>
                  </a:lnTo>
                  <a:lnTo>
                    <a:pt x="3553" y="2338"/>
                  </a:lnTo>
                  <a:close/>
                  <a:moveTo>
                    <a:pt x="20425" y="15803"/>
                  </a:moveTo>
                  <a:cubicBezTo>
                    <a:pt x="20397" y="15896"/>
                    <a:pt x="20397" y="15896"/>
                    <a:pt x="20425" y="15803"/>
                  </a:cubicBezTo>
                  <a:cubicBezTo>
                    <a:pt x="20397" y="15896"/>
                    <a:pt x="20397" y="15896"/>
                    <a:pt x="20425" y="15803"/>
                  </a:cubicBezTo>
                  <a:lnTo>
                    <a:pt x="20425" y="15803"/>
                  </a:lnTo>
                  <a:lnTo>
                    <a:pt x="20425" y="15803"/>
                  </a:lnTo>
                  <a:close/>
                  <a:moveTo>
                    <a:pt x="20369" y="16177"/>
                  </a:moveTo>
                  <a:cubicBezTo>
                    <a:pt x="20369" y="16177"/>
                    <a:pt x="20369" y="16177"/>
                    <a:pt x="20369" y="16177"/>
                  </a:cubicBezTo>
                  <a:cubicBezTo>
                    <a:pt x="20341" y="16270"/>
                    <a:pt x="20341" y="16270"/>
                    <a:pt x="20369" y="16177"/>
                  </a:cubicBezTo>
                  <a:cubicBezTo>
                    <a:pt x="20369" y="16177"/>
                    <a:pt x="20369" y="16177"/>
                    <a:pt x="20369" y="16177"/>
                  </a:cubicBezTo>
                  <a:lnTo>
                    <a:pt x="20369" y="16177"/>
                  </a:lnTo>
                  <a:lnTo>
                    <a:pt x="20369" y="16177"/>
                  </a:ln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8" name="Shape">
              <a:extLst>
                <a:ext uri="{FF2B5EF4-FFF2-40B4-BE49-F238E27FC236}">
                  <a16:creationId xmlns:a16="http://schemas.microsoft.com/office/drawing/2014/main" id="{48AE9351-09CE-0449-7317-DFA2BE293180}"/>
                </a:ext>
              </a:extLst>
            </p:cNvPr>
            <p:cNvSpPr/>
            <p:nvPr/>
          </p:nvSpPr>
          <p:spPr>
            <a:xfrm>
              <a:off x="4261687" y="5062392"/>
              <a:ext cx="2529638" cy="756919"/>
            </a:xfrm>
            <a:custGeom>
              <a:avLst/>
              <a:gdLst/>
              <a:ahLst/>
              <a:cxnLst>
                <a:cxn ang="0">
                  <a:pos x="wd2" y="hd2"/>
                </a:cxn>
                <a:cxn ang="5400000">
                  <a:pos x="wd2" y="hd2"/>
                </a:cxn>
                <a:cxn ang="10800000">
                  <a:pos x="wd2" y="hd2"/>
                </a:cxn>
                <a:cxn ang="16200000">
                  <a:pos x="wd2" y="hd2"/>
                </a:cxn>
              </a:cxnLst>
              <a:rect l="0" t="0" r="r" b="b"/>
              <a:pathLst>
                <a:path w="21600" h="21600" extrusionOk="0">
                  <a:moveTo>
                    <a:pt x="2098" y="21507"/>
                  </a:moveTo>
                  <a:cubicBezTo>
                    <a:pt x="2630" y="21600"/>
                    <a:pt x="3162" y="21600"/>
                    <a:pt x="3721" y="21600"/>
                  </a:cubicBezTo>
                  <a:cubicBezTo>
                    <a:pt x="4225" y="21600"/>
                    <a:pt x="4728" y="21600"/>
                    <a:pt x="5232" y="21600"/>
                  </a:cubicBezTo>
                  <a:cubicBezTo>
                    <a:pt x="5764" y="21600"/>
                    <a:pt x="6323" y="21600"/>
                    <a:pt x="6855" y="21600"/>
                  </a:cubicBezTo>
                  <a:cubicBezTo>
                    <a:pt x="7386" y="21600"/>
                    <a:pt x="7890" y="21600"/>
                    <a:pt x="8422" y="21600"/>
                  </a:cubicBezTo>
                  <a:cubicBezTo>
                    <a:pt x="8925" y="21600"/>
                    <a:pt x="9401" y="21600"/>
                    <a:pt x="9905" y="21600"/>
                  </a:cubicBezTo>
                  <a:cubicBezTo>
                    <a:pt x="10940" y="21600"/>
                    <a:pt x="11975" y="21413"/>
                    <a:pt x="12982" y="21319"/>
                  </a:cubicBezTo>
                  <a:cubicBezTo>
                    <a:pt x="14046" y="21226"/>
                    <a:pt x="15081" y="21226"/>
                    <a:pt x="16144" y="21226"/>
                  </a:cubicBezTo>
                  <a:cubicBezTo>
                    <a:pt x="16676" y="21226"/>
                    <a:pt x="17179" y="21319"/>
                    <a:pt x="17711" y="21319"/>
                  </a:cubicBezTo>
                  <a:cubicBezTo>
                    <a:pt x="17963" y="21319"/>
                    <a:pt x="18214" y="21413"/>
                    <a:pt x="18438" y="21413"/>
                  </a:cubicBezTo>
                  <a:cubicBezTo>
                    <a:pt x="18690" y="21413"/>
                    <a:pt x="18970" y="21413"/>
                    <a:pt x="19222" y="21413"/>
                  </a:cubicBezTo>
                  <a:cubicBezTo>
                    <a:pt x="19502" y="21413"/>
                    <a:pt x="19781" y="21319"/>
                    <a:pt x="20033" y="21226"/>
                  </a:cubicBezTo>
                  <a:cubicBezTo>
                    <a:pt x="20173" y="21132"/>
                    <a:pt x="20313" y="21039"/>
                    <a:pt x="20453" y="20852"/>
                  </a:cubicBezTo>
                  <a:cubicBezTo>
                    <a:pt x="20481" y="20758"/>
                    <a:pt x="20537" y="20758"/>
                    <a:pt x="20565" y="20665"/>
                  </a:cubicBezTo>
                  <a:cubicBezTo>
                    <a:pt x="20649" y="20571"/>
                    <a:pt x="20733" y="20384"/>
                    <a:pt x="20817" y="20197"/>
                  </a:cubicBezTo>
                  <a:cubicBezTo>
                    <a:pt x="20900" y="20010"/>
                    <a:pt x="20956" y="19730"/>
                    <a:pt x="21012" y="19543"/>
                  </a:cubicBezTo>
                  <a:cubicBezTo>
                    <a:pt x="21096" y="19262"/>
                    <a:pt x="21124" y="18888"/>
                    <a:pt x="21180" y="18608"/>
                  </a:cubicBezTo>
                  <a:cubicBezTo>
                    <a:pt x="21236" y="18234"/>
                    <a:pt x="21264" y="17860"/>
                    <a:pt x="21292" y="17486"/>
                  </a:cubicBezTo>
                  <a:cubicBezTo>
                    <a:pt x="21320" y="17205"/>
                    <a:pt x="21348" y="16831"/>
                    <a:pt x="21348" y="16551"/>
                  </a:cubicBezTo>
                  <a:cubicBezTo>
                    <a:pt x="21376" y="16177"/>
                    <a:pt x="21376" y="15709"/>
                    <a:pt x="21404" y="15335"/>
                  </a:cubicBezTo>
                  <a:cubicBezTo>
                    <a:pt x="21432" y="14493"/>
                    <a:pt x="21460" y="13558"/>
                    <a:pt x="21460" y="12717"/>
                  </a:cubicBezTo>
                  <a:cubicBezTo>
                    <a:pt x="21460" y="11875"/>
                    <a:pt x="21488" y="11034"/>
                    <a:pt x="21488" y="10192"/>
                  </a:cubicBezTo>
                  <a:cubicBezTo>
                    <a:pt x="21488" y="9351"/>
                    <a:pt x="21516" y="8509"/>
                    <a:pt x="21516" y="7667"/>
                  </a:cubicBezTo>
                  <a:cubicBezTo>
                    <a:pt x="21516" y="6826"/>
                    <a:pt x="21544" y="5984"/>
                    <a:pt x="21572" y="5143"/>
                  </a:cubicBezTo>
                  <a:cubicBezTo>
                    <a:pt x="21572" y="4769"/>
                    <a:pt x="21600" y="4301"/>
                    <a:pt x="21600" y="3927"/>
                  </a:cubicBezTo>
                  <a:cubicBezTo>
                    <a:pt x="21600" y="3647"/>
                    <a:pt x="21600" y="3366"/>
                    <a:pt x="21572" y="3086"/>
                  </a:cubicBezTo>
                  <a:cubicBezTo>
                    <a:pt x="21544" y="2712"/>
                    <a:pt x="21488" y="2431"/>
                    <a:pt x="21432" y="2150"/>
                  </a:cubicBezTo>
                  <a:cubicBezTo>
                    <a:pt x="21404" y="2057"/>
                    <a:pt x="21348" y="1870"/>
                    <a:pt x="21320" y="1776"/>
                  </a:cubicBezTo>
                  <a:cubicBezTo>
                    <a:pt x="21292" y="1683"/>
                    <a:pt x="21264" y="1589"/>
                    <a:pt x="21236" y="1589"/>
                  </a:cubicBezTo>
                  <a:cubicBezTo>
                    <a:pt x="21208" y="1496"/>
                    <a:pt x="21180" y="1496"/>
                    <a:pt x="21152" y="1402"/>
                  </a:cubicBezTo>
                  <a:cubicBezTo>
                    <a:pt x="21096" y="1309"/>
                    <a:pt x="21012" y="1216"/>
                    <a:pt x="20956" y="1122"/>
                  </a:cubicBezTo>
                  <a:cubicBezTo>
                    <a:pt x="20705" y="748"/>
                    <a:pt x="20453" y="654"/>
                    <a:pt x="20201" y="467"/>
                  </a:cubicBezTo>
                  <a:cubicBezTo>
                    <a:pt x="20061" y="374"/>
                    <a:pt x="19949" y="374"/>
                    <a:pt x="19809" y="280"/>
                  </a:cubicBezTo>
                  <a:cubicBezTo>
                    <a:pt x="19697" y="187"/>
                    <a:pt x="19558" y="187"/>
                    <a:pt x="19446" y="187"/>
                  </a:cubicBezTo>
                  <a:cubicBezTo>
                    <a:pt x="19334" y="187"/>
                    <a:pt x="19222" y="93"/>
                    <a:pt x="19110" y="93"/>
                  </a:cubicBezTo>
                  <a:cubicBezTo>
                    <a:pt x="18970" y="93"/>
                    <a:pt x="18830" y="0"/>
                    <a:pt x="18718" y="0"/>
                  </a:cubicBezTo>
                  <a:cubicBezTo>
                    <a:pt x="18550" y="0"/>
                    <a:pt x="18410" y="0"/>
                    <a:pt x="18242" y="0"/>
                  </a:cubicBezTo>
                  <a:cubicBezTo>
                    <a:pt x="18019" y="0"/>
                    <a:pt x="17767" y="0"/>
                    <a:pt x="17543" y="0"/>
                  </a:cubicBezTo>
                  <a:cubicBezTo>
                    <a:pt x="16983" y="0"/>
                    <a:pt x="16452" y="0"/>
                    <a:pt x="15892" y="93"/>
                  </a:cubicBezTo>
                  <a:cubicBezTo>
                    <a:pt x="15668" y="93"/>
                    <a:pt x="15417" y="93"/>
                    <a:pt x="15193" y="187"/>
                  </a:cubicBezTo>
                  <a:cubicBezTo>
                    <a:pt x="14913" y="187"/>
                    <a:pt x="14633" y="280"/>
                    <a:pt x="14325" y="280"/>
                  </a:cubicBezTo>
                  <a:cubicBezTo>
                    <a:pt x="13822" y="374"/>
                    <a:pt x="13318" y="374"/>
                    <a:pt x="12787" y="374"/>
                  </a:cubicBezTo>
                  <a:cubicBezTo>
                    <a:pt x="12283" y="374"/>
                    <a:pt x="11779" y="467"/>
                    <a:pt x="11276" y="561"/>
                  </a:cubicBezTo>
                  <a:cubicBezTo>
                    <a:pt x="10744" y="561"/>
                    <a:pt x="10212" y="654"/>
                    <a:pt x="9681" y="654"/>
                  </a:cubicBezTo>
                  <a:cubicBezTo>
                    <a:pt x="9429" y="654"/>
                    <a:pt x="9205" y="654"/>
                    <a:pt x="8953" y="654"/>
                  </a:cubicBezTo>
                  <a:cubicBezTo>
                    <a:pt x="8674" y="654"/>
                    <a:pt x="8394" y="654"/>
                    <a:pt x="8142" y="654"/>
                  </a:cubicBezTo>
                  <a:cubicBezTo>
                    <a:pt x="7638" y="654"/>
                    <a:pt x="7107" y="654"/>
                    <a:pt x="6603" y="748"/>
                  </a:cubicBezTo>
                  <a:cubicBezTo>
                    <a:pt x="6099" y="841"/>
                    <a:pt x="5568" y="841"/>
                    <a:pt x="5064" y="935"/>
                  </a:cubicBezTo>
                  <a:cubicBezTo>
                    <a:pt x="4561" y="935"/>
                    <a:pt x="4029" y="1028"/>
                    <a:pt x="3525" y="935"/>
                  </a:cubicBezTo>
                  <a:cubicBezTo>
                    <a:pt x="3274" y="935"/>
                    <a:pt x="3022" y="935"/>
                    <a:pt x="2770" y="841"/>
                  </a:cubicBezTo>
                  <a:cubicBezTo>
                    <a:pt x="2490" y="841"/>
                    <a:pt x="2210" y="748"/>
                    <a:pt x="1959" y="841"/>
                  </a:cubicBezTo>
                  <a:cubicBezTo>
                    <a:pt x="1847" y="841"/>
                    <a:pt x="1735" y="935"/>
                    <a:pt x="1623" y="1028"/>
                  </a:cubicBezTo>
                  <a:cubicBezTo>
                    <a:pt x="1511" y="1122"/>
                    <a:pt x="1427" y="1215"/>
                    <a:pt x="1315" y="1309"/>
                  </a:cubicBezTo>
                  <a:cubicBezTo>
                    <a:pt x="1231" y="1402"/>
                    <a:pt x="1119" y="1683"/>
                    <a:pt x="1035" y="1870"/>
                  </a:cubicBezTo>
                  <a:cubicBezTo>
                    <a:pt x="1007" y="1963"/>
                    <a:pt x="951" y="2057"/>
                    <a:pt x="923" y="2150"/>
                  </a:cubicBezTo>
                  <a:cubicBezTo>
                    <a:pt x="839" y="2431"/>
                    <a:pt x="755" y="2712"/>
                    <a:pt x="672" y="2992"/>
                  </a:cubicBezTo>
                  <a:cubicBezTo>
                    <a:pt x="616" y="3179"/>
                    <a:pt x="588" y="3366"/>
                    <a:pt x="560" y="3553"/>
                  </a:cubicBezTo>
                  <a:cubicBezTo>
                    <a:pt x="476" y="4021"/>
                    <a:pt x="420" y="4488"/>
                    <a:pt x="336" y="4862"/>
                  </a:cubicBezTo>
                  <a:cubicBezTo>
                    <a:pt x="280" y="5236"/>
                    <a:pt x="252" y="5704"/>
                    <a:pt x="196" y="6078"/>
                  </a:cubicBezTo>
                  <a:cubicBezTo>
                    <a:pt x="140" y="6639"/>
                    <a:pt x="112" y="7106"/>
                    <a:pt x="84" y="7667"/>
                  </a:cubicBezTo>
                  <a:cubicBezTo>
                    <a:pt x="56" y="8042"/>
                    <a:pt x="56" y="8416"/>
                    <a:pt x="28" y="8883"/>
                  </a:cubicBezTo>
                  <a:cubicBezTo>
                    <a:pt x="0" y="9351"/>
                    <a:pt x="0" y="9725"/>
                    <a:pt x="0" y="10192"/>
                  </a:cubicBezTo>
                  <a:cubicBezTo>
                    <a:pt x="0" y="10753"/>
                    <a:pt x="0" y="11408"/>
                    <a:pt x="0" y="11969"/>
                  </a:cubicBezTo>
                  <a:cubicBezTo>
                    <a:pt x="0" y="12530"/>
                    <a:pt x="0" y="13185"/>
                    <a:pt x="0" y="13746"/>
                  </a:cubicBezTo>
                  <a:cubicBezTo>
                    <a:pt x="0" y="14494"/>
                    <a:pt x="28" y="15148"/>
                    <a:pt x="56" y="15896"/>
                  </a:cubicBezTo>
                  <a:cubicBezTo>
                    <a:pt x="84" y="16457"/>
                    <a:pt x="84" y="16925"/>
                    <a:pt x="112" y="17486"/>
                  </a:cubicBezTo>
                  <a:cubicBezTo>
                    <a:pt x="112" y="17766"/>
                    <a:pt x="112" y="17953"/>
                    <a:pt x="112" y="18234"/>
                  </a:cubicBezTo>
                  <a:cubicBezTo>
                    <a:pt x="112" y="18421"/>
                    <a:pt x="112" y="18515"/>
                    <a:pt x="112" y="18702"/>
                  </a:cubicBezTo>
                  <a:cubicBezTo>
                    <a:pt x="112" y="18888"/>
                    <a:pt x="112" y="19076"/>
                    <a:pt x="140" y="19263"/>
                  </a:cubicBezTo>
                  <a:cubicBezTo>
                    <a:pt x="168" y="19543"/>
                    <a:pt x="196" y="19730"/>
                    <a:pt x="224" y="19917"/>
                  </a:cubicBezTo>
                  <a:cubicBezTo>
                    <a:pt x="224" y="19917"/>
                    <a:pt x="224" y="20011"/>
                    <a:pt x="252" y="20011"/>
                  </a:cubicBezTo>
                  <a:cubicBezTo>
                    <a:pt x="308" y="20198"/>
                    <a:pt x="364" y="20385"/>
                    <a:pt x="420" y="20385"/>
                  </a:cubicBezTo>
                  <a:cubicBezTo>
                    <a:pt x="476" y="20478"/>
                    <a:pt x="532" y="20478"/>
                    <a:pt x="616" y="20385"/>
                  </a:cubicBezTo>
                  <a:cubicBezTo>
                    <a:pt x="644" y="20385"/>
                    <a:pt x="672" y="20385"/>
                    <a:pt x="672" y="20291"/>
                  </a:cubicBezTo>
                  <a:cubicBezTo>
                    <a:pt x="699" y="20291"/>
                    <a:pt x="699" y="20385"/>
                    <a:pt x="727" y="20385"/>
                  </a:cubicBezTo>
                  <a:cubicBezTo>
                    <a:pt x="783" y="20478"/>
                    <a:pt x="839" y="20572"/>
                    <a:pt x="895" y="20665"/>
                  </a:cubicBezTo>
                  <a:cubicBezTo>
                    <a:pt x="951" y="20759"/>
                    <a:pt x="1007" y="20759"/>
                    <a:pt x="1063" y="20852"/>
                  </a:cubicBezTo>
                  <a:cubicBezTo>
                    <a:pt x="1147" y="20946"/>
                    <a:pt x="1203" y="20946"/>
                    <a:pt x="1287" y="21039"/>
                  </a:cubicBezTo>
                  <a:cubicBezTo>
                    <a:pt x="1371" y="21133"/>
                    <a:pt x="1427" y="21133"/>
                    <a:pt x="1511" y="21133"/>
                  </a:cubicBezTo>
                  <a:cubicBezTo>
                    <a:pt x="1567" y="21133"/>
                    <a:pt x="1623" y="21226"/>
                    <a:pt x="1679" y="21226"/>
                  </a:cubicBezTo>
                  <a:cubicBezTo>
                    <a:pt x="1735" y="21226"/>
                    <a:pt x="1819" y="21226"/>
                    <a:pt x="1875" y="21320"/>
                  </a:cubicBezTo>
                  <a:cubicBezTo>
                    <a:pt x="1931" y="21413"/>
                    <a:pt x="2042" y="21507"/>
                    <a:pt x="2098" y="21507"/>
                  </a:cubicBezTo>
                  <a:lnTo>
                    <a:pt x="2098" y="21507"/>
                  </a:lnTo>
                  <a:lnTo>
                    <a:pt x="2098" y="21507"/>
                  </a:lnTo>
                  <a:close/>
                  <a:moveTo>
                    <a:pt x="18047" y="19262"/>
                  </a:moveTo>
                  <a:cubicBezTo>
                    <a:pt x="17515" y="19169"/>
                    <a:pt x="17011" y="19169"/>
                    <a:pt x="16480" y="19075"/>
                  </a:cubicBezTo>
                  <a:cubicBezTo>
                    <a:pt x="15473" y="18982"/>
                    <a:pt x="14437" y="18982"/>
                    <a:pt x="13430" y="19075"/>
                  </a:cubicBezTo>
                  <a:cubicBezTo>
                    <a:pt x="12926" y="19075"/>
                    <a:pt x="12395" y="19169"/>
                    <a:pt x="11891" y="19262"/>
                  </a:cubicBezTo>
                  <a:cubicBezTo>
                    <a:pt x="11360" y="19356"/>
                    <a:pt x="10856" y="19449"/>
                    <a:pt x="10324" y="19449"/>
                  </a:cubicBezTo>
                  <a:cubicBezTo>
                    <a:pt x="9765" y="19449"/>
                    <a:pt x="9233" y="19449"/>
                    <a:pt x="8674" y="19543"/>
                  </a:cubicBezTo>
                  <a:cubicBezTo>
                    <a:pt x="8142" y="19543"/>
                    <a:pt x="7638" y="19636"/>
                    <a:pt x="7107" y="19636"/>
                  </a:cubicBezTo>
                  <a:cubicBezTo>
                    <a:pt x="6071" y="19730"/>
                    <a:pt x="5036" y="19636"/>
                    <a:pt x="4001" y="19823"/>
                  </a:cubicBezTo>
                  <a:cubicBezTo>
                    <a:pt x="3469" y="19917"/>
                    <a:pt x="2938" y="19917"/>
                    <a:pt x="2406" y="20010"/>
                  </a:cubicBezTo>
                  <a:cubicBezTo>
                    <a:pt x="2154" y="20010"/>
                    <a:pt x="1903" y="20104"/>
                    <a:pt x="1651" y="20104"/>
                  </a:cubicBezTo>
                  <a:cubicBezTo>
                    <a:pt x="1399" y="20104"/>
                    <a:pt x="1147" y="20104"/>
                    <a:pt x="895" y="20197"/>
                  </a:cubicBezTo>
                  <a:cubicBezTo>
                    <a:pt x="895" y="20197"/>
                    <a:pt x="867" y="20197"/>
                    <a:pt x="867" y="20197"/>
                  </a:cubicBezTo>
                  <a:cubicBezTo>
                    <a:pt x="923" y="20010"/>
                    <a:pt x="951" y="19823"/>
                    <a:pt x="951" y="19543"/>
                  </a:cubicBezTo>
                  <a:cubicBezTo>
                    <a:pt x="979" y="19169"/>
                    <a:pt x="979" y="18701"/>
                    <a:pt x="979" y="18234"/>
                  </a:cubicBezTo>
                  <a:cubicBezTo>
                    <a:pt x="979" y="16925"/>
                    <a:pt x="895" y="15615"/>
                    <a:pt x="867" y="14306"/>
                  </a:cubicBezTo>
                  <a:cubicBezTo>
                    <a:pt x="867" y="13278"/>
                    <a:pt x="867" y="12156"/>
                    <a:pt x="867" y="11127"/>
                  </a:cubicBezTo>
                  <a:cubicBezTo>
                    <a:pt x="867" y="10566"/>
                    <a:pt x="867" y="10099"/>
                    <a:pt x="895" y="9537"/>
                  </a:cubicBezTo>
                  <a:cubicBezTo>
                    <a:pt x="923" y="8976"/>
                    <a:pt x="923" y="8509"/>
                    <a:pt x="979" y="7948"/>
                  </a:cubicBezTo>
                  <a:cubicBezTo>
                    <a:pt x="1035" y="7200"/>
                    <a:pt x="1091" y="6452"/>
                    <a:pt x="1203" y="5797"/>
                  </a:cubicBezTo>
                  <a:cubicBezTo>
                    <a:pt x="1259" y="5423"/>
                    <a:pt x="1315" y="5143"/>
                    <a:pt x="1399" y="4862"/>
                  </a:cubicBezTo>
                  <a:cubicBezTo>
                    <a:pt x="1455" y="4675"/>
                    <a:pt x="1511" y="4488"/>
                    <a:pt x="1567" y="4301"/>
                  </a:cubicBezTo>
                  <a:cubicBezTo>
                    <a:pt x="1595" y="4208"/>
                    <a:pt x="1651" y="4114"/>
                    <a:pt x="1679" y="4114"/>
                  </a:cubicBezTo>
                  <a:cubicBezTo>
                    <a:pt x="1819" y="4021"/>
                    <a:pt x="1931" y="3927"/>
                    <a:pt x="2070" y="3927"/>
                  </a:cubicBezTo>
                  <a:cubicBezTo>
                    <a:pt x="2294" y="3927"/>
                    <a:pt x="2490" y="3927"/>
                    <a:pt x="2714" y="3927"/>
                  </a:cubicBezTo>
                  <a:cubicBezTo>
                    <a:pt x="2966" y="3927"/>
                    <a:pt x="3218" y="3927"/>
                    <a:pt x="3469" y="3927"/>
                  </a:cubicBezTo>
                  <a:cubicBezTo>
                    <a:pt x="4001" y="3927"/>
                    <a:pt x="4533" y="3927"/>
                    <a:pt x="5064" y="3834"/>
                  </a:cubicBezTo>
                  <a:cubicBezTo>
                    <a:pt x="5568" y="3740"/>
                    <a:pt x="6099" y="3647"/>
                    <a:pt x="6603" y="3647"/>
                  </a:cubicBezTo>
                  <a:cubicBezTo>
                    <a:pt x="7107" y="3553"/>
                    <a:pt x="7582" y="3553"/>
                    <a:pt x="8086" y="3553"/>
                  </a:cubicBezTo>
                  <a:cubicBezTo>
                    <a:pt x="8618" y="3553"/>
                    <a:pt x="9149" y="3553"/>
                    <a:pt x="9681" y="3553"/>
                  </a:cubicBezTo>
                  <a:cubicBezTo>
                    <a:pt x="10212" y="3553"/>
                    <a:pt x="10744" y="3553"/>
                    <a:pt x="11248" y="3460"/>
                  </a:cubicBezTo>
                  <a:cubicBezTo>
                    <a:pt x="11751" y="3460"/>
                    <a:pt x="12227" y="3366"/>
                    <a:pt x="12731" y="3273"/>
                  </a:cubicBezTo>
                  <a:cubicBezTo>
                    <a:pt x="13234" y="3273"/>
                    <a:pt x="13766" y="3179"/>
                    <a:pt x="14269" y="3086"/>
                  </a:cubicBezTo>
                  <a:cubicBezTo>
                    <a:pt x="14801" y="2992"/>
                    <a:pt x="15305" y="2899"/>
                    <a:pt x="15836" y="2899"/>
                  </a:cubicBezTo>
                  <a:cubicBezTo>
                    <a:pt x="16396" y="2899"/>
                    <a:pt x="16927" y="2805"/>
                    <a:pt x="17487" y="2805"/>
                  </a:cubicBezTo>
                  <a:cubicBezTo>
                    <a:pt x="17711" y="2805"/>
                    <a:pt x="17907" y="2805"/>
                    <a:pt x="18131" y="2805"/>
                  </a:cubicBezTo>
                  <a:cubicBezTo>
                    <a:pt x="18270" y="2805"/>
                    <a:pt x="18438" y="2805"/>
                    <a:pt x="18578" y="2805"/>
                  </a:cubicBezTo>
                  <a:cubicBezTo>
                    <a:pt x="18690" y="2805"/>
                    <a:pt x="18802" y="2805"/>
                    <a:pt x="18914" y="2805"/>
                  </a:cubicBezTo>
                  <a:cubicBezTo>
                    <a:pt x="19026" y="2805"/>
                    <a:pt x="19110" y="2805"/>
                    <a:pt x="19222" y="2899"/>
                  </a:cubicBezTo>
                  <a:cubicBezTo>
                    <a:pt x="19278" y="2899"/>
                    <a:pt x="19306" y="2899"/>
                    <a:pt x="19362" y="2899"/>
                  </a:cubicBezTo>
                  <a:cubicBezTo>
                    <a:pt x="19446" y="2899"/>
                    <a:pt x="19530" y="2899"/>
                    <a:pt x="19613" y="2992"/>
                  </a:cubicBezTo>
                  <a:cubicBezTo>
                    <a:pt x="19753" y="3086"/>
                    <a:pt x="19865" y="3086"/>
                    <a:pt x="20005" y="3179"/>
                  </a:cubicBezTo>
                  <a:cubicBezTo>
                    <a:pt x="20061" y="3179"/>
                    <a:pt x="20117" y="3273"/>
                    <a:pt x="20145" y="3273"/>
                  </a:cubicBezTo>
                  <a:cubicBezTo>
                    <a:pt x="20201" y="3273"/>
                    <a:pt x="20257" y="3366"/>
                    <a:pt x="20313" y="3366"/>
                  </a:cubicBezTo>
                  <a:cubicBezTo>
                    <a:pt x="20453" y="3460"/>
                    <a:pt x="20621" y="3647"/>
                    <a:pt x="20761" y="3834"/>
                  </a:cubicBezTo>
                  <a:cubicBezTo>
                    <a:pt x="20789" y="3927"/>
                    <a:pt x="20817" y="3927"/>
                    <a:pt x="20845" y="4021"/>
                  </a:cubicBezTo>
                  <a:cubicBezTo>
                    <a:pt x="20845" y="4021"/>
                    <a:pt x="20845" y="4021"/>
                    <a:pt x="20845" y="4021"/>
                  </a:cubicBezTo>
                  <a:cubicBezTo>
                    <a:pt x="20845" y="4395"/>
                    <a:pt x="20817" y="4769"/>
                    <a:pt x="20817" y="5143"/>
                  </a:cubicBezTo>
                  <a:cubicBezTo>
                    <a:pt x="20817" y="5517"/>
                    <a:pt x="20789" y="5891"/>
                    <a:pt x="20789" y="6358"/>
                  </a:cubicBezTo>
                  <a:cubicBezTo>
                    <a:pt x="20761" y="7200"/>
                    <a:pt x="20761" y="8042"/>
                    <a:pt x="20761" y="8977"/>
                  </a:cubicBezTo>
                  <a:cubicBezTo>
                    <a:pt x="20733" y="10660"/>
                    <a:pt x="20733" y="12343"/>
                    <a:pt x="20705" y="14026"/>
                  </a:cubicBezTo>
                  <a:cubicBezTo>
                    <a:pt x="20705" y="14494"/>
                    <a:pt x="20677" y="15055"/>
                    <a:pt x="20677" y="15522"/>
                  </a:cubicBezTo>
                  <a:cubicBezTo>
                    <a:pt x="20677" y="15990"/>
                    <a:pt x="20649" y="16364"/>
                    <a:pt x="20621" y="16831"/>
                  </a:cubicBezTo>
                  <a:cubicBezTo>
                    <a:pt x="20593" y="17299"/>
                    <a:pt x="20565" y="17673"/>
                    <a:pt x="20509" y="18047"/>
                  </a:cubicBezTo>
                  <a:cubicBezTo>
                    <a:pt x="20481" y="18234"/>
                    <a:pt x="20453" y="18328"/>
                    <a:pt x="20425" y="18515"/>
                  </a:cubicBezTo>
                  <a:cubicBezTo>
                    <a:pt x="20397" y="18608"/>
                    <a:pt x="20369" y="18702"/>
                    <a:pt x="20341" y="18702"/>
                  </a:cubicBezTo>
                  <a:cubicBezTo>
                    <a:pt x="20285" y="18795"/>
                    <a:pt x="20229" y="18888"/>
                    <a:pt x="20173" y="18982"/>
                  </a:cubicBezTo>
                  <a:cubicBezTo>
                    <a:pt x="20061" y="19076"/>
                    <a:pt x="19949" y="19169"/>
                    <a:pt x="19837" y="19263"/>
                  </a:cubicBezTo>
                  <a:cubicBezTo>
                    <a:pt x="19725" y="19356"/>
                    <a:pt x="19613" y="19356"/>
                    <a:pt x="19502" y="19356"/>
                  </a:cubicBezTo>
                  <a:cubicBezTo>
                    <a:pt x="19026" y="19262"/>
                    <a:pt x="18522" y="19262"/>
                    <a:pt x="18047" y="19262"/>
                  </a:cubicBezTo>
                  <a:lnTo>
                    <a:pt x="18047" y="19262"/>
                  </a:lnTo>
                  <a:lnTo>
                    <a:pt x="18047" y="19262"/>
                  </a:lnTo>
                  <a:close/>
                  <a:moveTo>
                    <a:pt x="1175" y="5704"/>
                  </a:moveTo>
                  <a:cubicBezTo>
                    <a:pt x="1175" y="5704"/>
                    <a:pt x="1175" y="5704"/>
                    <a:pt x="1175" y="5704"/>
                  </a:cubicBezTo>
                  <a:cubicBezTo>
                    <a:pt x="1175" y="5704"/>
                    <a:pt x="1175" y="5704"/>
                    <a:pt x="1175" y="5704"/>
                  </a:cubicBezTo>
                  <a:lnTo>
                    <a:pt x="1175" y="5704"/>
                  </a:lnTo>
                  <a:lnTo>
                    <a:pt x="1175" y="5704"/>
                  </a:lnTo>
                  <a:close/>
                  <a:moveTo>
                    <a:pt x="1231" y="5423"/>
                  </a:moveTo>
                  <a:cubicBezTo>
                    <a:pt x="1231" y="5423"/>
                    <a:pt x="1231" y="5423"/>
                    <a:pt x="1231" y="5423"/>
                  </a:cubicBezTo>
                  <a:cubicBezTo>
                    <a:pt x="1231" y="5330"/>
                    <a:pt x="1231" y="5330"/>
                    <a:pt x="1231" y="5423"/>
                  </a:cubicBezTo>
                  <a:cubicBezTo>
                    <a:pt x="1231" y="5423"/>
                    <a:pt x="1231" y="5423"/>
                    <a:pt x="1231" y="5423"/>
                  </a:cubicBezTo>
                  <a:lnTo>
                    <a:pt x="1231" y="5423"/>
                  </a:lnTo>
                  <a:lnTo>
                    <a:pt x="1231" y="5423"/>
                  </a:ln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9" name="Shape">
              <a:extLst>
                <a:ext uri="{FF2B5EF4-FFF2-40B4-BE49-F238E27FC236}">
                  <a16:creationId xmlns:a16="http://schemas.microsoft.com/office/drawing/2014/main" id="{90877CB0-1D19-BFA9-B777-F1FF554A54D3}"/>
                </a:ext>
              </a:extLst>
            </p:cNvPr>
            <p:cNvSpPr/>
            <p:nvPr/>
          </p:nvSpPr>
          <p:spPr>
            <a:xfrm>
              <a:off x="4327224" y="4046609"/>
              <a:ext cx="2383540" cy="723455"/>
            </a:xfrm>
            <a:custGeom>
              <a:avLst/>
              <a:gdLst/>
              <a:ahLst/>
              <a:cxnLst>
                <a:cxn ang="0">
                  <a:pos x="wd2" y="hd2"/>
                </a:cxn>
                <a:cxn ang="5400000">
                  <a:pos x="wd2" y="hd2"/>
                </a:cxn>
                <a:cxn ang="10800000">
                  <a:pos x="wd2" y="hd2"/>
                </a:cxn>
                <a:cxn ang="16200000">
                  <a:pos x="wd2" y="hd2"/>
                </a:cxn>
              </a:cxnLst>
              <a:rect l="0" t="0" r="r" b="b"/>
              <a:pathLst>
                <a:path w="21583" h="21482" extrusionOk="0">
                  <a:moveTo>
                    <a:pt x="20129" y="97"/>
                  </a:moveTo>
                  <a:cubicBezTo>
                    <a:pt x="19536" y="97"/>
                    <a:pt x="18942" y="195"/>
                    <a:pt x="18349" y="292"/>
                  </a:cubicBezTo>
                  <a:cubicBezTo>
                    <a:pt x="17756" y="389"/>
                    <a:pt x="17162" y="389"/>
                    <a:pt x="16569" y="389"/>
                  </a:cubicBezTo>
                  <a:cubicBezTo>
                    <a:pt x="16005" y="389"/>
                    <a:pt x="15441" y="389"/>
                    <a:pt x="14878" y="389"/>
                  </a:cubicBezTo>
                  <a:cubicBezTo>
                    <a:pt x="14284" y="389"/>
                    <a:pt x="13661" y="389"/>
                    <a:pt x="13068" y="389"/>
                  </a:cubicBezTo>
                  <a:cubicBezTo>
                    <a:pt x="12474" y="389"/>
                    <a:pt x="11881" y="389"/>
                    <a:pt x="11287" y="486"/>
                  </a:cubicBezTo>
                  <a:cubicBezTo>
                    <a:pt x="10041" y="584"/>
                    <a:pt x="8825" y="778"/>
                    <a:pt x="7579" y="973"/>
                  </a:cubicBezTo>
                  <a:cubicBezTo>
                    <a:pt x="7015" y="1070"/>
                    <a:pt x="6451" y="1070"/>
                    <a:pt x="5887" y="1167"/>
                  </a:cubicBezTo>
                  <a:cubicBezTo>
                    <a:pt x="5561" y="1167"/>
                    <a:pt x="5205" y="1265"/>
                    <a:pt x="4879" y="1265"/>
                  </a:cubicBezTo>
                  <a:cubicBezTo>
                    <a:pt x="4641" y="1265"/>
                    <a:pt x="4404" y="1265"/>
                    <a:pt x="4137" y="1362"/>
                  </a:cubicBezTo>
                  <a:cubicBezTo>
                    <a:pt x="3781" y="1459"/>
                    <a:pt x="3425" y="1459"/>
                    <a:pt x="3098" y="1556"/>
                  </a:cubicBezTo>
                  <a:cubicBezTo>
                    <a:pt x="2772" y="1654"/>
                    <a:pt x="2446" y="1751"/>
                    <a:pt x="2119" y="1848"/>
                  </a:cubicBezTo>
                  <a:cubicBezTo>
                    <a:pt x="1852" y="1946"/>
                    <a:pt x="1585" y="2043"/>
                    <a:pt x="1318" y="2140"/>
                  </a:cubicBezTo>
                  <a:cubicBezTo>
                    <a:pt x="1140" y="2238"/>
                    <a:pt x="932" y="2238"/>
                    <a:pt x="754" y="2335"/>
                  </a:cubicBezTo>
                  <a:cubicBezTo>
                    <a:pt x="636" y="2335"/>
                    <a:pt x="517" y="2529"/>
                    <a:pt x="428" y="2627"/>
                  </a:cubicBezTo>
                  <a:cubicBezTo>
                    <a:pt x="369" y="2724"/>
                    <a:pt x="309" y="2821"/>
                    <a:pt x="250" y="2919"/>
                  </a:cubicBezTo>
                  <a:cubicBezTo>
                    <a:pt x="161" y="3016"/>
                    <a:pt x="72" y="3113"/>
                    <a:pt x="13" y="3308"/>
                  </a:cubicBezTo>
                  <a:cubicBezTo>
                    <a:pt x="-17" y="3405"/>
                    <a:pt x="13" y="3600"/>
                    <a:pt x="42" y="3600"/>
                  </a:cubicBezTo>
                  <a:cubicBezTo>
                    <a:pt x="72" y="3600"/>
                    <a:pt x="72" y="3600"/>
                    <a:pt x="102" y="3600"/>
                  </a:cubicBezTo>
                  <a:cubicBezTo>
                    <a:pt x="280" y="3600"/>
                    <a:pt x="458" y="3600"/>
                    <a:pt x="636" y="3600"/>
                  </a:cubicBezTo>
                  <a:cubicBezTo>
                    <a:pt x="754" y="3600"/>
                    <a:pt x="873" y="3600"/>
                    <a:pt x="992" y="3600"/>
                  </a:cubicBezTo>
                  <a:cubicBezTo>
                    <a:pt x="1288" y="3600"/>
                    <a:pt x="1585" y="3503"/>
                    <a:pt x="1882" y="3503"/>
                  </a:cubicBezTo>
                  <a:cubicBezTo>
                    <a:pt x="2238" y="3503"/>
                    <a:pt x="2624" y="3405"/>
                    <a:pt x="2980" y="3405"/>
                  </a:cubicBezTo>
                  <a:cubicBezTo>
                    <a:pt x="3247" y="3405"/>
                    <a:pt x="3543" y="3405"/>
                    <a:pt x="3810" y="3405"/>
                  </a:cubicBezTo>
                  <a:cubicBezTo>
                    <a:pt x="4463" y="3405"/>
                    <a:pt x="5086" y="3405"/>
                    <a:pt x="5739" y="3405"/>
                  </a:cubicBezTo>
                  <a:cubicBezTo>
                    <a:pt x="6273" y="3405"/>
                    <a:pt x="6807" y="3405"/>
                    <a:pt x="7341" y="3405"/>
                  </a:cubicBezTo>
                  <a:cubicBezTo>
                    <a:pt x="7935" y="3405"/>
                    <a:pt x="8528" y="3405"/>
                    <a:pt x="9121" y="3405"/>
                  </a:cubicBezTo>
                  <a:cubicBezTo>
                    <a:pt x="9715" y="3405"/>
                    <a:pt x="10338" y="3308"/>
                    <a:pt x="10931" y="3211"/>
                  </a:cubicBezTo>
                  <a:cubicBezTo>
                    <a:pt x="12148" y="3114"/>
                    <a:pt x="13335" y="3114"/>
                    <a:pt x="14551" y="3114"/>
                  </a:cubicBezTo>
                  <a:cubicBezTo>
                    <a:pt x="15174" y="3114"/>
                    <a:pt x="15797" y="3114"/>
                    <a:pt x="16391" y="3114"/>
                  </a:cubicBezTo>
                  <a:cubicBezTo>
                    <a:pt x="16984" y="3114"/>
                    <a:pt x="17577" y="3016"/>
                    <a:pt x="18171" y="3016"/>
                  </a:cubicBezTo>
                  <a:cubicBezTo>
                    <a:pt x="18586" y="3016"/>
                    <a:pt x="19002" y="2919"/>
                    <a:pt x="19417" y="2822"/>
                  </a:cubicBezTo>
                  <a:cubicBezTo>
                    <a:pt x="19625" y="2822"/>
                    <a:pt x="19803" y="2822"/>
                    <a:pt x="20010" y="2822"/>
                  </a:cubicBezTo>
                  <a:cubicBezTo>
                    <a:pt x="20159" y="2822"/>
                    <a:pt x="20337" y="2822"/>
                    <a:pt x="20485" y="2822"/>
                  </a:cubicBezTo>
                  <a:cubicBezTo>
                    <a:pt x="20545" y="3600"/>
                    <a:pt x="20574" y="4378"/>
                    <a:pt x="20604" y="5060"/>
                  </a:cubicBezTo>
                  <a:cubicBezTo>
                    <a:pt x="20604" y="5449"/>
                    <a:pt x="20604" y="5935"/>
                    <a:pt x="20604" y="6325"/>
                  </a:cubicBezTo>
                  <a:cubicBezTo>
                    <a:pt x="20604" y="6811"/>
                    <a:pt x="20604" y="7395"/>
                    <a:pt x="20604" y="7881"/>
                  </a:cubicBezTo>
                  <a:cubicBezTo>
                    <a:pt x="20604" y="8757"/>
                    <a:pt x="20604" y="9730"/>
                    <a:pt x="20604" y="10606"/>
                  </a:cubicBezTo>
                  <a:cubicBezTo>
                    <a:pt x="20604" y="11579"/>
                    <a:pt x="20604" y="12552"/>
                    <a:pt x="20574" y="13524"/>
                  </a:cubicBezTo>
                  <a:cubicBezTo>
                    <a:pt x="20574" y="14400"/>
                    <a:pt x="20574" y="15373"/>
                    <a:pt x="20574" y="16249"/>
                  </a:cubicBezTo>
                  <a:cubicBezTo>
                    <a:pt x="20574" y="16346"/>
                    <a:pt x="20574" y="16443"/>
                    <a:pt x="20574" y="16541"/>
                  </a:cubicBezTo>
                  <a:cubicBezTo>
                    <a:pt x="20367" y="16541"/>
                    <a:pt x="20159" y="16541"/>
                    <a:pt x="19951" y="16541"/>
                  </a:cubicBezTo>
                  <a:cubicBezTo>
                    <a:pt x="19654" y="16541"/>
                    <a:pt x="19358" y="16541"/>
                    <a:pt x="19091" y="16541"/>
                  </a:cubicBezTo>
                  <a:cubicBezTo>
                    <a:pt x="18497" y="16443"/>
                    <a:pt x="17934" y="16443"/>
                    <a:pt x="17340" y="16443"/>
                  </a:cubicBezTo>
                  <a:cubicBezTo>
                    <a:pt x="16153" y="16443"/>
                    <a:pt x="14937" y="16541"/>
                    <a:pt x="13750" y="16638"/>
                  </a:cubicBezTo>
                  <a:cubicBezTo>
                    <a:pt x="12534" y="16735"/>
                    <a:pt x="11317" y="16930"/>
                    <a:pt x="10101" y="17125"/>
                  </a:cubicBezTo>
                  <a:cubicBezTo>
                    <a:pt x="9507" y="17222"/>
                    <a:pt x="8943" y="17416"/>
                    <a:pt x="8380" y="17514"/>
                  </a:cubicBezTo>
                  <a:cubicBezTo>
                    <a:pt x="7786" y="17611"/>
                    <a:pt x="7193" y="17708"/>
                    <a:pt x="6599" y="17903"/>
                  </a:cubicBezTo>
                  <a:cubicBezTo>
                    <a:pt x="6006" y="18000"/>
                    <a:pt x="5413" y="18097"/>
                    <a:pt x="4849" y="18195"/>
                  </a:cubicBezTo>
                  <a:cubicBezTo>
                    <a:pt x="4256" y="18292"/>
                    <a:pt x="3692" y="18389"/>
                    <a:pt x="3098" y="18487"/>
                  </a:cubicBezTo>
                  <a:cubicBezTo>
                    <a:pt x="2772" y="18487"/>
                    <a:pt x="2446" y="18584"/>
                    <a:pt x="2090" y="18584"/>
                  </a:cubicBezTo>
                  <a:cubicBezTo>
                    <a:pt x="1941" y="18584"/>
                    <a:pt x="1823" y="18584"/>
                    <a:pt x="1674" y="18584"/>
                  </a:cubicBezTo>
                  <a:cubicBezTo>
                    <a:pt x="1674" y="18195"/>
                    <a:pt x="1674" y="17708"/>
                    <a:pt x="1674" y="17319"/>
                  </a:cubicBezTo>
                  <a:cubicBezTo>
                    <a:pt x="1674" y="16346"/>
                    <a:pt x="1645" y="15373"/>
                    <a:pt x="1615" y="14400"/>
                  </a:cubicBezTo>
                  <a:cubicBezTo>
                    <a:pt x="1585" y="13427"/>
                    <a:pt x="1556" y="12552"/>
                    <a:pt x="1556" y="11579"/>
                  </a:cubicBezTo>
                  <a:cubicBezTo>
                    <a:pt x="1526" y="10703"/>
                    <a:pt x="1526" y="9730"/>
                    <a:pt x="1526" y="8854"/>
                  </a:cubicBezTo>
                  <a:cubicBezTo>
                    <a:pt x="1526" y="8562"/>
                    <a:pt x="1526" y="8368"/>
                    <a:pt x="1526" y="8076"/>
                  </a:cubicBezTo>
                  <a:cubicBezTo>
                    <a:pt x="1526" y="7784"/>
                    <a:pt x="1526" y="7589"/>
                    <a:pt x="1496" y="7297"/>
                  </a:cubicBezTo>
                  <a:cubicBezTo>
                    <a:pt x="1467" y="7006"/>
                    <a:pt x="1437" y="6714"/>
                    <a:pt x="1407" y="6422"/>
                  </a:cubicBezTo>
                  <a:cubicBezTo>
                    <a:pt x="1348" y="5935"/>
                    <a:pt x="1199" y="5643"/>
                    <a:pt x="1051" y="5643"/>
                  </a:cubicBezTo>
                  <a:cubicBezTo>
                    <a:pt x="962" y="5643"/>
                    <a:pt x="903" y="5643"/>
                    <a:pt x="843" y="5838"/>
                  </a:cubicBezTo>
                  <a:cubicBezTo>
                    <a:pt x="725" y="6032"/>
                    <a:pt x="665" y="6324"/>
                    <a:pt x="636" y="6714"/>
                  </a:cubicBezTo>
                  <a:cubicBezTo>
                    <a:pt x="636" y="6811"/>
                    <a:pt x="606" y="6908"/>
                    <a:pt x="606" y="7006"/>
                  </a:cubicBezTo>
                  <a:cubicBezTo>
                    <a:pt x="606" y="7200"/>
                    <a:pt x="576" y="7492"/>
                    <a:pt x="576" y="7687"/>
                  </a:cubicBezTo>
                  <a:cubicBezTo>
                    <a:pt x="576" y="7881"/>
                    <a:pt x="576" y="7978"/>
                    <a:pt x="576" y="8173"/>
                  </a:cubicBezTo>
                  <a:cubicBezTo>
                    <a:pt x="576" y="8562"/>
                    <a:pt x="576" y="8951"/>
                    <a:pt x="576" y="9341"/>
                  </a:cubicBezTo>
                  <a:cubicBezTo>
                    <a:pt x="576" y="10119"/>
                    <a:pt x="606" y="10897"/>
                    <a:pt x="636" y="11773"/>
                  </a:cubicBezTo>
                  <a:cubicBezTo>
                    <a:pt x="665" y="13135"/>
                    <a:pt x="725" y="14497"/>
                    <a:pt x="784" y="15859"/>
                  </a:cubicBezTo>
                  <a:cubicBezTo>
                    <a:pt x="814" y="16638"/>
                    <a:pt x="814" y="17416"/>
                    <a:pt x="843" y="18195"/>
                  </a:cubicBezTo>
                  <a:cubicBezTo>
                    <a:pt x="843" y="18778"/>
                    <a:pt x="873" y="19362"/>
                    <a:pt x="903" y="19946"/>
                  </a:cubicBezTo>
                  <a:cubicBezTo>
                    <a:pt x="903" y="20043"/>
                    <a:pt x="903" y="20140"/>
                    <a:pt x="903" y="20238"/>
                  </a:cubicBezTo>
                  <a:cubicBezTo>
                    <a:pt x="903" y="20530"/>
                    <a:pt x="962" y="20822"/>
                    <a:pt x="1021" y="21016"/>
                  </a:cubicBezTo>
                  <a:cubicBezTo>
                    <a:pt x="1140" y="21405"/>
                    <a:pt x="1288" y="21600"/>
                    <a:pt x="1467" y="21405"/>
                  </a:cubicBezTo>
                  <a:cubicBezTo>
                    <a:pt x="1467" y="21405"/>
                    <a:pt x="1467" y="21405"/>
                    <a:pt x="1467" y="21405"/>
                  </a:cubicBezTo>
                  <a:cubicBezTo>
                    <a:pt x="1526" y="21405"/>
                    <a:pt x="1585" y="21405"/>
                    <a:pt x="1645" y="21405"/>
                  </a:cubicBezTo>
                  <a:cubicBezTo>
                    <a:pt x="1674" y="21405"/>
                    <a:pt x="1704" y="21405"/>
                    <a:pt x="1734" y="21405"/>
                  </a:cubicBezTo>
                  <a:cubicBezTo>
                    <a:pt x="1882" y="21405"/>
                    <a:pt x="2001" y="21405"/>
                    <a:pt x="2149" y="21405"/>
                  </a:cubicBezTo>
                  <a:cubicBezTo>
                    <a:pt x="2416" y="21405"/>
                    <a:pt x="2713" y="21405"/>
                    <a:pt x="2980" y="21308"/>
                  </a:cubicBezTo>
                  <a:cubicBezTo>
                    <a:pt x="3276" y="21308"/>
                    <a:pt x="3573" y="21211"/>
                    <a:pt x="3840" y="21211"/>
                  </a:cubicBezTo>
                  <a:cubicBezTo>
                    <a:pt x="4137" y="21211"/>
                    <a:pt x="4434" y="21114"/>
                    <a:pt x="4730" y="21016"/>
                  </a:cubicBezTo>
                  <a:cubicBezTo>
                    <a:pt x="5027" y="20919"/>
                    <a:pt x="5324" y="20919"/>
                    <a:pt x="5620" y="20822"/>
                  </a:cubicBezTo>
                  <a:cubicBezTo>
                    <a:pt x="5917" y="20822"/>
                    <a:pt x="6184" y="20725"/>
                    <a:pt x="6481" y="20725"/>
                  </a:cubicBezTo>
                  <a:cubicBezTo>
                    <a:pt x="7074" y="20627"/>
                    <a:pt x="7668" y="20530"/>
                    <a:pt x="8261" y="20335"/>
                  </a:cubicBezTo>
                  <a:cubicBezTo>
                    <a:pt x="8884" y="20238"/>
                    <a:pt x="9507" y="20043"/>
                    <a:pt x="10130" y="19946"/>
                  </a:cubicBezTo>
                  <a:cubicBezTo>
                    <a:pt x="10724" y="19849"/>
                    <a:pt x="11347" y="19752"/>
                    <a:pt x="11940" y="19654"/>
                  </a:cubicBezTo>
                  <a:cubicBezTo>
                    <a:pt x="12504" y="19557"/>
                    <a:pt x="13068" y="19460"/>
                    <a:pt x="13661" y="19460"/>
                  </a:cubicBezTo>
                  <a:cubicBezTo>
                    <a:pt x="14254" y="19362"/>
                    <a:pt x="14848" y="19362"/>
                    <a:pt x="15471" y="19362"/>
                  </a:cubicBezTo>
                  <a:cubicBezTo>
                    <a:pt x="16094" y="19362"/>
                    <a:pt x="16717" y="19265"/>
                    <a:pt x="17340" y="19265"/>
                  </a:cubicBezTo>
                  <a:cubicBezTo>
                    <a:pt x="17607" y="19265"/>
                    <a:pt x="17874" y="19265"/>
                    <a:pt x="18141" y="19265"/>
                  </a:cubicBezTo>
                  <a:cubicBezTo>
                    <a:pt x="18438" y="19265"/>
                    <a:pt x="18735" y="19265"/>
                    <a:pt x="19031" y="19362"/>
                  </a:cubicBezTo>
                  <a:cubicBezTo>
                    <a:pt x="19447" y="19362"/>
                    <a:pt x="19862" y="19460"/>
                    <a:pt x="20278" y="19460"/>
                  </a:cubicBezTo>
                  <a:cubicBezTo>
                    <a:pt x="20485" y="19460"/>
                    <a:pt x="20693" y="19460"/>
                    <a:pt x="20901" y="19460"/>
                  </a:cubicBezTo>
                  <a:cubicBezTo>
                    <a:pt x="20960" y="19460"/>
                    <a:pt x="21049" y="19460"/>
                    <a:pt x="21108" y="19362"/>
                  </a:cubicBezTo>
                  <a:cubicBezTo>
                    <a:pt x="21257" y="19265"/>
                    <a:pt x="21435" y="19070"/>
                    <a:pt x="21494" y="18584"/>
                  </a:cubicBezTo>
                  <a:cubicBezTo>
                    <a:pt x="21524" y="18292"/>
                    <a:pt x="21553" y="18097"/>
                    <a:pt x="21583" y="17806"/>
                  </a:cubicBezTo>
                  <a:cubicBezTo>
                    <a:pt x="21583" y="17611"/>
                    <a:pt x="21583" y="17416"/>
                    <a:pt x="21583" y="17222"/>
                  </a:cubicBezTo>
                  <a:cubicBezTo>
                    <a:pt x="21583" y="17125"/>
                    <a:pt x="21583" y="17027"/>
                    <a:pt x="21583" y="16930"/>
                  </a:cubicBezTo>
                  <a:cubicBezTo>
                    <a:pt x="21553" y="16151"/>
                    <a:pt x="21553" y="15373"/>
                    <a:pt x="21553" y="14595"/>
                  </a:cubicBezTo>
                  <a:cubicBezTo>
                    <a:pt x="21553" y="13622"/>
                    <a:pt x="21553" y="12649"/>
                    <a:pt x="21553" y="11676"/>
                  </a:cubicBezTo>
                  <a:cubicBezTo>
                    <a:pt x="21553" y="10703"/>
                    <a:pt x="21553" y="9730"/>
                    <a:pt x="21553" y="8757"/>
                  </a:cubicBezTo>
                  <a:cubicBezTo>
                    <a:pt x="21553" y="7784"/>
                    <a:pt x="21553" y="6811"/>
                    <a:pt x="21553" y="5935"/>
                  </a:cubicBezTo>
                  <a:cubicBezTo>
                    <a:pt x="21553" y="5643"/>
                    <a:pt x="21553" y="5449"/>
                    <a:pt x="21553" y="5157"/>
                  </a:cubicBezTo>
                  <a:cubicBezTo>
                    <a:pt x="21553" y="4865"/>
                    <a:pt x="21524" y="4476"/>
                    <a:pt x="21524" y="4184"/>
                  </a:cubicBezTo>
                  <a:cubicBezTo>
                    <a:pt x="21494" y="3697"/>
                    <a:pt x="21494" y="3211"/>
                    <a:pt x="21464" y="2822"/>
                  </a:cubicBezTo>
                  <a:cubicBezTo>
                    <a:pt x="21435" y="2335"/>
                    <a:pt x="21405" y="1849"/>
                    <a:pt x="21346" y="1362"/>
                  </a:cubicBezTo>
                  <a:cubicBezTo>
                    <a:pt x="21316" y="1168"/>
                    <a:pt x="21316" y="1070"/>
                    <a:pt x="21286" y="973"/>
                  </a:cubicBezTo>
                  <a:cubicBezTo>
                    <a:pt x="21227" y="681"/>
                    <a:pt x="21197" y="584"/>
                    <a:pt x="21138" y="389"/>
                  </a:cubicBezTo>
                  <a:cubicBezTo>
                    <a:pt x="21019" y="97"/>
                    <a:pt x="20901" y="0"/>
                    <a:pt x="20752" y="0"/>
                  </a:cubicBezTo>
                  <a:cubicBezTo>
                    <a:pt x="20723" y="0"/>
                    <a:pt x="20693" y="0"/>
                    <a:pt x="20663" y="0"/>
                  </a:cubicBezTo>
                  <a:cubicBezTo>
                    <a:pt x="20337" y="0"/>
                    <a:pt x="20248" y="97"/>
                    <a:pt x="20129" y="97"/>
                  </a:cubicBezTo>
                  <a:lnTo>
                    <a:pt x="20129" y="97"/>
                  </a:lnTo>
                  <a:lnTo>
                    <a:pt x="20129" y="97"/>
                  </a:lnTo>
                  <a:close/>
                  <a:moveTo>
                    <a:pt x="20456" y="2724"/>
                  </a:moveTo>
                  <a:cubicBezTo>
                    <a:pt x="20456" y="2724"/>
                    <a:pt x="20456" y="2724"/>
                    <a:pt x="20456" y="2724"/>
                  </a:cubicBezTo>
                  <a:cubicBezTo>
                    <a:pt x="20456" y="2724"/>
                    <a:pt x="20456" y="2724"/>
                    <a:pt x="20456" y="2724"/>
                  </a:cubicBezTo>
                  <a:cubicBezTo>
                    <a:pt x="20456" y="2724"/>
                    <a:pt x="20456" y="2724"/>
                    <a:pt x="20456" y="2724"/>
                  </a:cubicBezTo>
                  <a:cubicBezTo>
                    <a:pt x="20456" y="2724"/>
                    <a:pt x="20456" y="2724"/>
                    <a:pt x="20456" y="2724"/>
                  </a:cubicBezTo>
                  <a:lnTo>
                    <a:pt x="20456" y="2724"/>
                  </a:lnTo>
                  <a:lnTo>
                    <a:pt x="20456" y="2724"/>
                  </a:ln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0" name="Shape">
              <a:extLst>
                <a:ext uri="{FF2B5EF4-FFF2-40B4-BE49-F238E27FC236}">
                  <a16:creationId xmlns:a16="http://schemas.microsoft.com/office/drawing/2014/main" id="{BD9BF328-DA98-BCBF-945F-486F32A4131A}"/>
                </a:ext>
              </a:extLst>
            </p:cNvPr>
            <p:cNvSpPr/>
            <p:nvPr/>
          </p:nvSpPr>
          <p:spPr>
            <a:xfrm>
              <a:off x="5343009" y="3784471"/>
              <a:ext cx="337505" cy="271968"/>
            </a:xfrm>
            <a:custGeom>
              <a:avLst/>
              <a:gdLst/>
              <a:ahLst/>
              <a:cxnLst>
                <a:cxn ang="0">
                  <a:pos x="wd2" y="hd2"/>
                </a:cxn>
                <a:cxn ang="5400000">
                  <a:pos x="wd2" y="hd2"/>
                </a:cxn>
                <a:cxn ang="10800000">
                  <a:pos x="wd2" y="hd2"/>
                </a:cxn>
                <a:cxn ang="16200000">
                  <a:pos x="wd2" y="hd2"/>
                </a:cxn>
              </a:cxnLst>
              <a:rect l="0" t="0" r="r" b="b"/>
              <a:pathLst>
                <a:path w="21600" h="21600" extrusionOk="0">
                  <a:moveTo>
                    <a:pt x="20761" y="1041"/>
                  </a:moveTo>
                  <a:cubicBezTo>
                    <a:pt x="20551" y="781"/>
                    <a:pt x="20342" y="520"/>
                    <a:pt x="20132" y="260"/>
                  </a:cubicBezTo>
                  <a:cubicBezTo>
                    <a:pt x="19922" y="0"/>
                    <a:pt x="19503" y="0"/>
                    <a:pt x="19293" y="0"/>
                  </a:cubicBezTo>
                  <a:cubicBezTo>
                    <a:pt x="19293" y="0"/>
                    <a:pt x="19293" y="0"/>
                    <a:pt x="19293" y="0"/>
                  </a:cubicBezTo>
                  <a:cubicBezTo>
                    <a:pt x="19083" y="0"/>
                    <a:pt x="18874" y="0"/>
                    <a:pt x="18874" y="0"/>
                  </a:cubicBezTo>
                  <a:cubicBezTo>
                    <a:pt x="18664" y="0"/>
                    <a:pt x="18245" y="260"/>
                    <a:pt x="18035" y="521"/>
                  </a:cubicBezTo>
                  <a:cubicBezTo>
                    <a:pt x="17825" y="781"/>
                    <a:pt x="17615" y="1041"/>
                    <a:pt x="17615" y="1301"/>
                  </a:cubicBezTo>
                  <a:cubicBezTo>
                    <a:pt x="17406" y="1561"/>
                    <a:pt x="17406" y="1822"/>
                    <a:pt x="17196" y="2342"/>
                  </a:cubicBezTo>
                  <a:cubicBezTo>
                    <a:pt x="16986" y="2863"/>
                    <a:pt x="16567" y="3643"/>
                    <a:pt x="16357" y="4164"/>
                  </a:cubicBezTo>
                  <a:cubicBezTo>
                    <a:pt x="15728" y="5465"/>
                    <a:pt x="15309" y="6506"/>
                    <a:pt x="14889" y="7807"/>
                  </a:cubicBezTo>
                  <a:cubicBezTo>
                    <a:pt x="14470" y="9109"/>
                    <a:pt x="13841" y="10150"/>
                    <a:pt x="13421" y="11451"/>
                  </a:cubicBezTo>
                  <a:cubicBezTo>
                    <a:pt x="13212" y="11971"/>
                    <a:pt x="13002" y="12752"/>
                    <a:pt x="12582" y="13273"/>
                  </a:cubicBezTo>
                  <a:cubicBezTo>
                    <a:pt x="12373" y="13533"/>
                    <a:pt x="12373" y="13793"/>
                    <a:pt x="12163" y="14053"/>
                  </a:cubicBezTo>
                  <a:cubicBezTo>
                    <a:pt x="11953" y="14574"/>
                    <a:pt x="11744" y="15094"/>
                    <a:pt x="11744" y="15615"/>
                  </a:cubicBezTo>
                  <a:cubicBezTo>
                    <a:pt x="11744" y="15615"/>
                    <a:pt x="11744" y="15875"/>
                    <a:pt x="11534" y="15875"/>
                  </a:cubicBezTo>
                  <a:cubicBezTo>
                    <a:pt x="11324" y="15615"/>
                    <a:pt x="11115" y="15094"/>
                    <a:pt x="10905" y="14834"/>
                  </a:cubicBezTo>
                  <a:cubicBezTo>
                    <a:pt x="10485" y="14053"/>
                    <a:pt x="10066" y="13533"/>
                    <a:pt x="9647" y="12752"/>
                  </a:cubicBezTo>
                  <a:cubicBezTo>
                    <a:pt x="8808" y="11191"/>
                    <a:pt x="7969" y="9629"/>
                    <a:pt x="6920" y="8068"/>
                  </a:cubicBezTo>
                  <a:cubicBezTo>
                    <a:pt x="6082" y="6766"/>
                    <a:pt x="5033" y="5465"/>
                    <a:pt x="3984" y="4164"/>
                  </a:cubicBezTo>
                  <a:cubicBezTo>
                    <a:pt x="3355" y="3643"/>
                    <a:pt x="2936" y="2863"/>
                    <a:pt x="2307" y="2342"/>
                  </a:cubicBezTo>
                  <a:cubicBezTo>
                    <a:pt x="2097" y="2342"/>
                    <a:pt x="2097" y="2082"/>
                    <a:pt x="1887" y="2082"/>
                  </a:cubicBezTo>
                  <a:cubicBezTo>
                    <a:pt x="1678" y="2082"/>
                    <a:pt x="1468" y="1822"/>
                    <a:pt x="1468" y="1822"/>
                  </a:cubicBezTo>
                  <a:cubicBezTo>
                    <a:pt x="1258" y="1562"/>
                    <a:pt x="839" y="1301"/>
                    <a:pt x="629" y="1301"/>
                  </a:cubicBezTo>
                  <a:cubicBezTo>
                    <a:pt x="629" y="1301"/>
                    <a:pt x="419" y="1041"/>
                    <a:pt x="419" y="1041"/>
                  </a:cubicBezTo>
                  <a:cubicBezTo>
                    <a:pt x="419" y="1041"/>
                    <a:pt x="419" y="1041"/>
                    <a:pt x="210" y="1041"/>
                  </a:cubicBezTo>
                  <a:cubicBezTo>
                    <a:pt x="0" y="1041"/>
                    <a:pt x="0" y="1041"/>
                    <a:pt x="0" y="1301"/>
                  </a:cubicBezTo>
                  <a:lnTo>
                    <a:pt x="0" y="1301"/>
                  </a:lnTo>
                  <a:cubicBezTo>
                    <a:pt x="0" y="1301"/>
                    <a:pt x="0" y="1301"/>
                    <a:pt x="0" y="1562"/>
                  </a:cubicBezTo>
                  <a:cubicBezTo>
                    <a:pt x="0" y="1562"/>
                    <a:pt x="0" y="1562"/>
                    <a:pt x="0" y="1562"/>
                  </a:cubicBezTo>
                  <a:cubicBezTo>
                    <a:pt x="0" y="1562"/>
                    <a:pt x="210" y="1822"/>
                    <a:pt x="210" y="1822"/>
                  </a:cubicBezTo>
                  <a:cubicBezTo>
                    <a:pt x="210" y="2082"/>
                    <a:pt x="419" y="2342"/>
                    <a:pt x="419" y="2602"/>
                  </a:cubicBezTo>
                  <a:cubicBezTo>
                    <a:pt x="419" y="2863"/>
                    <a:pt x="419" y="3383"/>
                    <a:pt x="419" y="3643"/>
                  </a:cubicBezTo>
                  <a:cubicBezTo>
                    <a:pt x="419" y="3904"/>
                    <a:pt x="419" y="4424"/>
                    <a:pt x="629" y="4945"/>
                  </a:cubicBezTo>
                  <a:cubicBezTo>
                    <a:pt x="839" y="5465"/>
                    <a:pt x="839" y="5725"/>
                    <a:pt x="1049" y="6246"/>
                  </a:cubicBezTo>
                  <a:cubicBezTo>
                    <a:pt x="1258" y="6766"/>
                    <a:pt x="1468" y="7287"/>
                    <a:pt x="1678" y="8068"/>
                  </a:cubicBezTo>
                  <a:cubicBezTo>
                    <a:pt x="1887" y="8848"/>
                    <a:pt x="2307" y="9629"/>
                    <a:pt x="2726" y="10410"/>
                  </a:cubicBezTo>
                  <a:cubicBezTo>
                    <a:pt x="2936" y="11191"/>
                    <a:pt x="3355" y="11711"/>
                    <a:pt x="3775" y="12492"/>
                  </a:cubicBezTo>
                  <a:cubicBezTo>
                    <a:pt x="4404" y="13793"/>
                    <a:pt x="5243" y="15354"/>
                    <a:pt x="5872" y="16656"/>
                  </a:cubicBezTo>
                  <a:cubicBezTo>
                    <a:pt x="6291" y="17436"/>
                    <a:pt x="6711" y="17957"/>
                    <a:pt x="6920" y="18737"/>
                  </a:cubicBezTo>
                  <a:cubicBezTo>
                    <a:pt x="7130" y="19258"/>
                    <a:pt x="7550" y="19778"/>
                    <a:pt x="7759" y="20299"/>
                  </a:cubicBezTo>
                  <a:cubicBezTo>
                    <a:pt x="8179" y="20819"/>
                    <a:pt x="8808" y="21340"/>
                    <a:pt x="9437" y="21600"/>
                  </a:cubicBezTo>
                  <a:cubicBezTo>
                    <a:pt x="9647" y="21600"/>
                    <a:pt x="9856" y="21600"/>
                    <a:pt x="10066" y="21600"/>
                  </a:cubicBezTo>
                  <a:cubicBezTo>
                    <a:pt x="10485" y="21600"/>
                    <a:pt x="10905" y="21600"/>
                    <a:pt x="11115" y="21340"/>
                  </a:cubicBezTo>
                  <a:cubicBezTo>
                    <a:pt x="11534" y="21080"/>
                    <a:pt x="11744" y="20819"/>
                    <a:pt x="11953" y="20299"/>
                  </a:cubicBezTo>
                  <a:cubicBezTo>
                    <a:pt x="11953" y="20039"/>
                    <a:pt x="12163" y="19778"/>
                    <a:pt x="12163" y="19778"/>
                  </a:cubicBezTo>
                  <a:cubicBezTo>
                    <a:pt x="12373" y="19778"/>
                    <a:pt x="12373" y="19518"/>
                    <a:pt x="12582" y="19518"/>
                  </a:cubicBezTo>
                  <a:cubicBezTo>
                    <a:pt x="12792" y="19258"/>
                    <a:pt x="13212" y="18998"/>
                    <a:pt x="13421" y="18737"/>
                  </a:cubicBezTo>
                  <a:cubicBezTo>
                    <a:pt x="13631" y="18477"/>
                    <a:pt x="13841" y="18217"/>
                    <a:pt x="14050" y="17957"/>
                  </a:cubicBezTo>
                  <a:cubicBezTo>
                    <a:pt x="14260" y="17697"/>
                    <a:pt x="14470" y="17436"/>
                    <a:pt x="14680" y="17176"/>
                  </a:cubicBezTo>
                  <a:cubicBezTo>
                    <a:pt x="15099" y="16656"/>
                    <a:pt x="15309" y="16135"/>
                    <a:pt x="15728" y="15615"/>
                  </a:cubicBezTo>
                  <a:cubicBezTo>
                    <a:pt x="16148" y="14834"/>
                    <a:pt x="16567" y="14313"/>
                    <a:pt x="16986" y="13533"/>
                  </a:cubicBezTo>
                  <a:cubicBezTo>
                    <a:pt x="17616" y="12492"/>
                    <a:pt x="18035" y="11191"/>
                    <a:pt x="18664" y="10150"/>
                  </a:cubicBezTo>
                  <a:cubicBezTo>
                    <a:pt x="19293" y="8848"/>
                    <a:pt x="19713" y="7807"/>
                    <a:pt x="20342" y="6506"/>
                  </a:cubicBezTo>
                  <a:cubicBezTo>
                    <a:pt x="20551" y="5986"/>
                    <a:pt x="20761" y="5726"/>
                    <a:pt x="20971" y="5205"/>
                  </a:cubicBezTo>
                  <a:cubicBezTo>
                    <a:pt x="20971" y="5205"/>
                    <a:pt x="20971" y="4945"/>
                    <a:pt x="21181" y="4945"/>
                  </a:cubicBezTo>
                  <a:cubicBezTo>
                    <a:pt x="21181" y="4685"/>
                    <a:pt x="21390" y="4164"/>
                    <a:pt x="21390" y="4164"/>
                  </a:cubicBezTo>
                  <a:cubicBezTo>
                    <a:pt x="21390" y="3904"/>
                    <a:pt x="21600" y="3644"/>
                    <a:pt x="21600" y="3383"/>
                  </a:cubicBezTo>
                  <a:cubicBezTo>
                    <a:pt x="20971" y="1822"/>
                    <a:pt x="20971" y="1561"/>
                    <a:pt x="20761" y="1041"/>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1" name="Shape">
              <a:extLst>
                <a:ext uri="{FF2B5EF4-FFF2-40B4-BE49-F238E27FC236}">
                  <a16:creationId xmlns:a16="http://schemas.microsoft.com/office/drawing/2014/main" id="{A68AD899-571B-5102-7829-7C5277970F33}"/>
                </a:ext>
              </a:extLst>
            </p:cNvPr>
            <p:cNvSpPr/>
            <p:nvPr/>
          </p:nvSpPr>
          <p:spPr>
            <a:xfrm>
              <a:off x="5343009" y="4767489"/>
              <a:ext cx="337505" cy="271968"/>
            </a:xfrm>
            <a:custGeom>
              <a:avLst/>
              <a:gdLst/>
              <a:ahLst/>
              <a:cxnLst>
                <a:cxn ang="0">
                  <a:pos x="wd2" y="hd2"/>
                </a:cxn>
                <a:cxn ang="5400000">
                  <a:pos x="wd2" y="hd2"/>
                </a:cxn>
                <a:cxn ang="10800000">
                  <a:pos x="wd2" y="hd2"/>
                </a:cxn>
                <a:cxn ang="16200000">
                  <a:pos x="wd2" y="hd2"/>
                </a:cxn>
              </a:cxnLst>
              <a:rect l="0" t="0" r="r" b="b"/>
              <a:pathLst>
                <a:path w="21600" h="21600" extrusionOk="0">
                  <a:moveTo>
                    <a:pt x="20761" y="1041"/>
                  </a:moveTo>
                  <a:cubicBezTo>
                    <a:pt x="20551" y="781"/>
                    <a:pt x="20342" y="521"/>
                    <a:pt x="20132" y="260"/>
                  </a:cubicBezTo>
                  <a:cubicBezTo>
                    <a:pt x="19922" y="0"/>
                    <a:pt x="19503" y="0"/>
                    <a:pt x="19293" y="0"/>
                  </a:cubicBezTo>
                  <a:cubicBezTo>
                    <a:pt x="19293" y="0"/>
                    <a:pt x="19293" y="0"/>
                    <a:pt x="19293" y="0"/>
                  </a:cubicBezTo>
                  <a:cubicBezTo>
                    <a:pt x="19083" y="0"/>
                    <a:pt x="18874" y="0"/>
                    <a:pt x="18874" y="0"/>
                  </a:cubicBezTo>
                  <a:cubicBezTo>
                    <a:pt x="18664" y="0"/>
                    <a:pt x="18245" y="260"/>
                    <a:pt x="18035" y="520"/>
                  </a:cubicBezTo>
                  <a:cubicBezTo>
                    <a:pt x="17825" y="781"/>
                    <a:pt x="17615" y="1041"/>
                    <a:pt x="17615" y="1301"/>
                  </a:cubicBezTo>
                  <a:cubicBezTo>
                    <a:pt x="17406" y="1561"/>
                    <a:pt x="17406" y="1822"/>
                    <a:pt x="17196" y="2342"/>
                  </a:cubicBezTo>
                  <a:cubicBezTo>
                    <a:pt x="16986" y="2863"/>
                    <a:pt x="16567" y="3643"/>
                    <a:pt x="16357" y="4164"/>
                  </a:cubicBezTo>
                  <a:cubicBezTo>
                    <a:pt x="15728" y="5465"/>
                    <a:pt x="15309" y="6506"/>
                    <a:pt x="14889" y="7807"/>
                  </a:cubicBezTo>
                  <a:cubicBezTo>
                    <a:pt x="14470" y="9108"/>
                    <a:pt x="13841" y="10149"/>
                    <a:pt x="13421" y="11451"/>
                  </a:cubicBezTo>
                  <a:cubicBezTo>
                    <a:pt x="13212" y="11971"/>
                    <a:pt x="13002" y="12752"/>
                    <a:pt x="12582" y="13272"/>
                  </a:cubicBezTo>
                  <a:cubicBezTo>
                    <a:pt x="12373" y="13532"/>
                    <a:pt x="12373" y="13792"/>
                    <a:pt x="12163" y="14053"/>
                  </a:cubicBezTo>
                  <a:cubicBezTo>
                    <a:pt x="11953" y="14573"/>
                    <a:pt x="11744" y="15094"/>
                    <a:pt x="11744" y="15614"/>
                  </a:cubicBezTo>
                  <a:cubicBezTo>
                    <a:pt x="11744" y="15614"/>
                    <a:pt x="11744" y="15875"/>
                    <a:pt x="11534" y="15875"/>
                  </a:cubicBezTo>
                  <a:cubicBezTo>
                    <a:pt x="11324" y="15614"/>
                    <a:pt x="11115" y="15094"/>
                    <a:pt x="10905" y="14834"/>
                  </a:cubicBezTo>
                  <a:cubicBezTo>
                    <a:pt x="10485" y="14053"/>
                    <a:pt x="10066" y="13532"/>
                    <a:pt x="9647" y="12751"/>
                  </a:cubicBezTo>
                  <a:cubicBezTo>
                    <a:pt x="8808" y="11190"/>
                    <a:pt x="7969" y="9629"/>
                    <a:pt x="6920" y="8067"/>
                  </a:cubicBezTo>
                  <a:cubicBezTo>
                    <a:pt x="6082" y="6766"/>
                    <a:pt x="5033" y="5465"/>
                    <a:pt x="3984" y="4163"/>
                  </a:cubicBezTo>
                  <a:cubicBezTo>
                    <a:pt x="3355" y="3643"/>
                    <a:pt x="2936" y="2862"/>
                    <a:pt x="2307" y="2342"/>
                  </a:cubicBezTo>
                  <a:cubicBezTo>
                    <a:pt x="2097" y="2342"/>
                    <a:pt x="2097" y="2082"/>
                    <a:pt x="1887" y="2082"/>
                  </a:cubicBezTo>
                  <a:cubicBezTo>
                    <a:pt x="1678" y="2082"/>
                    <a:pt x="1468" y="1822"/>
                    <a:pt x="1468" y="1822"/>
                  </a:cubicBezTo>
                  <a:cubicBezTo>
                    <a:pt x="1258" y="1561"/>
                    <a:pt x="839" y="1301"/>
                    <a:pt x="629" y="1301"/>
                  </a:cubicBezTo>
                  <a:cubicBezTo>
                    <a:pt x="629" y="1301"/>
                    <a:pt x="419" y="1041"/>
                    <a:pt x="419" y="1041"/>
                  </a:cubicBezTo>
                  <a:cubicBezTo>
                    <a:pt x="419" y="1041"/>
                    <a:pt x="419" y="1041"/>
                    <a:pt x="210" y="1041"/>
                  </a:cubicBezTo>
                  <a:cubicBezTo>
                    <a:pt x="0" y="1041"/>
                    <a:pt x="0" y="1041"/>
                    <a:pt x="0" y="1301"/>
                  </a:cubicBezTo>
                  <a:lnTo>
                    <a:pt x="0" y="1301"/>
                  </a:lnTo>
                  <a:cubicBezTo>
                    <a:pt x="0" y="1301"/>
                    <a:pt x="0" y="1301"/>
                    <a:pt x="0" y="1561"/>
                  </a:cubicBezTo>
                  <a:cubicBezTo>
                    <a:pt x="0" y="1561"/>
                    <a:pt x="0" y="1561"/>
                    <a:pt x="0" y="1561"/>
                  </a:cubicBezTo>
                  <a:cubicBezTo>
                    <a:pt x="0" y="1561"/>
                    <a:pt x="210" y="1822"/>
                    <a:pt x="210" y="1822"/>
                  </a:cubicBezTo>
                  <a:cubicBezTo>
                    <a:pt x="210" y="2082"/>
                    <a:pt x="419" y="2342"/>
                    <a:pt x="419" y="2602"/>
                  </a:cubicBezTo>
                  <a:cubicBezTo>
                    <a:pt x="419" y="2863"/>
                    <a:pt x="419" y="3383"/>
                    <a:pt x="419" y="3643"/>
                  </a:cubicBezTo>
                  <a:cubicBezTo>
                    <a:pt x="419" y="3904"/>
                    <a:pt x="419" y="4424"/>
                    <a:pt x="629" y="4945"/>
                  </a:cubicBezTo>
                  <a:cubicBezTo>
                    <a:pt x="839" y="5465"/>
                    <a:pt x="839" y="5725"/>
                    <a:pt x="1049" y="6246"/>
                  </a:cubicBezTo>
                  <a:cubicBezTo>
                    <a:pt x="1258" y="6766"/>
                    <a:pt x="1468" y="7287"/>
                    <a:pt x="1678" y="8067"/>
                  </a:cubicBezTo>
                  <a:cubicBezTo>
                    <a:pt x="1887" y="8848"/>
                    <a:pt x="2307" y="9629"/>
                    <a:pt x="2726" y="10410"/>
                  </a:cubicBezTo>
                  <a:cubicBezTo>
                    <a:pt x="2936" y="11190"/>
                    <a:pt x="3355" y="11711"/>
                    <a:pt x="3775" y="12492"/>
                  </a:cubicBezTo>
                  <a:cubicBezTo>
                    <a:pt x="4404" y="13793"/>
                    <a:pt x="5243" y="15354"/>
                    <a:pt x="5872" y="16655"/>
                  </a:cubicBezTo>
                  <a:cubicBezTo>
                    <a:pt x="6291" y="17436"/>
                    <a:pt x="6711" y="17957"/>
                    <a:pt x="6920" y="18737"/>
                  </a:cubicBezTo>
                  <a:cubicBezTo>
                    <a:pt x="7130" y="19258"/>
                    <a:pt x="7550" y="19778"/>
                    <a:pt x="7759" y="20299"/>
                  </a:cubicBezTo>
                  <a:cubicBezTo>
                    <a:pt x="8179" y="20819"/>
                    <a:pt x="8808" y="21340"/>
                    <a:pt x="9437" y="21600"/>
                  </a:cubicBezTo>
                  <a:cubicBezTo>
                    <a:pt x="9647" y="21600"/>
                    <a:pt x="9856" y="21600"/>
                    <a:pt x="10066" y="21600"/>
                  </a:cubicBezTo>
                  <a:cubicBezTo>
                    <a:pt x="10485" y="21600"/>
                    <a:pt x="10905" y="21600"/>
                    <a:pt x="11115" y="21340"/>
                  </a:cubicBezTo>
                  <a:cubicBezTo>
                    <a:pt x="11534" y="21080"/>
                    <a:pt x="11744" y="20819"/>
                    <a:pt x="11953" y="20299"/>
                  </a:cubicBezTo>
                  <a:cubicBezTo>
                    <a:pt x="11953" y="20039"/>
                    <a:pt x="12163" y="19778"/>
                    <a:pt x="12163" y="19778"/>
                  </a:cubicBezTo>
                  <a:cubicBezTo>
                    <a:pt x="12373" y="19778"/>
                    <a:pt x="12373" y="19518"/>
                    <a:pt x="12582" y="19518"/>
                  </a:cubicBezTo>
                  <a:cubicBezTo>
                    <a:pt x="12792" y="19258"/>
                    <a:pt x="13212" y="18998"/>
                    <a:pt x="13421" y="18737"/>
                  </a:cubicBezTo>
                  <a:cubicBezTo>
                    <a:pt x="13631" y="18477"/>
                    <a:pt x="13841" y="18217"/>
                    <a:pt x="14050" y="17957"/>
                  </a:cubicBezTo>
                  <a:cubicBezTo>
                    <a:pt x="14260" y="17696"/>
                    <a:pt x="14470" y="17436"/>
                    <a:pt x="14680" y="17176"/>
                  </a:cubicBezTo>
                  <a:cubicBezTo>
                    <a:pt x="15099" y="16655"/>
                    <a:pt x="15309" y="16135"/>
                    <a:pt x="15728" y="15614"/>
                  </a:cubicBezTo>
                  <a:cubicBezTo>
                    <a:pt x="16148" y="14834"/>
                    <a:pt x="16567" y="14313"/>
                    <a:pt x="16986" y="13532"/>
                  </a:cubicBezTo>
                  <a:cubicBezTo>
                    <a:pt x="17616" y="12491"/>
                    <a:pt x="18035" y="11190"/>
                    <a:pt x="18664" y="10149"/>
                  </a:cubicBezTo>
                  <a:cubicBezTo>
                    <a:pt x="19293" y="8848"/>
                    <a:pt x="19713" y="7807"/>
                    <a:pt x="20342" y="6506"/>
                  </a:cubicBezTo>
                  <a:cubicBezTo>
                    <a:pt x="20551" y="5985"/>
                    <a:pt x="20761" y="5725"/>
                    <a:pt x="20971" y="5204"/>
                  </a:cubicBezTo>
                  <a:cubicBezTo>
                    <a:pt x="20971" y="5204"/>
                    <a:pt x="20971" y="4944"/>
                    <a:pt x="21181" y="4944"/>
                  </a:cubicBezTo>
                  <a:cubicBezTo>
                    <a:pt x="21181" y="4684"/>
                    <a:pt x="21390" y="4163"/>
                    <a:pt x="21390" y="4163"/>
                  </a:cubicBezTo>
                  <a:cubicBezTo>
                    <a:pt x="21390" y="3903"/>
                    <a:pt x="21600" y="3643"/>
                    <a:pt x="21600" y="3383"/>
                  </a:cubicBezTo>
                  <a:cubicBezTo>
                    <a:pt x="20971" y="1822"/>
                    <a:pt x="20971" y="1301"/>
                    <a:pt x="20761" y="1041"/>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2" name="TextBox 11">
              <a:extLst>
                <a:ext uri="{FF2B5EF4-FFF2-40B4-BE49-F238E27FC236}">
                  <a16:creationId xmlns:a16="http://schemas.microsoft.com/office/drawing/2014/main" id="{88040EDD-EC88-36DF-4FE3-DBB17250F783}"/>
                </a:ext>
              </a:extLst>
            </p:cNvPr>
            <p:cNvSpPr txBox="1"/>
            <p:nvPr/>
          </p:nvSpPr>
          <p:spPr>
            <a:xfrm>
              <a:off x="4542673" y="3172235"/>
              <a:ext cx="1919599" cy="378171"/>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latin typeface="+mj-lt"/>
                </a:rPr>
                <a:t>Lure</a:t>
              </a:r>
            </a:p>
          </p:txBody>
        </p:sp>
        <p:sp>
          <p:nvSpPr>
            <p:cNvPr id="13" name="TextBox 12">
              <a:extLst>
                <a:ext uri="{FF2B5EF4-FFF2-40B4-BE49-F238E27FC236}">
                  <a16:creationId xmlns:a16="http://schemas.microsoft.com/office/drawing/2014/main" id="{FB2B3953-B766-437B-961F-0BAD86AABDBC}"/>
                </a:ext>
              </a:extLst>
            </p:cNvPr>
            <p:cNvSpPr txBox="1"/>
            <p:nvPr/>
          </p:nvSpPr>
          <p:spPr>
            <a:xfrm>
              <a:off x="4542673" y="4178995"/>
              <a:ext cx="1919599" cy="378171"/>
            </a:xfrm>
            <a:prstGeom prst="rect">
              <a:avLst/>
            </a:prstGeom>
            <a:noFill/>
            <a:ln>
              <a:noFill/>
            </a:ln>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latin typeface="+mj-lt"/>
                </a:rPr>
                <a:t>Trust </a:t>
              </a:r>
            </a:p>
          </p:txBody>
        </p:sp>
        <p:sp>
          <p:nvSpPr>
            <p:cNvPr id="14" name="TextBox 13">
              <a:extLst>
                <a:ext uri="{FF2B5EF4-FFF2-40B4-BE49-F238E27FC236}">
                  <a16:creationId xmlns:a16="http://schemas.microsoft.com/office/drawing/2014/main" id="{05AE1627-FD73-7C66-E0BC-58BDD7A54466}"/>
                </a:ext>
              </a:extLst>
            </p:cNvPr>
            <p:cNvSpPr txBox="1"/>
            <p:nvPr/>
          </p:nvSpPr>
          <p:spPr>
            <a:xfrm>
              <a:off x="4542673" y="5276295"/>
              <a:ext cx="1919599" cy="378171"/>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latin typeface="+mj-lt"/>
                </a:rPr>
                <a:t>Payback </a:t>
              </a:r>
            </a:p>
          </p:txBody>
        </p:sp>
        <p:sp>
          <p:nvSpPr>
            <p:cNvPr id="15" name="Freeform: Shape 14">
              <a:extLst>
                <a:ext uri="{FF2B5EF4-FFF2-40B4-BE49-F238E27FC236}">
                  <a16:creationId xmlns:a16="http://schemas.microsoft.com/office/drawing/2014/main" id="{0672FEFC-90A5-9DC6-36BA-577E65785EFF}"/>
                </a:ext>
              </a:extLst>
            </p:cNvPr>
            <p:cNvSpPr/>
            <p:nvPr/>
          </p:nvSpPr>
          <p:spPr>
            <a:xfrm>
              <a:off x="3181038" y="2001630"/>
              <a:ext cx="2500146" cy="1609169"/>
            </a:xfrm>
            <a:custGeom>
              <a:avLst/>
              <a:gdLst>
                <a:gd name="connsiteX0" fmla="*/ 2457552 w 2500146"/>
                <a:gd name="connsiteY0" fmla="*/ 603219 h 1609169"/>
                <a:gd name="connsiteX1" fmla="*/ 2464099 w 2500146"/>
                <a:gd name="connsiteY1" fmla="*/ 603219 h 1609169"/>
                <a:gd name="connsiteX2" fmla="*/ 2477208 w 2500146"/>
                <a:gd name="connsiteY2" fmla="*/ 606493 h 1609169"/>
                <a:gd name="connsiteX3" fmla="*/ 2487036 w 2500146"/>
                <a:gd name="connsiteY3" fmla="*/ 616326 h 1609169"/>
                <a:gd name="connsiteX4" fmla="*/ 2500146 w 2500146"/>
                <a:gd name="connsiteY4" fmla="*/ 645815 h 1609169"/>
                <a:gd name="connsiteX5" fmla="*/ 2496865 w 2500146"/>
                <a:gd name="connsiteY5" fmla="*/ 655648 h 1609169"/>
                <a:gd name="connsiteX6" fmla="*/ 2493599 w 2500146"/>
                <a:gd name="connsiteY6" fmla="*/ 665482 h 1609169"/>
                <a:gd name="connsiteX7" fmla="*/ 2490318 w 2500146"/>
                <a:gd name="connsiteY7" fmla="*/ 668756 h 1609169"/>
                <a:gd name="connsiteX8" fmla="*/ 2480489 w 2500146"/>
                <a:gd name="connsiteY8" fmla="*/ 685137 h 1609169"/>
                <a:gd name="connsiteX9" fmla="*/ 2454270 w 2500146"/>
                <a:gd name="connsiteY9" fmla="*/ 731019 h 1609169"/>
                <a:gd name="connsiteX10" fmla="*/ 2428051 w 2500146"/>
                <a:gd name="connsiteY10" fmla="*/ 773615 h 1609169"/>
                <a:gd name="connsiteX11" fmla="*/ 2408395 w 2500146"/>
                <a:gd name="connsiteY11" fmla="*/ 799829 h 1609169"/>
                <a:gd name="connsiteX12" fmla="*/ 2392019 w 2500146"/>
                <a:gd name="connsiteY12" fmla="*/ 819484 h 1609169"/>
                <a:gd name="connsiteX13" fmla="*/ 2382175 w 2500146"/>
                <a:gd name="connsiteY13" fmla="*/ 829318 h 1609169"/>
                <a:gd name="connsiteX14" fmla="*/ 2372347 w 2500146"/>
                <a:gd name="connsiteY14" fmla="*/ 839139 h 1609169"/>
                <a:gd name="connsiteX15" fmla="*/ 2359238 w 2500146"/>
                <a:gd name="connsiteY15" fmla="*/ 848972 h 1609169"/>
                <a:gd name="connsiteX16" fmla="*/ 2352691 w 2500146"/>
                <a:gd name="connsiteY16" fmla="*/ 852246 h 1609169"/>
                <a:gd name="connsiteX17" fmla="*/ 2349409 w 2500146"/>
                <a:gd name="connsiteY17" fmla="*/ 858806 h 1609169"/>
                <a:gd name="connsiteX18" fmla="*/ 2336315 w 2500146"/>
                <a:gd name="connsiteY18" fmla="*/ 871913 h 1609169"/>
                <a:gd name="connsiteX19" fmla="*/ 2319925 w 2500146"/>
                <a:gd name="connsiteY19" fmla="*/ 875187 h 1609169"/>
                <a:gd name="connsiteX20" fmla="*/ 2310096 w 2500146"/>
                <a:gd name="connsiteY20" fmla="*/ 875187 h 1609169"/>
                <a:gd name="connsiteX21" fmla="*/ 2283877 w 2500146"/>
                <a:gd name="connsiteY21" fmla="*/ 858806 h 1609169"/>
                <a:gd name="connsiteX22" fmla="*/ 2270768 w 2500146"/>
                <a:gd name="connsiteY22" fmla="*/ 839139 h 1609169"/>
                <a:gd name="connsiteX23" fmla="*/ 2254392 w 2500146"/>
                <a:gd name="connsiteY23" fmla="*/ 812937 h 1609169"/>
                <a:gd name="connsiteX24" fmla="*/ 2221626 w 2500146"/>
                <a:gd name="connsiteY24" fmla="*/ 760507 h 1609169"/>
                <a:gd name="connsiteX25" fmla="*/ 2205235 w 2500146"/>
                <a:gd name="connsiteY25" fmla="*/ 734293 h 1609169"/>
                <a:gd name="connsiteX26" fmla="*/ 2188860 w 2500146"/>
                <a:gd name="connsiteY26" fmla="*/ 704804 h 1609169"/>
                <a:gd name="connsiteX27" fmla="*/ 2179032 w 2500146"/>
                <a:gd name="connsiteY27" fmla="*/ 681863 h 1609169"/>
                <a:gd name="connsiteX28" fmla="*/ 2172469 w 2500146"/>
                <a:gd name="connsiteY28" fmla="*/ 665482 h 1609169"/>
                <a:gd name="connsiteX29" fmla="*/ 2169188 w 2500146"/>
                <a:gd name="connsiteY29" fmla="*/ 649088 h 1609169"/>
                <a:gd name="connsiteX30" fmla="*/ 2169188 w 2500146"/>
                <a:gd name="connsiteY30" fmla="*/ 635981 h 1609169"/>
                <a:gd name="connsiteX31" fmla="*/ 2165922 w 2500146"/>
                <a:gd name="connsiteY31" fmla="*/ 626160 h 1609169"/>
                <a:gd name="connsiteX32" fmla="*/ 2162641 w 2500146"/>
                <a:gd name="connsiteY32" fmla="*/ 622886 h 1609169"/>
                <a:gd name="connsiteX33" fmla="*/ 2162641 w 2500146"/>
                <a:gd name="connsiteY33" fmla="*/ 619600 h 1609169"/>
                <a:gd name="connsiteX34" fmla="*/ 2165922 w 2500146"/>
                <a:gd name="connsiteY34" fmla="*/ 616326 h 1609169"/>
                <a:gd name="connsiteX35" fmla="*/ 2169188 w 2500146"/>
                <a:gd name="connsiteY35" fmla="*/ 616326 h 1609169"/>
                <a:gd name="connsiteX36" fmla="*/ 2172469 w 2500146"/>
                <a:gd name="connsiteY36" fmla="*/ 619600 h 1609169"/>
                <a:gd name="connsiteX37" fmla="*/ 2185579 w 2500146"/>
                <a:gd name="connsiteY37" fmla="*/ 626160 h 1609169"/>
                <a:gd name="connsiteX38" fmla="*/ 2192126 w 2500146"/>
                <a:gd name="connsiteY38" fmla="*/ 629434 h 1609169"/>
                <a:gd name="connsiteX39" fmla="*/ 2198688 w 2500146"/>
                <a:gd name="connsiteY39" fmla="*/ 632707 h 1609169"/>
                <a:gd name="connsiteX40" fmla="*/ 2224892 w 2500146"/>
                <a:gd name="connsiteY40" fmla="*/ 655648 h 1609169"/>
                <a:gd name="connsiteX41" fmla="*/ 2270768 w 2500146"/>
                <a:gd name="connsiteY41" fmla="*/ 704804 h 1609169"/>
                <a:gd name="connsiteX42" fmla="*/ 2313378 w 2500146"/>
                <a:gd name="connsiteY42" fmla="*/ 763781 h 1609169"/>
                <a:gd name="connsiteX43" fmla="*/ 2333034 w 2500146"/>
                <a:gd name="connsiteY43" fmla="*/ 789996 h 1609169"/>
                <a:gd name="connsiteX44" fmla="*/ 2342862 w 2500146"/>
                <a:gd name="connsiteY44" fmla="*/ 803103 h 1609169"/>
                <a:gd name="connsiteX45" fmla="*/ 2346144 w 2500146"/>
                <a:gd name="connsiteY45" fmla="*/ 799829 h 1609169"/>
                <a:gd name="connsiteX46" fmla="*/ 2352691 w 2500146"/>
                <a:gd name="connsiteY46" fmla="*/ 780162 h 1609169"/>
                <a:gd name="connsiteX47" fmla="*/ 2359238 w 2500146"/>
                <a:gd name="connsiteY47" fmla="*/ 770341 h 1609169"/>
                <a:gd name="connsiteX48" fmla="*/ 2372347 w 2500146"/>
                <a:gd name="connsiteY48" fmla="*/ 747400 h 1609169"/>
                <a:gd name="connsiteX49" fmla="*/ 2395285 w 2500146"/>
                <a:gd name="connsiteY49" fmla="*/ 701518 h 1609169"/>
                <a:gd name="connsiteX50" fmla="*/ 2418223 w 2500146"/>
                <a:gd name="connsiteY50" fmla="*/ 655648 h 1609169"/>
                <a:gd name="connsiteX51" fmla="*/ 2431332 w 2500146"/>
                <a:gd name="connsiteY51" fmla="*/ 632707 h 1609169"/>
                <a:gd name="connsiteX52" fmla="*/ 2437879 w 2500146"/>
                <a:gd name="connsiteY52" fmla="*/ 619600 h 1609169"/>
                <a:gd name="connsiteX53" fmla="*/ 2444442 w 2500146"/>
                <a:gd name="connsiteY53" fmla="*/ 609779 h 1609169"/>
                <a:gd name="connsiteX54" fmla="*/ 2457552 w 2500146"/>
                <a:gd name="connsiteY54" fmla="*/ 603219 h 1609169"/>
                <a:gd name="connsiteX55" fmla="*/ 2304767 w 2500146"/>
                <a:gd name="connsiteY55" fmla="*/ 0 h 1609169"/>
                <a:gd name="connsiteX56" fmla="*/ 2315404 w 2500146"/>
                <a:gd name="connsiteY56" fmla="*/ 0 h 1609169"/>
                <a:gd name="connsiteX57" fmla="*/ 2316645 w 2500146"/>
                <a:gd name="connsiteY57" fmla="*/ 1231 h 1609169"/>
                <a:gd name="connsiteX58" fmla="*/ 2326475 w 2500146"/>
                <a:gd name="connsiteY58" fmla="*/ 7798 h 1609169"/>
                <a:gd name="connsiteX59" fmla="*/ 2333029 w 2500146"/>
                <a:gd name="connsiteY59" fmla="*/ 14336 h 1609169"/>
                <a:gd name="connsiteX60" fmla="*/ 2342859 w 2500146"/>
                <a:gd name="connsiteY60" fmla="*/ 30724 h 1609169"/>
                <a:gd name="connsiteX61" fmla="*/ 2348212 w 2500146"/>
                <a:gd name="connsiteY61" fmla="*/ 44991 h 1609169"/>
                <a:gd name="connsiteX62" fmla="*/ 2352684 w 2500146"/>
                <a:gd name="connsiteY62" fmla="*/ 49449 h 1609169"/>
                <a:gd name="connsiteX63" fmla="*/ 2355971 w 2500146"/>
                <a:gd name="connsiteY63" fmla="*/ 55998 h 1609169"/>
                <a:gd name="connsiteX64" fmla="*/ 2355971 w 2500146"/>
                <a:gd name="connsiteY64" fmla="*/ 62551 h 1609169"/>
                <a:gd name="connsiteX65" fmla="*/ 2354719 w 2500146"/>
                <a:gd name="connsiteY65" fmla="*/ 65048 h 1609169"/>
                <a:gd name="connsiteX66" fmla="*/ 2362522 w 2500146"/>
                <a:gd name="connsiteY66" fmla="*/ 96277 h 1609169"/>
                <a:gd name="connsiteX67" fmla="*/ 2365797 w 2500146"/>
                <a:gd name="connsiteY67" fmla="*/ 138874 h 1609169"/>
                <a:gd name="connsiteX68" fmla="*/ 2369076 w 2500146"/>
                <a:gd name="connsiteY68" fmla="*/ 178188 h 1609169"/>
                <a:gd name="connsiteX69" fmla="*/ 2369076 w 2500146"/>
                <a:gd name="connsiteY69" fmla="*/ 217502 h 1609169"/>
                <a:gd name="connsiteX70" fmla="*/ 2372351 w 2500146"/>
                <a:gd name="connsiteY70" fmla="*/ 260100 h 1609169"/>
                <a:gd name="connsiteX71" fmla="*/ 2375631 w 2500146"/>
                <a:gd name="connsiteY71" fmla="*/ 302697 h 1609169"/>
                <a:gd name="connsiteX72" fmla="*/ 2382185 w 2500146"/>
                <a:gd name="connsiteY72" fmla="*/ 342011 h 1609169"/>
                <a:gd name="connsiteX73" fmla="*/ 2385460 w 2500146"/>
                <a:gd name="connsiteY73" fmla="*/ 384608 h 1609169"/>
                <a:gd name="connsiteX74" fmla="*/ 2385460 w 2500146"/>
                <a:gd name="connsiteY74" fmla="*/ 423952 h 1609169"/>
                <a:gd name="connsiteX75" fmla="*/ 2382185 w 2500146"/>
                <a:gd name="connsiteY75" fmla="*/ 463266 h 1609169"/>
                <a:gd name="connsiteX76" fmla="*/ 2378906 w 2500146"/>
                <a:gd name="connsiteY76" fmla="*/ 545177 h 1609169"/>
                <a:gd name="connsiteX77" fmla="*/ 2378906 w 2500146"/>
                <a:gd name="connsiteY77" fmla="*/ 564849 h 1609169"/>
                <a:gd name="connsiteX78" fmla="*/ 2378906 w 2500146"/>
                <a:gd name="connsiteY78" fmla="*/ 584491 h 1609169"/>
                <a:gd name="connsiteX79" fmla="*/ 2378906 w 2500146"/>
                <a:gd name="connsiteY79" fmla="*/ 604163 h 1609169"/>
                <a:gd name="connsiteX80" fmla="*/ 2378906 w 2500146"/>
                <a:gd name="connsiteY80" fmla="*/ 613984 h 1609169"/>
                <a:gd name="connsiteX81" fmla="*/ 2378906 w 2500146"/>
                <a:gd name="connsiteY81" fmla="*/ 617267 h 1609169"/>
                <a:gd name="connsiteX82" fmla="*/ 2372351 w 2500146"/>
                <a:gd name="connsiteY82" fmla="*/ 627089 h 1609169"/>
                <a:gd name="connsiteX83" fmla="*/ 2362522 w 2500146"/>
                <a:gd name="connsiteY83" fmla="*/ 630372 h 1609169"/>
                <a:gd name="connsiteX84" fmla="*/ 2346138 w 2500146"/>
                <a:gd name="connsiteY84" fmla="*/ 630372 h 1609169"/>
                <a:gd name="connsiteX85" fmla="*/ 2323200 w 2500146"/>
                <a:gd name="connsiteY85" fmla="*/ 627089 h 1609169"/>
                <a:gd name="connsiteX86" fmla="*/ 2313370 w 2500146"/>
                <a:gd name="connsiteY86" fmla="*/ 620551 h 1609169"/>
                <a:gd name="connsiteX87" fmla="*/ 2310091 w 2500146"/>
                <a:gd name="connsiteY87" fmla="*/ 617267 h 1609169"/>
                <a:gd name="connsiteX88" fmla="*/ 2310091 w 2500146"/>
                <a:gd name="connsiteY88" fmla="*/ 613984 h 1609169"/>
                <a:gd name="connsiteX89" fmla="*/ 2310091 w 2500146"/>
                <a:gd name="connsiteY89" fmla="*/ 607446 h 1609169"/>
                <a:gd name="connsiteX90" fmla="*/ 2310091 w 2500146"/>
                <a:gd name="connsiteY90" fmla="*/ 594342 h 1609169"/>
                <a:gd name="connsiteX91" fmla="*/ 2313370 w 2500146"/>
                <a:gd name="connsiteY91" fmla="*/ 564849 h 1609169"/>
                <a:gd name="connsiteX92" fmla="*/ 2313370 w 2500146"/>
                <a:gd name="connsiteY92" fmla="*/ 525505 h 1609169"/>
                <a:gd name="connsiteX93" fmla="*/ 2313370 w 2500146"/>
                <a:gd name="connsiteY93" fmla="*/ 482908 h 1609169"/>
                <a:gd name="connsiteX94" fmla="*/ 2316645 w 2500146"/>
                <a:gd name="connsiteY94" fmla="*/ 443594 h 1609169"/>
                <a:gd name="connsiteX95" fmla="*/ 2319925 w 2500146"/>
                <a:gd name="connsiteY95" fmla="*/ 400997 h 1609169"/>
                <a:gd name="connsiteX96" fmla="*/ 2316645 w 2500146"/>
                <a:gd name="connsiteY96" fmla="*/ 361683 h 1609169"/>
                <a:gd name="connsiteX97" fmla="*/ 2313370 w 2500146"/>
                <a:gd name="connsiteY97" fmla="*/ 322369 h 1609169"/>
                <a:gd name="connsiteX98" fmla="*/ 2306816 w 2500146"/>
                <a:gd name="connsiteY98" fmla="*/ 279771 h 1609169"/>
                <a:gd name="connsiteX99" fmla="*/ 2303536 w 2500146"/>
                <a:gd name="connsiteY99" fmla="*/ 237174 h 1609169"/>
                <a:gd name="connsiteX100" fmla="*/ 2300261 w 2500146"/>
                <a:gd name="connsiteY100" fmla="*/ 197830 h 1609169"/>
                <a:gd name="connsiteX101" fmla="*/ 2300261 w 2500146"/>
                <a:gd name="connsiteY101" fmla="*/ 158516 h 1609169"/>
                <a:gd name="connsiteX102" fmla="*/ 2300261 w 2500146"/>
                <a:gd name="connsiteY102" fmla="*/ 115919 h 1609169"/>
                <a:gd name="connsiteX103" fmla="*/ 2298121 w 2500146"/>
                <a:gd name="connsiteY103" fmla="*/ 90262 h 1609169"/>
                <a:gd name="connsiteX104" fmla="*/ 2283865 w 2500146"/>
                <a:gd name="connsiteY104" fmla="*/ 92046 h 1609169"/>
                <a:gd name="connsiteX105" fmla="*/ 2224907 w 2500146"/>
                <a:gd name="connsiteY105" fmla="*/ 98599 h 1609169"/>
                <a:gd name="connsiteX106" fmla="*/ 2116748 w 2500146"/>
                <a:gd name="connsiteY106" fmla="*/ 105152 h 1609169"/>
                <a:gd name="connsiteX107" fmla="*/ 1969354 w 2500146"/>
                <a:gd name="connsiteY107" fmla="*/ 114982 h 1609169"/>
                <a:gd name="connsiteX108" fmla="*/ 1897248 w 2500146"/>
                <a:gd name="connsiteY108" fmla="*/ 114982 h 1609169"/>
                <a:gd name="connsiteX109" fmla="*/ 1828429 w 2500146"/>
                <a:gd name="connsiteY109" fmla="*/ 114982 h 1609169"/>
                <a:gd name="connsiteX110" fmla="*/ 1677642 w 2500146"/>
                <a:gd name="connsiteY110" fmla="*/ 118259 h 1609169"/>
                <a:gd name="connsiteX111" fmla="*/ 1530249 w 2500146"/>
                <a:gd name="connsiteY111" fmla="*/ 118259 h 1609169"/>
                <a:gd name="connsiteX112" fmla="*/ 1389323 w 2500146"/>
                <a:gd name="connsiteY112" fmla="*/ 114982 h 1609169"/>
                <a:gd name="connsiteX113" fmla="*/ 1238642 w 2500146"/>
                <a:gd name="connsiteY113" fmla="*/ 111706 h 1609169"/>
                <a:gd name="connsiteX114" fmla="*/ 1097717 w 2500146"/>
                <a:gd name="connsiteY114" fmla="*/ 108429 h 1609169"/>
                <a:gd name="connsiteX115" fmla="*/ 943749 w 2500146"/>
                <a:gd name="connsiteY115" fmla="*/ 105157 h 1609169"/>
                <a:gd name="connsiteX116" fmla="*/ 799536 w 2500146"/>
                <a:gd name="connsiteY116" fmla="*/ 101881 h 1609169"/>
                <a:gd name="connsiteX117" fmla="*/ 652037 w 2500146"/>
                <a:gd name="connsiteY117" fmla="*/ 98604 h 1609169"/>
                <a:gd name="connsiteX118" fmla="*/ 580037 w 2500146"/>
                <a:gd name="connsiteY118" fmla="*/ 98604 h 1609169"/>
                <a:gd name="connsiteX119" fmla="*/ 543983 w 2500146"/>
                <a:gd name="connsiteY119" fmla="*/ 98604 h 1609169"/>
                <a:gd name="connsiteX120" fmla="*/ 507930 w 2500146"/>
                <a:gd name="connsiteY120" fmla="*/ 98604 h 1609169"/>
                <a:gd name="connsiteX121" fmla="*/ 363718 w 2500146"/>
                <a:gd name="connsiteY121" fmla="*/ 92051 h 1609169"/>
                <a:gd name="connsiteX122" fmla="*/ 222793 w 2500146"/>
                <a:gd name="connsiteY122" fmla="*/ 88774 h 1609169"/>
                <a:gd name="connsiteX123" fmla="*/ 153973 w 2500146"/>
                <a:gd name="connsiteY123" fmla="*/ 92051 h 1609169"/>
                <a:gd name="connsiteX124" fmla="*/ 121208 w 2500146"/>
                <a:gd name="connsiteY124" fmla="*/ 92051 h 1609169"/>
                <a:gd name="connsiteX125" fmla="*/ 104878 w 2500146"/>
                <a:gd name="connsiteY125" fmla="*/ 92051 h 1609169"/>
                <a:gd name="connsiteX126" fmla="*/ 100288 w 2500146"/>
                <a:gd name="connsiteY126" fmla="*/ 90907 h 1609169"/>
                <a:gd name="connsiteX127" fmla="*/ 101583 w 2500146"/>
                <a:gd name="connsiteY127" fmla="*/ 105162 h 1609169"/>
                <a:gd name="connsiteX128" fmla="*/ 101583 w 2500146"/>
                <a:gd name="connsiteY128" fmla="*/ 177267 h 1609169"/>
                <a:gd name="connsiteX129" fmla="*/ 95030 w 2500146"/>
                <a:gd name="connsiteY129" fmla="*/ 275525 h 1609169"/>
                <a:gd name="connsiteX130" fmla="*/ 91753 w 2500146"/>
                <a:gd name="connsiteY130" fmla="*/ 324728 h 1609169"/>
                <a:gd name="connsiteX131" fmla="*/ 91753 w 2500146"/>
                <a:gd name="connsiteY131" fmla="*/ 373856 h 1609169"/>
                <a:gd name="connsiteX132" fmla="*/ 91753 w 2500146"/>
                <a:gd name="connsiteY132" fmla="*/ 422985 h 1609169"/>
                <a:gd name="connsiteX133" fmla="*/ 88476 w 2500146"/>
                <a:gd name="connsiteY133" fmla="*/ 475439 h 1609169"/>
                <a:gd name="connsiteX134" fmla="*/ 85199 w 2500146"/>
                <a:gd name="connsiteY134" fmla="*/ 577021 h 1609169"/>
                <a:gd name="connsiteX135" fmla="*/ 81922 w 2500146"/>
                <a:gd name="connsiteY135" fmla="*/ 678603 h 1609169"/>
                <a:gd name="connsiteX136" fmla="*/ 78645 w 2500146"/>
                <a:gd name="connsiteY136" fmla="*/ 776860 h 1609169"/>
                <a:gd name="connsiteX137" fmla="*/ 75368 w 2500146"/>
                <a:gd name="connsiteY137" fmla="*/ 881767 h 1609169"/>
                <a:gd name="connsiteX138" fmla="*/ 72091 w 2500146"/>
                <a:gd name="connsiteY138" fmla="*/ 980025 h 1609169"/>
                <a:gd name="connsiteX139" fmla="*/ 68815 w 2500146"/>
                <a:gd name="connsiteY139" fmla="*/ 1029154 h 1609169"/>
                <a:gd name="connsiteX140" fmla="*/ 68815 w 2500146"/>
                <a:gd name="connsiteY140" fmla="*/ 1084931 h 1609169"/>
                <a:gd name="connsiteX141" fmla="*/ 72091 w 2500146"/>
                <a:gd name="connsiteY141" fmla="*/ 1186440 h 1609169"/>
                <a:gd name="connsiteX142" fmla="*/ 72091 w 2500146"/>
                <a:gd name="connsiteY142" fmla="*/ 1238893 h 1609169"/>
                <a:gd name="connsiteX143" fmla="*/ 72091 w 2500146"/>
                <a:gd name="connsiteY143" fmla="*/ 1288022 h 1609169"/>
                <a:gd name="connsiteX144" fmla="*/ 72091 w 2500146"/>
                <a:gd name="connsiteY144" fmla="*/ 1337225 h 1609169"/>
                <a:gd name="connsiteX145" fmla="*/ 75368 w 2500146"/>
                <a:gd name="connsiteY145" fmla="*/ 1386353 h 1609169"/>
                <a:gd name="connsiteX146" fmla="*/ 78645 w 2500146"/>
                <a:gd name="connsiteY146" fmla="*/ 1438807 h 1609169"/>
                <a:gd name="connsiteX147" fmla="*/ 81922 w 2500146"/>
                <a:gd name="connsiteY147" fmla="*/ 1491186 h 1609169"/>
                <a:gd name="connsiteX148" fmla="*/ 85199 w 2500146"/>
                <a:gd name="connsiteY148" fmla="*/ 1540389 h 1609169"/>
                <a:gd name="connsiteX149" fmla="*/ 85199 w 2500146"/>
                <a:gd name="connsiteY149" fmla="*/ 1566542 h 1609169"/>
                <a:gd name="connsiteX150" fmla="*/ 86308 w 2500146"/>
                <a:gd name="connsiteY150" fmla="*/ 1566542 h 1609169"/>
                <a:gd name="connsiteX151" fmla="*/ 86308 w 2500146"/>
                <a:gd name="connsiteY151" fmla="*/ 1579317 h 1609169"/>
                <a:gd name="connsiteX152" fmla="*/ 85199 w 2500146"/>
                <a:gd name="connsiteY152" fmla="*/ 1579692 h 1609169"/>
                <a:gd name="connsiteX153" fmla="*/ 85199 w 2500146"/>
                <a:gd name="connsiteY153" fmla="*/ 1589518 h 1609169"/>
                <a:gd name="connsiteX154" fmla="*/ 78645 w 2500146"/>
                <a:gd name="connsiteY154" fmla="*/ 1599343 h 1609169"/>
                <a:gd name="connsiteX155" fmla="*/ 68815 w 2500146"/>
                <a:gd name="connsiteY155" fmla="*/ 1605919 h 1609169"/>
                <a:gd name="connsiteX156" fmla="*/ 62261 w 2500146"/>
                <a:gd name="connsiteY156" fmla="*/ 1609169 h 1609169"/>
                <a:gd name="connsiteX157" fmla="*/ 55707 w 2500146"/>
                <a:gd name="connsiteY157" fmla="*/ 1609169 h 1609169"/>
                <a:gd name="connsiteX158" fmla="*/ 42600 w 2500146"/>
                <a:gd name="connsiteY158" fmla="*/ 1605919 h 1609169"/>
                <a:gd name="connsiteX159" fmla="*/ 29492 w 2500146"/>
                <a:gd name="connsiteY159" fmla="*/ 1586267 h 1609169"/>
                <a:gd name="connsiteX160" fmla="*/ 29492 w 2500146"/>
                <a:gd name="connsiteY160" fmla="*/ 1576367 h 1609169"/>
                <a:gd name="connsiteX161" fmla="*/ 26215 w 2500146"/>
                <a:gd name="connsiteY161" fmla="*/ 1556716 h 1609169"/>
                <a:gd name="connsiteX162" fmla="*/ 19661 w 2500146"/>
                <a:gd name="connsiteY162" fmla="*/ 1517413 h 1609169"/>
                <a:gd name="connsiteX163" fmla="*/ 13108 w 2500146"/>
                <a:gd name="connsiteY163" fmla="*/ 1442057 h 1609169"/>
                <a:gd name="connsiteX164" fmla="*/ 3277 w 2500146"/>
                <a:gd name="connsiteY164" fmla="*/ 1340475 h 1609169"/>
                <a:gd name="connsiteX165" fmla="*/ 3277 w 2500146"/>
                <a:gd name="connsiteY165" fmla="*/ 1291346 h 1609169"/>
                <a:gd name="connsiteX166" fmla="*/ 3277 w 2500146"/>
                <a:gd name="connsiteY166" fmla="*/ 1242144 h 1609169"/>
                <a:gd name="connsiteX167" fmla="*/ 0 w 2500146"/>
                <a:gd name="connsiteY167" fmla="*/ 1137311 h 1609169"/>
                <a:gd name="connsiteX168" fmla="*/ 0 w 2500146"/>
                <a:gd name="connsiteY168" fmla="*/ 1035729 h 1609169"/>
                <a:gd name="connsiteX169" fmla="*/ 3277 w 2500146"/>
                <a:gd name="connsiteY169" fmla="*/ 937471 h 1609169"/>
                <a:gd name="connsiteX170" fmla="*/ 6554 w 2500146"/>
                <a:gd name="connsiteY170" fmla="*/ 832564 h 1609169"/>
                <a:gd name="connsiteX171" fmla="*/ 9831 w 2500146"/>
                <a:gd name="connsiteY171" fmla="*/ 734307 h 1609169"/>
                <a:gd name="connsiteX172" fmla="*/ 13108 w 2500146"/>
                <a:gd name="connsiteY172" fmla="*/ 629400 h 1609169"/>
                <a:gd name="connsiteX173" fmla="*/ 16385 w 2500146"/>
                <a:gd name="connsiteY173" fmla="*/ 527818 h 1609169"/>
                <a:gd name="connsiteX174" fmla="*/ 19661 w 2500146"/>
                <a:gd name="connsiteY174" fmla="*/ 426236 h 1609169"/>
                <a:gd name="connsiteX175" fmla="*/ 19661 w 2500146"/>
                <a:gd name="connsiteY175" fmla="*/ 377107 h 1609169"/>
                <a:gd name="connsiteX176" fmla="*/ 19661 w 2500146"/>
                <a:gd name="connsiteY176" fmla="*/ 350880 h 1609169"/>
                <a:gd name="connsiteX177" fmla="*/ 19661 w 2500146"/>
                <a:gd name="connsiteY177" fmla="*/ 324728 h 1609169"/>
                <a:gd name="connsiteX178" fmla="*/ 26215 w 2500146"/>
                <a:gd name="connsiteY178" fmla="*/ 223145 h 1609169"/>
                <a:gd name="connsiteX179" fmla="*/ 29492 w 2500146"/>
                <a:gd name="connsiteY179" fmla="*/ 124814 h 1609169"/>
                <a:gd name="connsiteX180" fmla="*/ 26215 w 2500146"/>
                <a:gd name="connsiteY180" fmla="*/ 75685 h 1609169"/>
                <a:gd name="connsiteX181" fmla="*/ 26215 w 2500146"/>
                <a:gd name="connsiteY181" fmla="*/ 52709 h 1609169"/>
                <a:gd name="connsiteX182" fmla="*/ 26215 w 2500146"/>
                <a:gd name="connsiteY182" fmla="*/ 42883 h 1609169"/>
                <a:gd name="connsiteX183" fmla="*/ 29492 w 2500146"/>
                <a:gd name="connsiteY183" fmla="*/ 33058 h 1609169"/>
                <a:gd name="connsiteX184" fmla="*/ 29492 w 2500146"/>
                <a:gd name="connsiteY184" fmla="*/ 29807 h 1609169"/>
                <a:gd name="connsiteX185" fmla="*/ 36046 w 2500146"/>
                <a:gd name="connsiteY185" fmla="*/ 23232 h 1609169"/>
                <a:gd name="connsiteX186" fmla="*/ 45876 w 2500146"/>
                <a:gd name="connsiteY186" fmla="*/ 16657 h 1609169"/>
                <a:gd name="connsiteX187" fmla="*/ 62261 w 2500146"/>
                <a:gd name="connsiteY187" fmla="*/ 13406 h 1609169"/>
                <a:gd name="connsiteX188" fmla="*/ 78645 w 2500146"/>
                <a:gd name="connsiteY188" fmla="*/ 16657 h 1609169"/>
                <a:gd name="connsiteX189" fmla="*/ 88476 w 2500146"/>
                <a:gd name="connsiteY189" fmla="*/ 23232 h 1609169"/>
                <a:gd name="connsiteX190" fmla="*/ 88480 w 2500146"/>
                <a:gd name="connsiteY190" fmla="*/ 23236 h 1609169"/>
                <a:gd name="connsiteX191" fmla="*/ 91729 w 2500146"/>
                <a:gd name="connsiteY191" fmla="*/ 23236 h 1609169"/>
                <a:gd name="connsiteX192" fmla="*/ 104878 w 2500146"/>
                <a:gd name="connsiteY192" fmla="*/ 19959 h 1609169"/>
                <a:gd name="connsiteX193" fmla="*/ 114739 w 2500146"/>
                <a:gd name="connsiteY193" fmla="*/ 19959 h 1609169"/>
                <a:gd name="connsiteX194" fmla="*/ 140931 w 2500146"/>
                <a:gd name="connsiteY194" fmla="*/ 19959 h 1609169"/>
                <a:gd name="connsiteX195" fmla="*/ 193314 w 2500146"/>
                <a:gd name="connsiteY195" fmla="*/ 16683 h 1609169"/>
                <a:gd name="connsiteX196" fmla="*/ 244517 w 2500146"/>
                <a:gd name="connsiteY196" fmla="*/ 15454 h 1609169"/>
                <a:gd name="connsiteX197" fmla="*/ 298186 w 2500146"/>
                <a:gd name="connsiteY197" fmla="*/ 16683 h 1609169"/>
                <a:gd name="connsiteX198" fmla="*/ 439111 w 2500146"/>
                <a:gd name="connsiteY198" fmla="*/ 23236 h 1609169"/>
                <a:gd name="connsiteX199" fmla="*/ 511218 w 2500146"/>
                <a:gd name="connsiteY199" fmla="*/ 26513 h 1609169"/>
                <a:gd name="connsiteX200" fmla="*/ 583218 w 2500146"/>
                <a:gd name="connsiteY200" fmla="*/ 26513 h 1609169"/>
                <a:gd name="connsiteX201" fmla="*/ 655324 w 2500146"/>
                <a:gd name="connsiteY201" fmla="*/ 26513 h 1609169"/>
                <a:gd name="connsiteX202" fmla="*/ 730717 w 2500146"/>
                <a:gd name="connsiteY202" fmla="*/ 29789 h 1609169"/>
                <a:gd name="connsiteX203" fmla="*/ 878217 w 2500146"/>
                <a:gd name="connsiteY203" fmla="*/ 33066 h 1609169"/>
                <a:gd name="connsiteX204" fmla="*/ 1025611 w 2500146"/>
                <a:gd name="connsiteY204" fmla="*/ 36343 h 1609169"/>
                <a:gd name="connsiteX205" fmla="*/ 1166536 w 2500146"/>
                <a:gd name="connsiteY205" fmla="*/ 39619 h 1609169"/>
                <a:gd name="connsiteX206" fmla="*/ 1317217 w 2500146"/>
                <a:gd name="connsiteY206" fmla="*/ 42896 h 1609169"/>
                <a:gd name="connsiteX207" fmla="*/ 1461429 w 2500146"/>
                <a:gd name="connsiteY207" fmla="*/ 46173 h 1609169"/>
                <a:gd name="connsiteX208" fmla="*/ 1533536 w 2500146"/>
                <a:gd name="connsiteY208" fmla="*/ 49444 h 1609169"/>
                <a:gd name="connsiteX209" fmla="*/ 1612110 w 2500146"/>
                <a:gd name="connsiteY209" fmla="*/ 49444 h 1609169"/>
                <a:gd name="connsiteX210" fmla="*/ 1756323 w 2500146"/>
                <a:gd name="connsiteY210" fmla="*/ 46173 h 1609169"/>
                <a:gd name="connsiteX211" fmla="*/ 1828429 w 2500146"/>
                <a:gd name="connsiteY211" fmla="*/ 46173 h 1609169"/>
                <a:gd name="connsiteX212" fmla="*/ 1897248 w 2500146"/>
                <a:gd name="connsiteY212" fmla="*/ 46173 h 1609169"/>
                <a:gd name="connsiteX213" fmla="*/ 1969354 w 2500146"/>
                <a:gd name="connsiteY213" fmla="*/ 46173 h 1609169"/>
                <a:gd name="connsiteX214" fmla="*/ 2041355 w 2500146"/>
                <a:gd name="connsiteY214" fmla="*/ 42896 h 1609169"/>
                <a:gd name="connsiteX215" fmla="*/ 2116748 w 2500146"/>
                <a:gd name="connsiteY215" fmla="*/ 39619 h 1609169"/>
                <a:gd name="connsiteX216" fmla="*/ 2188854 w 2500146"/>
                <a:gd name="connsiteY216" fmla="*/ 36343 h 1609169"/>
                <a:gd name="connsiteX217" fmla="*/ 2260961 w 2500146"/>
                <a:gd name="connsiteY217" fmla="*/ 33066 h 1609169"/>
                <a:gd name="connsiteX218" fmla="*/ 2293707 w 2500146"/>
                <a:gd name="connsiteY218" fmla="*/ 33066 h 1609169"/>
                <a:gd name="connsiteX219" fmla="*/ 2293707 w 2500146"/>
                <a:gd name="connsiteY219" fmla="*/ 27440 h 1609169"/>
                <a:gd name="connsiteX220" fmla="*/ 2293707 w 2500146"/>
                <a:gd name="connsiteY220" fmla="*/ 20903 h 1609169"/>
                <a:gd name="connsiteX221" fmla="*/ 2293707 w 2500146"/>
                <a:gd name="connsiteY221" fmla="*/ 14336 h 1609169"/>
                <a:gd name="connsiteX222" fmla="*/ 2300261 w 2500146"/>
                <a:gd name="connsiteY222" fmla="*/ 4515 h 160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500146" h="1609169">
                  <a:moveTo>
                    <a:pt x="2457552" y="603219"/>
                  </a:moveTo>
                  <a:cubicBezTo>
                    <a:pt x="2457552" y="603219"/>
                    <a:pt x="2460817" y="603219"/>
                    <a:pt x="2464099" y="603219"/>
                  </a:cubicBezTo>
                  <a:cubicBezTo>
                    <a:pt x="2467380" y="603219"/>
                    <a:pt x="2473927" y="603219"/>
                    <a:pt x="2477208" y="606493"/>
                  </a:cubicBezTo>
                  <a:cubicBezTo>
                    <a:pt x="2480489" y="609766"/>
                    <a:pt x="2483755" y="613053"/>
                    <a:pt x="2487036" y="616326"/>
                  </a:cubicBezTo>
                  <a:cubicBezTo>
                    <a:pt x="2490318" y="619600"/>
                    <a:pt x="2490318" y="626160"/>
                    <a:pt x="2500146" y="645815"/>
                  </a:cubicBezTo>
                  <a:cubicBezTo>
                    <a:pt x="2500146" y="649101"/>
                    <a:pt x="2496865" y="652375"/>
                    <a:pt x="2496865" y="655648"/>
                  </a:cubicBezTo>
                  <a:cubicBezTo>
                    <a:pt x="2496865" y="655648"/>
                    <a:pt x="2493599" y="662208"/>
                    <a:pt x="2493599" y="665482"/>
                  </a:cubicBezTo>
                  <a:cubicBezTo>
                    <a:pt x="2490318" y="665482"/>
                    <a:pt x="2490318" y="668756"/>
                    <a:pt x="2490318" y="668756"/>
                  </a:cubicBezTo>
                  <a:cubicBezTo>
                    <a:pt x="2487036" y="675316"/>
                    <a:pt x="2483755" y="678589"/>
                    <a:pt x="2480489" y="685137"/>
                  </a:cubicBezTo>
                  <a:cubicBezTo>
                    <a:pt x="2470661" y="701518"/>
                    <a:pt x="2464099" y="714625"/>
                    <a:pt x="2454270" y="731019"/>
                  </a:cubicBezTo>
                  <a:cubicBezTo>
                    <a:pt x="2444442" y="744126"/>
                    <a:pt x="2437895" y="760507"/>
                    <a:pt x="2428051" y="773615"/>
                  </a:cubicBezTo>
                  <a:cubicBezTo>
                    <a:pt x="2421504" y="783436"/>
                    <a:pt x="2414957" y="789996"/>
                    <a:pt x="2408395" y="799829"/>
                  </a:cubicBezTo>
                  <a:cubicBezTo>
                    <a:pt x="2401848" y="806377"/>
                    <a:pt x="2398566" y="812937"/>
                    <a:pt x="2392019" y="819484"/>
                  </a:cubicBezTo>
                  <a:cubicBezTo>
                    <a:pt x="2388738" y="822758"/>
                    <a:pt x="2385457" y="826044"/>
                    <a:pt x="2382175" y="829318"/>
                  </a:cubicBezTo>
                  <a:cubicBezTo>
                    <a:pt x="2378910" y="832591"/>
                    <a:pt x="2375629" y="835865"/>
                    <a:pt x="2372347" y="839139"/>
                  </a:cubicBezTo>
                  <a:cubicBezTo>
                    <a:pt x="2369082" y="842425"/>
                    <a:pt x="2362519" y="845699"/>
                    <a:pt x="2359238" y="848972"/>
                  </a:cubicBezTo>
                  <a:cubicBezTo>
                    <a:pt x="2355972" y="848972"/>
                    <a:pt x="2355972" y="852246"/>
                    <a:pt x="2352691" y="852246"/>
                  </a:cubicBezTo>
                  <a:cubicBezTo>
                    <a:pt x="2352691" y="852246"/>
                    <a:pt x="2349409" y="855532"/>
                    <a:pt x="2349409" y="858806"/>
                  </a:cubicBezTo>
                  <a:cubicBezTo>
                    <a:pt x="2346144" y="865353"/>
                    <a:pt x="2342862" y="868640"/>
                    <a:pt x="2336315" y="871913"/>
                  </a:cubicBezTo>
                  <a:cubicBezTo>
                    <a:pt x="2333034" y="875187"/>
                    <a:pt x="2326472" y="875187"/>
                    <a:pt x="2319925" y="875187"/>
                  </a:cubicBezTo>
                  <a:cubicBezTo>
                    <a:pt x="2316643" y="875187"/>
                    <a:pt x="2313378" y="875187"/>
                    <a:pt x="2310096" y="875187"/>
                  </a:cubicBezTo>
                  <a:cubicBezTo>
                    <a:pt x="2300268" y="871913"/>
                    <a:pt x="2290440" y="865353"/>
                    <a:pt x="2283877" y="858806"/>
                  </a:cubicBezTo>
                  <a:cubicBezTo>
                    <a:pt x="2280611" y="852246"/>
                    <a:pt x="2274049" y="845699"/>
                    <a:pt x="2270768" y="839139"/>
                  </a:cubicBezTo>
                  <a:cubicBezTo>
                    <a:pt x="2267502" y="829318"/>
                    <a:pt x="2260939" y="822758"/>
                    <a:pt x="2254392" y="812937"/>
                  </a:cubicBezTo>
                  <a:cubicBezTo>
                    <a:pt x="2244564" y="796543"/>
                    <a:pt x="2231455" y="776888"/>
                    <a:pt x="2221626" y="760507"/>
                  </a:cubicBezTo>
                  <a:cubicBezTo>
                    <a:pt x="2215064" y="750674"/>
                    <a:pt x="2208517" y="744126"/>
                    <a:pt x="2205235" y="734293"/>
                  </a:cubicBezTo>
                  <a:cubicBezTo>
                    <a:pt x="2198688" y="724459"/>
                    <a:pt x="2192126" y="714625"/>
                    <a:pt x="2188860" y="704804"/>
                  </a:cubicBezTo>
                  <a:cubicBezTo>
                    <a:pt x="2185579" y="694970"/>
                    <a:pt x="2182298" y="688411"/>
                    <a:pt x="2179032" y="681863"/>
                  </a:cubicBezTo>
                  <a:cubicBezTo>
                    <a:pt x="2175751" y="675303"/>
                    <a:pt x="2175751" y="672029"/>
                    <a:pt x="2172469" y="665482"/>
                  </a:cubicBezTo>
                  <a:cubicBezTo>
                    <a:pt x="2169188" y="658922"/>
                    <a:pt x="2169188" y="652375"/>
                    <a:pt x="2169188" y="649088"/>
                  </a:cubicBezTo>
                  <a:cubicBezTo>
                    <a:pt x="2169188" y="645815"/>
                    <a:pt x="2169188" y="639267"/>
                    <a:pt x="2169188" y="635981"/>
                  </a:cubicBezTo>
                  <a:cubicBezTo>
                    <a:pt x="2169188" y="632707"/>
                    <a:pt x="2165922" y="629434"/>
                    <a:pt x="2165922" y="626160"/>
                  </a:cubicBezTo>
                  <a:cubicBezTo>
                    <a:pt x="2165922" y="626160"/>
                    <a:pt x="2162641" y="622886"/>
                    <a:pt x="2162641" y="622886"/>
                  </a:cubicBezTo>
                  <a:cubicBezTo>
                    <a:pt x="2162641" y="619600"/>
                    <a:pt x="2162641" y="619600"/>
                    <a:pt x="2162641" y="619600"/>
                  </a:cubicBezTo>
                  <a:cubicBezTo>
                    <a:pt x="2162641" y="616326"/>
                    <a:pt x="2162641" y="616326"/>
                    <a:pt x="2165922" y="616326"/>
                  </a:cubicBezTo>
                  <a:cubicBezTo>
                    <a:pt x="2169188" y="616326"/>
                    <a:pt x="2169188" y="616326"/>
                    <a:pt x="2169188" y="616326"/>
                  </a:cubicBezTo>
                  <a:cubicBezTo>
                    <a:pt x="2169188" y="616326"/>
                    <a:pt x="2172469" y="619600"/>
                    <a:pt x="2172469" y="619600"/>
                  </a:cubicBezTo>
                  <a:cubicBezTo>
                    <a:pt x="2175751" y="619600"/>
                    <a:pt x="2182298" y="622886"/>
                    <a:pt x="2185579" y="626160"/>
                  </a:cubicBezTo>
                  <a:cubicBezTo>
                    <a:pt x="2185579" y="626160"/>
                    <a:pt x="2188860" y="629434"/>
                    <a:pt x="2192126" y="629434"/>
                  </a:cubicBezTo>
                  <a:cubicBezTo>
                    <a:pt x="2195407" y="629434"/>
                    <a:pt x="2195407" y="632707"/>
                    <a:pt x="2198688" y="632707"/>
                  </a:cubicBezTo>
                  <a:cubicBezTo>
                    <a:pt x="2208517" y="639267"/>
                    <a:pt x="2215064" y="649088"/>
                    <a:pt x="2224892" y="655648"/>
                  </a:cubicBezTo>
                  <a:cubicBezTo>
                    <a:pt x="2241283" y="672029"/>
                    <a:pt x="2257674" y="688411"/>
                    <a:pt x="2270768" y="704804"/>
                  </a:cubicBezTo>
                  <a:cubicBezTo>
                    <a:pt x="2287158" y="724459"/>
                    <a:pt x="2300268" y="744126"/>
                    <a:pt x="2313378" y="763781"/>
                  </a:cubicBezTo>
                  <a:cubicBezTo>
                    <a:pt x="2319925" y="773615"/>
                    <a:pt x="2326472" y="780162"/>
                    <a:pt x="2333034" y="789996"/>
                  </a:cubicBezTo>
                  <a:cubicBezTo>
                    <a:pt x="2336315" y="793269"/>
                    <a:pt x="2339581" y="799829"/>
                    <a:pt x="2342862" y="803103"/>
                  </a:cubicBezTo>
                  <a:cubicBezTo>
                    <a:pt x="2346144" y="803103"/>
                    <a:pt x="2346144" y="799829"/>
                    <a:pt x="2346144" y="799829"/>
                  </a:cubicBezTo>
                  <a:cubicBezTo>
                    <a:pt x="2346144" y="793269"/>
                    <a:pt x="2349409" y="786722"/>
                    <a:pt x="2352691" y="780162"/>
                  </a:cubicBezTo>
                  <a:cubicBezTo>
                    <a:pt x="2355972" y="776888"/>
                    <a:pt x="2355972" y="773615"/>
                    <a:pt x="2359238" y="770341"/>
                  </a:cubicBezTo>
                  <a:cubicBezTo>
                    <a:pt x="2365800" y="763781"/>
                    <a:pt x="2369082" y="753947"/>
                    <a:pt x="2372347" y="747400"/>
                  </a:cubicBezTo>
                  <a:cubicBezTo>
                    <a:pt x="2378910" y="731019"/>
                    <a:pt x="2388738" y="717911"/>
                    <a:pt x="2395285" y="701518"/>
                  </a:cubicBezTo>
                  <a:cubicBezTo>
                    <a:pt x="2401848" y="685137"/>
                    <a:pt x="2408395" y="672029"/>
                    <a:pt x="2418223" y="655648"/>
                  </a:cubicBezTo>
                  <a:cubicBezTo>
                    <a:pt x="2421504" y="649088"/>
                    <a:pt x="2428051" y="639267"/>
                    <a:pt x="2431332" y="632707"/>
                  </a:cubicBezTo>
                  <a:cubicBezTo>
                    <a:pt x="2434614" y="626160"/>
                    <a:pt x="2434614" y="622874"/>
                    <a:pt x="2437879" y="619600"/>
                  </a:cubicBezTo>
                  <a:cubicBezTo>
                    <a:pt x="2437879" y="616326"/>
                    <a:pt x="2441161" y="613053"/>
                    <a:pt x="2444442" y="609779"/>
                  </a:cubicBezTo>
                  <a:cubicBezTo>
                    <a:pt x="2447723" y="606493"/>
                    <a:pt x="2454270" y="603219"/>
                    <a:pt x="2457552" y="603219"/>
                  </a:cubicBezTo>
                  <a:close/>
                  <a:moveTo>
                    <a:pt x="2304767" y="0"/>
                  </a:moveTo>
                  <a:lnTo>
                    <a:pt x="2315404" y="0"/>
                  </a:lnTo>
                  <a:lnTo>
                    <a:pt x="2316645" y="1231"/>
                  </a:lnTo>
                  <a:cubicBezTo>
                    <a:pt x="2319920" y="4515"/>
                    <a:pt x="2323200" y="4515"/>
                    <a:pt x="2326475" y="7798"/>
                  </a:cubicBezTo>
                  <a:cubicBezTo>
                    <a:pt x="2329754" y="11082"/>
                    <a:pt x="2329754" y="11082"/>
                    <a:pt x="2333029" y="14336"/>
                  </a:cubicBezTo>
                  <a:cubicBezTo>
                    <a:pt x="2336304" y="20903"/>
                    <a:pt x="2339583" y="24186"/>
                    <a:pt x="2342859" y="30724"/>
                  </a:cubicBezTo>
                  <a:lnTo>
                    <a:pt x="2348212" y="44991"/>
                  </a:lnTo>
                  <a:lnTo>
                    <a:pt x="2352684" y="49449"/>
                  </a:lnTo>
                  <a:cubicBezTo>
                    <a:pt x="2355971" y="52726"/>
                    <a:pt x="2355971" y="56003"/>
                    <a:pt x="2355971" y="55998"/>
                  </a:cubicBezTo>
                  <a:cubicBezTo>
                    <a:pt x="2355971" y="59274"/>
                    <a:pt x="2355971" y="59274"/>
                    <a:pt x="2355971" y="62551"/>
                  </a:cubicBezTo>
                  <a:lnTo>
                    <a:pt x="2354719" y="65048"/>
                  </a:lnTo>
                  <a:lnTo>
                    <a:pt x="2362522" y="96277"/>
                  </a:lnTo>
                  <a:cubicBezTo>
                    <a:pt x="2365797" y="112665"/>
                    <a:pt x="2365797" y="125770"/>
                    <a:pt x="2365797" y="138874"/>
                  </a:cubicBezTo>
                  <a:cubicBezTo>
                    <a:pt x="2369076" y="151979"/>
                    <a:pt x="2369076" y="165083"/>
                    <a:pt x="2369076" y="178188"/>
                  </a:cubicBezTo>
                  <a:cubicBezTo>
                    <a:pt x="2369076" y="191293"/>
                    <a:pt x="2369076" y="204397"/>
                    <a:pt x="2369076" y="217502"/>
                  </a:cubicBezTo>
                  <a:cubicBezTo>
                    <a:pt x="2369076" y="233890"/>
                    <a:pt x="2372351" y="246995"/>
                    <a:pt x="2372351" y="260100"/>
                  </a:cubicBezTo>
                  <a:cubicBezTo>
                    <a:pt x="2372351" y="273204"/>
                    <a:pt x="2372351" y="289592"/>
                    <a:pt x="2375631" y="302697"/>
                  </a:cubicBezTo>
                  <a:cubicBezTo>
                    <a:pt x="2378906" y="315802"/>
                    <a:pt x="2378906" y="328906"/>
                    <a:pt x="2382185" y="342011"/>
                  </a:cubicBezTo>
                  <a:cubicBezTo>
                    <a:pt x="2382185" y="358399"/>
                    <a:pt x="2385460" y="371504"/>
                    <a:pt x="2385460" y="384608"/>
                  </a:cubicBezTo>
                  <a:cubicBezTo>
                    <a:pt x="2385460" y="397743"/>
                    <a:pt x="2385460" y="410847"/>
                    <a:pt x="2385460" y="423952"/>
                  </a:cubicBezTo>
                  <a:cubicBezTo>
                    <a:pt x="2385460" y="437056"/>
                    <a:pt x="2382185" y="450161"/>
                    <a:pt x="2382185" y="463266"/>
                  </a:cubicBezTo>
                  <a:cubicBezTo>
                    <a:pt x="2378906" y="489475"/>
                    <a:pt x="2378906" y="518968"/>
                    <a:pt x="2378906" y="545177"/>
                  </a:cubicBezTo>
                  <a:cubicBezTo>
                    <a:pt x="2378906" y="551744"/>
                    <a:pt x="2378906" y="558282"/>
                    <a:pt x="2378906" y="564849"/>
                  </a:cubicBezTo>
                  <a:cubicBezTo>
                    <a:pt x="2378906" y="571386"/>
                    <a:pt x="2378906" y="577954"/>
                    <a:pt x="2378906" y="584491"/>
                  </a:cubicBezTo>
                  <a:cubicBezTo>
                    <a:pt x="2378906" y="591058"/>
                    <a:pt x="2378906" y="597596"/>
                    <a:pt x="2378906" y="604163"/>
                  </a:cubicBezTo>
                  <a:cubicBezTo>
                    <a:pt x="2378906" y="607446"/>
                    <a:pt x="2378906" y="610700"/>
                    <a:pt x="2378906" y="613984"/>
                  </a:cubicBezTo>
                  <a:cubicBezTo>
                    <a:pt x="2378906" y="613984"/>
                    <a:pt x="2378906" y="617267"/>
                    <a:pt x="2378906" y="617267"/>
                  </a:cubicBezTo>
                  <a:cubicBezTo>
                    <a:pt x="2378906" y="620551"/>
                    <a:pt x="2378906" y="623835"/>
                    <a:pt x="2372351" y="627089"/>
                  </a:cubicBezTo>
                  <a:cubicBezTo>
                    <a:pt x="2372351" y="627089"/>
                    <a:pt x="2365797" y="630372"/>
                    <a:pt x="2362522" y="630372"/>
                  </a:cubicBezTo>
                  <a:cubicBezTo>
                    <a:pt x="2355967" y="630372"/>
                    <a:pt x="2352692" y="630372"/>
                    <a:pt x="2346138" y="630372"/>
                  </a:cubicBezTo>
                  <a:cubicBezTo>
                    <a:pt x="2336308" y="630372"/>
                    <a:pt x="2329754" y="630372"/>
                    <a:pt x="2323200" y="627089"/>
                  </a:cubicBezTo>
                  <a:cubicBezTo>
                    <a:pt x="2319920" y="623805"/>
                    <a:pt x="2316645" y="623805"/>
                    <a:pt x="2313370" y="620551"/>
                  </a:cubicBezTo>
                  <a:cubicBezTo>
                    <a:pt x="2310091" y="620551"/>
                    <a:pt x="2310091" y="617267"/>
                    <a:pt x="2310091" y="617267"/>
                  </a:cubicBezTo>
                  <a:cubicBezTo>
                    <a:pt x="2310091" y="617267"/>
                    <a:pt x="2310091" y="613984"/>
                    <a:pt x="2310091" y="613984"/>
                  </a:cubicBezTo>
                  <a:cubicBezTo>
                    <a:pt x="2310091" y="610700"/>
                    <a:pt x="2310091" y="610700"/>
                    <a:pt x="2310091" y="607446"/>
                  </a:cubicBezTo>
                  <a:cubicBezTo>
                    <a:pt x="2310091" y="604163"/>
                    <a:pt x="2310091" y="597596"/>
                    <a:pt x="2310091" y="594342"/>
                  </a:cubicBezTo>
                  <a:cubicBezTo>
                    <a:pt x="2310091" y="584491"/>
                    <a:pt x="2313370" y="574670"/>
                    <a:pt x="2313370" y="564849"/>
                  </a:cubicBezTo>
                  <a:cubicBezTo>
                    <a:pt x="2313370" y="551744"/>
                    <a:pt x="2313370" y="538610"/>
                    <a:pt x="2313370" y="525505"/>
                  </a:cubicBezTo>
                  <a:cubicBezTo>
                    <a:pt x="2313370" y="509147"/>
                    <a:pt x="2313370" y="496013"/>
                    <a:pt x="2313370" y="482908"/>
                  </a:cubicBezTo>
                  <a:cubicBezTo>
                    <a:pt x="2313370" y="469803"/>
                    <a:pt x="2316645" y="456699"/>
                    <a:pt x="2316645" y="443594"/>
                  </a:cubicBezTo>
                  <a:cubicBezTo>
                    <a:pt x="2319925" y="427206"/>
                    <a:pt x="2319925" y="414101"/>
                    <a:pt x="2319925" y="400997"/>
                  </a:cubicBezTo>
                  <a:cubicBezTo>
                    <a:pt x="2319925" y="387892"/>
                    <a:pt x="2316645" y="374787"/>
                    <a:pt x="2316645" y="361683"/>
                  </a:cubicBezTo>
                  <a:cubicBezTo>
                    <a:pt x="2316645" y="348578"/>
                    <a:pt x="2316645" y="335473"/>
                    <a:pt x="2313370" y="322369"/>
                  </a:cubicBezTo>
                  <a:cubicBezTo>
                    <a:pt x="2310091" y="305981"/>
                    <a:pt x="2310091" y="292876"/>
                    <a:pt x="2306816" y="279771"/>
                  </a:cubicBezTo>
                  <a:cubicBezTo>
                    <a:pt x="2306816" y="266667"/>
                    <a:pt x="2303536" y="250278"/>
                    <a:pt x="2303536" y="237174"/>
                  </a:cubicBezTo>
                  <a:cubicBezTo>
                    <a:pt x="2303536" y="224069"/>
                    <a:pt x="2300261" y="210965"/>
                    <a:pt x="2300261" y="197830"/>
                  </a:cubicBezTo>
                  <a:cubicBezTo>
                    <a:pt x="2300261" y="184726"/>
                    <a:pt x="2300261" y="171621"/>
                    <a:pt x="2300261" y="158516"/>
                  </a:cubicBezTo>
                  <a:cubicBezTo>
                    <a:pt x="2300261" y="142128"/>
                    <a:pt x="2300261" y="129024"/>
                    <a:pt x="2300261" y="115919"/>
                  </a:cubicBezTo>
                  <a:lnTo>
                    <a:pt x="2298121" y="90262"/>
                  </a:lnTo>
                  <a:lnTo>
                    <a:pt x="2283865" y="92046"/>
                  </a:lnTo>
                  <a:cubicBezTo>
                    <a:pt x="2264247" y="95322"/>
                    <a:pt x="2244525" y="98599"/>
                    <a:pt x="2224907" y="98599"/>
                  </a:cubicBezTo>
                  <a:cubicBezTo>
                    <a:pt x="2188854" y="101876"/>
                    <a:pt x="2152801" y="101876"/>
                    <a:pt x="2116748" y="105152"/>
                  </a:cubicBezTo>
                  <a:cubicBezTo>
                    <a:pt x="2067652" y="108429"/>
                    <a:pt x="2018450" y="111706"/>
                    <a:pt x="1969354" y="114982"/>
                  </a:cubicBezTo>
                  <a:cubicBezTo>
                    <a:pt x="1946344" y="114982"/>
                    <a:pt x="1920152" y="114982"/>
                    <a:pt x="1897248" y="114982"/>
                  </a:cubicBezTo>
                  <a:cubicBezTo>
                    <a:pt x="1874344" y="114982"/>
                    <a:pt x="1851333" y="114982"/>
                    <a:pt x="1828429" y="114982"/>
                  </a:cubicBezTo>
                  <a:cubicBezTo>
                    <a:pt x="1775940" y="118259"/>
                    <a:pt x="1726844" y="118259"/>
                    <a:pt x="1677642" y="118259"/>
                  </a:cubicBezTo>
                  <a:cubicBezTo>
                    <a:pt x="1628546" y="118259"/>
                    <a:pt x="1579344" y="118259"/>
                    <a:pt x="1530249" y="118259"/>
                  </a:cubicBezTo>
                  <a:cubicBezTo>
                    <a:pt x="1481047" y="118259"/>
                    <a:pt x="1435238" y="114982"/>
                    <a:pt x="1389323" y="114982"/>
                  </a:cubicBezTo>
                  <a:cubicBezTo>
                    <a:pt x="1340227" y="114982"/>
                    <a:pt x="1287738" y="111706"/>
                    <a:pt x="1238642" y="111706"/>
                  </a:cubicBezTo>
                  <a:cubicBezTo>
                    <a:pt x="1192728" y="111706"/>
                    <a:pt x="1143632" y="108429"/>
                    <a:pt x="1097717" y="108429"/>
                  </a:cubicBezTo>
                  <a:cubicBezTo>
                    <a:pt x="1045228" y="105157"/>
                    <a:pt x="996132" y="105157"/>
                    <a:pt x="943749" y="105157"/>
                  </a:cubicBezTo>
                  <a:cubicBezTo>
                    <a:pt x="897834" y="101881"/>
                    <a:pt x="848632" y="101881"/>
                    <a:pt x="799536" y="101881"/>
                  </a:cubicBezTo>
                  <a:cubicBezTo>
                    <a:pt x="750335" y="101881"/>
                    <a:pt x="701239" y="98604"/>
                    <a:pt x="652037" y="98604"/>
                  </a:cubicBezTo>
                  <a:cubicBezTo>
                    <a:pt x="629132" y="98604"/>
                    <a:pt x="602941" y="98604"/>
                    <a:pt x="580037" y="98604"/>
                  </a:cubicBezTo>
                  <a:cubicBezTo>
                    <a:pt x="566888" y="98604"/>
                    <a:pt x="557026" y="98604"/>
                    <a:pt x="543983" y="98604"/>
                  </a:cubicBezTo>
                  <a:cubicBezTo>
                    <a:pt x="530835" y="98604"/>
                    <a:pt x="520973" y="98604"/>
                    <a:pt x="507930" y="98604"/>
                  </a:cubicBezTo>
                  <a:cubicBezTo>
                    <a:pt x="462016" y="98604"/>
                    <a:pt x="412920" y="95322"/>
                    <a:pt x="363718" y="92051"/>
                  </a:cubicBezTo>
                  <a:cubicBezTo>
                    <a:pt x="317803" y="92051"/>
                    <a:pt x="268707" y="88774"/>
                    <a:pt x="222793" y="88774"/>
                  </a:cubicBezTo>
                  <a:cubicBezTo>
                    <a:pt x="199888" y="88774"/>
                    <a:pt x="176984" y="88774"/>
                    <a:pt x="153973" y="92051"/>
                  </a:cubicBezTo>
                  <a:cubicBezTo>
                    <a:pt x="144218" y="92051"/>
                    <a:pt x="134356" y="92051"/>
                    <a:pt x="121208" y="92051"/>
                  </a:cubicBezTo>
                  <a:cubicBezTo>
                    <a:pt x="114739" y="92051"/>
                    <a:pt x="111452" y="92051"/>
                    <a:pt x="104878" y="92051"/>
                  </a:cubicBezTo>
                  <a:lnTo>
                    <a:pt x="100288" y="90907"/>
                  </a:lnTo>
                  <a:lnTo>
                    <a:pt x="101583" y="105162"/>
                  </a:lnTo>
                  <a:cubicBezTo>
                    <a:pt x="104860" y="128065"/>
                    <a:pt x="101583" y="154291"/>
                    <a:pt x="101583" y="177267"/>
                  </a:cubicBezTo>
                  <a:cubicBezTo>
                    <a:pt x="101583" y="209995"/>
                    <a:pt x="98306" y="242797"/>
                    <a:pt x="95030" y="275525"/>
                  </a:cubicBezTo>
                  <a:cubicBezTo>
                    <a:pt x="91753" y="291926"/>
                    <a:pt x="91753" y="308327"/>
                    <a:pt x="91753" y="324728"/>
                  </a:cubicBezTo>
                  <a:cubicBezTo>
                    <a:pt x="91753" y="341055"/>
                    <a:pt x="91753" y="357456"/>
                    <a:pt x="91753" y="373856"/>
                  </a:cubicBezTo>
                  <a:cubicBezTo>
                    <a:pt x="91753" y="390257"/>
                    <a:pt x="91753" y="406584"/>
                    <a:pt x="91753" y="422985"/>
                  </a:cubicBezTo>
                  <a:cubicBezTo>
                    <a:pt x="91753" y="439386"/>
                    <a:pt x="88476" y="459038"/>
                    <a:pt x="88476" y="475439"/>
                  </a:cubicBezTo>
                  <a:cubicBezTo>
                    <a:pt x="85199" y="508166"/>
                    <a:pt x="85199" y="544219"/>
                    <a:pt x="85199" y="577021"/>
                  </a:cubicBezTo>
                  <a:cubicBezTo>
                    <a:pt x="81922" y="609749"/>
                    <a:pt x="81922" y="645801"/>
                    <a:pt x="81922" y="678603"/>
                  </a:cubicBezTo>
                  <a:cubicBezTo>
                    <a:pt x="81922" y="711331"/>
                    <a:pt x="81922" y="744133"/>
                    <a:pt x="78645" y="776860"/>
                  </a:cubicBezTo>
                  <a:cubicBezTo>
                    <a:pt x="78645" y="812913"/>
                    <a:pt x="75368" y="845715"/>
                    <a:pt x="75368" y="881767"/>
                  </a:cubicBezTo>
                  <a:cubicBezTo>
                    <a:pt x="75368" y="914495"/>
                    <a:pt x="72091" y="947297"/>
                    <a:pt x="72091" y="980025"/>
                  </a:cubicBezTo>
                  <a:cubicBezTo>
                    <a:pt x="68815" y="996426"/>
                    <a:pt x="68815" y="1012827"/>
                    <a:pt x="68815" y="1029154"/>
                  </a:cubicBezTo>
                  <a:cubicBezTo>
                    <a:pt x="68815" y="1048879"/>
                    <a:pt x="68815" y="1065206"/>
                    <a:pt x="68815" y="1084931"/>
                  </a:cubicBezTo>
                  <a:cubicBezTo>
                    <a:pt x="72091" y="1120910"/>
                    <a:pt x="72091" y="1153712"/>
                    <a:pt x="72091" y="1186440"/>
                  </a:cubicBezTo>
                  <a:cubicBezTo>
                    <a:pt x="72091" y="1206165"/>
                    <a:pt x="72091" y="1222492"/>
                    <a:pt x="72091" y="1238893"/>
                  </a:cubicBezTo>
                  <a:cubicBezTo>
                    <a:pt x="72091" y="1255294"/>
                    <a:pt x="72091" y="1271695"/>
                    <a:pt x="72091" y="1288022"/>
                  </a:cubicBezTo>
                  <a:cubicBezTo>
                    <a:pt x="72091" y="1304423"/>
                    <a:pt x="72091" y="1320824"/>
                    <a:pt x="72091" y="1337225"/>
                  </a:cubicBezTo>
                  <a:cubicBezTo>
                    <a:pt x="72091" y="1353552"/>
                    <a:pt x="75368" y="1369952"/>
                    <a:pt x="75368" y="1386353"/>
                  </a:cubicBezTo>
                  <a:cubicBezTo>
                    <a:pt x="75368" y="1402754"/>
                    <a:pt x="78645" y="1422406"/>
                    <a:pt x="78645" y="1438807"/>
                  </a:cubicBezTo>
                  <a:cubicBezTo>
                    <a:pt x="78645" y="1458458"/>
                    <a:pt x="81922" y="1474859"/>
                    <a:pt x="81922" y="1491186"/>
                  </a:cubicBezTo>
                  <a:cubicBezTo>
                    <a:pt x="81922" y="1507587"/>
                    <a:pt x="85199" y="1523988"/>
                    <a:pt x="85199" y="1540389"/>
                  </a:cubicBezTo>
                  <a:cubicBezTo>
                    <a:pt x="85199" y="1550215"/>
                    <a:pt x="85199" y="1556716"/>
                    <a:pt x="85199" y="1566542"/>
                  </a:cubicBezTo>
                  <a:lnTo>
                    <a:pt x="86308" y="1566542"/>
                  </a:lnTo>
                  <a:lnTo>
                    <a:pt x="86308" y="1579317"/>
                  </a:lnTo>
                  <a:lnTo>
                    <a:pt x="85199" y="1579692"/>
                  </a:lnTo>
                  <a:cubicBezTo>
                    <a:pt x="85199" y="1582943"/>
                    <a:pt x="85199" y="1586267"/>
                    <a:pt x="85199" y="1589518"/>
                  </a:cubicBezTo>
                  <a:cubicBezTo>
                    <a:pt x="81922" y="1592768"/>
                    <a:pt x="81922" y="1596093"/>
                    <a:pt x="78645" y="1599343"/>
                  </a:cubicBezTo>
                  <a:cubicBezTo>
                    <a:pt x="75368" y="1602594"/>
                    <a:pt x="72091" y="1605919"/>
                    <a:pt x="68815" y="1605919"/>
                  </a:cubicBezTo>
                  <a:cubicBezTo>
                    <a:pt x="62261" y="1609169"/>
                    <a:pt x="58984" y="1609169"/>
                    <a:pt x="62261" y="1609169"/>
                  </a:cubicBezTo>
                  <a:cubicBezTo>
                    <a:pt x="58984" y="1609169"/>
                    <a:pt x="58984" y="1609169"/>
                    <a:pt x="55707" y="1609169"/>
                  </a:cubicBezTo>
                  <a:cubicBezTo>
                    <a:pt x="49153" y="1609169"/>
                    <a:pt x="45876" y="1609169"/>
                    <a:pt x="42600" y="1605919"/>
                  </a:cubicBezTo>
                  <a:cubicBezTo>
                    <a:pt x="32769" y="1599343"/>
                    <a:pt x="29492" y="1592768"/>
                    <a:pt x="29492" y="1586267"/>
                  </a:cubicBezTo>
                  <a:cubicBezTo>
                    <a:pt x="29492" y="1582943"/>
                    <a:pt x="29492" y="1579692"/>
                    <a:pt x="29492" y="1576367"/>
                  </a:cubicBezTo>
                  <a:cubicBezTo>
                    <a:pt x="29492" y="1569866"/>
                    <a:pt x="26215" y="1563291"/>
                    <a:pt x="26215" y="1556716"/>
                  </a:cubicBezTo>
                  <a:cubicBezTo>
                    <a:pt x="22938" y="1543639"/>
                    <a:pt x="19661" y="1530563"/>
                    <a:pt x="19661" y="1517413"/>
                  </a:cubicBezTo>
                  <a:cubicBezTo>
                    <a:pt x="16385" y="1491186"/>
                    <a:pt x="16385" y="1468284"/>
                    <a:pt x="13108" y="1442057"/>
                  </a:cubicBezTo>
                  <a:cubicBezTo>
                    <a:pt x="9831" y="1409256"/>
                    <a:pt x="6554" y="1373277"/>
                    <a:pt x="3277" y="1340475"/>
                  </a:cubicBezTo>
                  <a:cubicBezTo>
                    <a:pt x="3277" y="1324074"/>
                    <a:pt x="3277" y="1307747"/>
                    <a:pt x="3277" y="1291346"/>
                  </a:cubicBezTo>
                  <a:cubicBezTo>
                    <a:pt x="3277" y="1274945"/>
                    <a:pt x="3277" y="1258545"/>
                    <a:pt x="3277" y="1242144"/>
                  </a:cubicBezTo>
                  <a:cubicBezTo>
                    <a:pt x="0" y="1206165"/>
                    <a:pt x="0" y="1173363"/>
                    <a:pt x="0" y="1137311"/>
                  </a:cubicBezTo>
                  <a:cubicBezTo>
                    <a:pt x="0" y="1104583"/>
                    <a:pt x="0" y="1068531"/>
                    <a:pt x="0" y="1035729"/>
                  </a:cubicBezTo>
                  <a:cubicBezTo>
                    <a:pt x="0" y="1003001"/>
                    <a:pt x="3277" y="970199"/>
                    <a:pt x="3277" y="937471"/>
                  </a:cubicBezTo>
                  <a:cubicBezTo>
                    <a:pt x="3277" y="901419"/>
                    <a:pt x="6554" y="868617"/>
                    <a:pt x="6554" y="832564"/>
                  </a:cubicBezTo>
                  <a:cubicBezTo>
                    <a:pt x="6554" y="799837"/>
                    <a:pt x="9831" y="767035"/>
                    <a:pt x="9831" y="734307"/>
                  </a:cubicBezTo>
                  <a:cubicBezTo>
                    <a:pt x="13108" y="701505"/>
                    <a:pt x="13108" y="665453"/>
                    <a:pt x="13108" y="629400"/>
                  </a:cubicBezTo>
                  <a:cubicBezTo>
                    <a:pt x="16385" y="593422"/>
                    <a:pt x="16385" y="560620"/>
                    <a:pt x="16385" y="527818"/>
                  </a:cubicBezTo>
                  <a:cubicBezTo>
                    <a:pt x="16385" y="495090"/>
                    <a:pt x="19661" y="459038"/>
                    <a:pt x="19661" y="426236"/>
                  </a:cubicBezTo>
                  <a:cubicBezTo>
                    <a:pt x="19661" y="409909"/>
                    <a:pt x="19661" y="393508"/>
                    <a:pt x="19661" y="377107"/>
                  </a:cubicBezTo>
                  <a:cubicBezTo>
                    <a:pt x="19661" y="367281"/>
                    <a:pt x="19661" y="360706"/>
                    <a:pt x="19661" y="350880"/>
                  </a:cubicBezTo>
                  <a:cubicBezTo>
                    <a:pt x="19661" y="341055"/>
                    <a:pt x="19661" y="334553"/>
                    <a:pt x="19661" y="324728"/>
                  </a:cubicBezTo>
                  <a:cubicBezTo>
                    <a:pt x="19661" y="291926"/>
                    <a:pt x="22938" y="255873"/>
                    <a:pt x="26215" y="223145"/>
                  </a:cubicBezTo>
                  <a:cubicBezTo>
                    <a:pt x="26215" y="190344"/>
                    <a:pt x="29492" y="157616"/>
                    <a:pt x="29492" y="124814"/>
                  </a:cubicBezTo>
                  <a:cubicBezTo>
                    <a:pt x="29492" y="108413"/>
                    <a:pt x="29492" y="92012"/>
                    <a:pt x="26215" y="75685"/>
                  </a:cubicBezTo>
                  <a:cubicBezTo>
                    <a:pt x="26215" y="69110"/>
                    <a:pt x="26215" y="59284"/>
                    <a:pt x="26215" y="52709"/>
                  </a:cubicBezTo>
                  <a:cubicBezTo>
                    <a:pt x="26215" y="49458"/>
                    <a:pt x="26215" y="46208"/>
                    <a:pt x="26215" y="42883"/>
                  </a:cubicBezTo>
                  <a:cubicBezTo>
                    <a:pt x="26215" y="39633"/>
                    <a:pt x="29492" y="36308"/>
                    <a:pt x="29492" y="33058"/>
                  </a:cubicBezTo>
                  <a:cubicBezTo>
                    <a:pt x="29492" y="33058"/>
                    <a:pt x="29492" y="29807"/>
                    <a:pt x="29492" y="29807"/>
                  </a:cubicBezTo>
                  <a:cubicBezTo>
                    <a:pt x="32769" y="26482"/>
                    <a:pt x="32769" y="26482"/>
                    <a:pt x="36046" y="23232"/>
                  </a:cubicBezTo>
                  <a:cubicBezTo>
                    <a:pt x="36046" y="19981"/>
                    <a:pt x="42600" y="19981"/>
                    <a:pt x="45876" y="16657"/>
                  </a:cubicBezTo>
                  <a:cubicBezTo>
                    <a:pt x="52430" y="13406"/>
                    <a:pt x="55707" y="13406"/>
                    <a:pt x="62261" y="13406"/>
                  </a:cubicBezTo>
                  <a:cubicBezTo>
                    <a:pt x="68815" y="13406"/>
                    <a:pt x="75368" y="13406"/>
                    <a:pt x="78645" y="16657"/>
                  </a:cubicBezTo>
                  <a:cubicBezTo>
                    <a:pt x="81922" y="16657"/>
                    <a:pt x="85199" y="19981"/>
                    <a:pt x="88476" y="23232"/>
                  </a:cubicBezTo>
                  <a:lnTo>
                    <a:pt x="88480" y="23236"/>
                  </a:lnTo>
                  <a:lnTo>
                    <a:pt x="91729" y="23236"/>
                  </a:lnTo>
                  <a:cubicBezTo>
                    <a:pt x="95016" y="19959"/>
                    <a:pt x="101590" y="19959"/>
                    <a:pt x="104878" y="19959"/>
                  </a:cubicBezTo>
                  <a:cubicBezTo>
                    <a:pt x="108165" y="19959"/>
                    <a:pt x="111452" y="19959"/>
                    <a:pt x="114739" y="19959"/>
                  </a:cubicBezTo>
                  <a:cubicBezTo>
                    <a:pt x="121208" y="19959"/>
                    <a:pt x="131069" y="19959"/>
                    <a:pt x="140931" y="19959"/>
                  </a:cubicBezTo>
                  <a:cubicBezTo>
                    <a:pt x="160548" y="19959"/>
                    <a:pt x="176984" y="16683"/>
                    <a:pt x="193314" y="16683"/>
                  </a:cubicBezTo>
                  <a:cubicBezTo>
                    <a:pt x="209697" y="15044"/>
                    <a:pt x="226902" y="15044"/>
                    <a:pt x="244517" y="15454"/>
                  </a:cubicBezTo>
                  <a:cubicBezTo>
                    <a:pt x="262133" y="15864"/>
                    <a:pt x="280159" y="16683"/>
                    <a:pt x="298186" y="16683"/>
                  </a:cubicBezTo>
                  <a:cubicBezTo>
                    <a:pt x="344101" y="16683"/>
                    <a:pt x="393197" y="19964"/>
                    <a:pt x="439111" y="23236"/>
                  </a:cubicBezTo>
                  <a:cubicBezTo>
                    <a:pt x="462016" y="26513"/>
                    <a:pt x="488207" y="26513"/>
                    <a:pt x="511218" y="26513"/>
                  </a:cubicBezTo>
                  <a:cubicBezTo>
                    <a:pt x="534122" y="26513"/>
                    <a:pt x="560313" y="26513"/>
                    <a:pt x="583218" y="26513"/>
                  </a:cubicBezTo>
                  <a:cubicBezTo>
                    <a:pt x="606228" y="26513"/>
                    <a:pt x="632420" y="26513"/>
                    <a:pt x="655324" y="26513"/>
                  </a:cubicBezTo>
                  <a:cubicBezTo>
                    <a:pt x="678334" y="26513"/>
                    <a:pt x="704526" y="29789"/>
                    <a:pt x="730717" y="29789"/>
                  </a:cubicBezTo>
                  <a:cubicBezTo>
                    <a:pt x="779813" y="33066"/>
                    <a:pt x="829015" y="33066"/>
                    <a:pt x="878217" y="33066"/>
                  </a:cubicBezTo>
                  <a:cubicBezTo>
                    <a:pt x="927313" y="36343"/>
                    <a:pt x="976515" y="36343"/>
                    <a:pt x="1025611" y="36343"/>
                  </a:cubicBezTo>
                  <a:cubicBezTo>
                    <a:pt x="1071526" y="36343"/>
                    <a:pt x="1120621" y="36343"/>
                    <a:pt x="1166536" y="39619"/>
                  </a:cubicBezTo>
                  <a:cubicBezTo>
                    <a:pt x="1218919" y="39619"/>
                    <a:pt x="1268121" y="42896"/>
                    <a:pt x="1317217" y="42896"/>
                  </a:cubicBezTo>
                  <a:cubicBezTo>
                    <a:pt x="1366419" y="42896"/>
                    <a:pt x="1412228" y="46173"/>
                    <a:pt x="1461429" y="46173"/>
                  </a:cubicBezTo>
                  <a:cubicBezTo>
                    <a:pt x="1484334" y="49444"/>
                    <a:pt x="1510525" y="49444"/>
                    <a:pt x="1533536" y="49444"/>
                  </a:cubicBezTo>
                  <a:cubicBezTo>
                    <a:pt x="1559727" y="49444"/>
                    <a:pt x="1585919" y="49444"/>
                    <a:pt x="1612110" y="49444"/>
                  </a:cubicBezTo>
                  <a:cubicBezTo>
                    <a:pt x="1661312" y="46173"/>
                    <a:pt x="1707227" y="46173"/>
                    <a:pt x="1756323" y="46173"/>
                  </a:cubicBezTo>
                  <a:cubicBezTo>
                    <a:pt x="1779227" y="46173"/>
                    <a:pt x="1805525" y="46173"/>
                    <a:pt x="1828429" y="46173"/>
                  </a:cubicBezTo>
                  <a:cubicBezTo>
                    <a:pt x="1851333" y="46173"/>
                    <a:pt x="1874344" y="46173"/>
                    <a:pt x="1897248" y="46173"/>
                  </a:cubicBezTo>
                  <a:cubicBezTo>
                    <a:pt x="1923440" y="46173"/>
                    <a:pt x="1946344" y="46173"/>
                    <a:pt x="1969354" y="46173"/>
                  </a:cubicBezTo>
                  <a:cubicBezTo>
                    <a:pt x="1992259" y="46173"/>
                    <a:pt x="2018450" y="42896"/>
                    <a:pt x="2041355" y="42896"/>
                  </a:cubicBezTo>
                  <a:cubicBezTo>
                    <a:pt x="2067652" y="42896"/>
                    <a:pt x="2090556" y="39619"/>
                    <a:pt x="2116748" y="39619"/>
                  </a:cubicBezTo>
                  <a:cubicBezTo>
                    <a:pt x="2139758" y="39619"/>
                    <a:pt x="2165950" y="36343"/>
                    <a:pt x="2188854" y="36343"/>
                  </a:cubicBezTo>
                  <a:cubicBezTo>
                    <a:pt x="2211759" y="36343"/>
                    <a:pt x="2238056" y="33066"/>
                    <a:pt x="2260961" y="33066"/>
                  </a:cubicBezTo>
                  <a:lnTo>
                    <a:pt x="2293707" y="33066"/>
                  </a:lnTo>
                  <a:lnTo>
                    <a:pt x="2293707" y="27440"/>
                  </a:lnTo>
                  <a:cubicBezTo>
                    <a:pt x="2293707" y="24186"/>
                    <a:pt x="2293707" y="24186"/>
                    <a:pt x="2293707" y="20903"/>
                  </a:cubicBezTo>
                  <a:cubicBezTo>
                    <a:pt x="2293707" y="17619"/>
                    <a:pt x="2293707" y="17619"/>
                    <a:pt x="2293707" y="14336"/>
                  </a:cubicBezTo>
                  <a:cubicBezTo>
                    <a:pt x="2293707" y="11082"/>
                    <a:pt x="2296982" y="7798"/>
                    <a:pt x="2300261" y="4515"/>
                  </a:cubicBezTo>
                  <a:close/>
                </a:path>
              </a:pathLst>
            </a:custGeom>
            <a:grp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6" name="Freeform: Shape 15">
              <a:extLst>
                <a:ext uri="{FF2B5EF4-FFF2-40B4-BE49-F238E27FC236}">
                  <a16:creationId xmlns:a16="http://schemas.microsoft.com/office/drawing/2014/main" id="{7A95D53F-1ABB-E2F2-648D-719EE9C5D668}"/>
                </a:ext>
              </a:extLst>
            </p:cNvPr>
            <p:cNvSpPr/>
            <p:nvPr/>
          </p:nvSpPr>
          <p:spPr>
            <a:xfrm>
              <a:off x="3148274" y="5422834"/>
              <a:ext cx="2396746" cy="1153400"/>
            </a:xfrm>
            <a:custGeom>
              <a:avLst/>
              <a:gdLst>
                <a:gd name="connsiteX0" fmla="*/ 144175 w 2396746"/>
                <a:gd name="connsiteY0" fmla="*/ 163836 h 1153400"/>
                <a:gd name="connsiteX1" fmla="*/ 160560 w 2396746"/>
                <a:gd name="connsiteY1" fmla="*/ 163836 h 1153400"/>
                <a:gd name="connsiteX2" fmla="*/ 176944 w 2396746"/>
                <a:gd name="connsiteY2" fmla="*/ 163836 h 1153400"/>
                <a:gd name="connsiteX3" fmla="*/ 186775 w 2396746"/>
                <a:gd name="connsiteY3" fmla="*/ 167113 h 1153400"/>
                <a:gd name="connsiteX4" fmla="*/ 193329 w 2396746"/>
                <a:gd name="connsiteY4" fmla="*/ 170389 h 1153400"/>
                <a:gd name="connsiteX5" fmla="*/ 196605 w 2396746"/>
                <a:gd name="connsiteY5" fmla="*/ 176943 h 1153400"/>
                <a:gd name="connsiteX6" fmla="*/ 196605 w 2396746"/>
                <a:gd name="connsiteY6" fmla="*/ 180220 h 1153400"/>
                <a:gd name="connsiteX7" fmla="*/ 196605 w 2396746"/>
                <a:gd name="connsiteY7" fmla="*/ 190050 h 1153400"/>
                <a:gd name="connsiteX8" fmla="*/ 199882 w 2396746"/>
                <a:gd name="connsiteY8" fmla="*/ 209711 h 1153400"/>
                <a:gd name="connsiteX9" fmla="*/ 199882 w 2396746"/>
                <a:gd name="connsiteY9" fmla="*/ 252309 h 1153400"/>
                <a:gd name="connsiteX10" fmla="*/ 193329 w 2396746"/>
                <a:gd name="connsiteY10" fmla="*/ 311291 h 1153400"/>
                <a:gd name="connsiteX11" fmla="*/ 190052 w 2396746"/>
                <a:gd name="connsiteY11" fmla="*/ 340782 h 1153400"/>
                <a:gd name="connsiteX12" fmla="*/ 190052 w 2396746"/>
                <a:gd name="connsiteY12" fmla="*/ 370273 h 1153400"/>
                <a:gd name="connsiteX13" fmla="*/ 190052 w 2396746"/>
                <a:gd name="connsiteY13" fmla="*/ 399764 h 1153400"/>
                <a:gd name="connsiteX14" fmla="*/ 186775 w 2396746"/>
                <a:gd name="connsiteY14" fmla="*/ 432532 h 1153400"/>
                <a:gd name="connsiteX15" fmla="*/ 183498 w 2396746"/>
                <a:gd name="connsiteY15" fmla="*/ 491514 h 1153400"/>
                <a:gd name="connsiteX16" fmla="*/ 180221 w 2396746"/>
                <a:gd name="connsiteY16" fmla="*/ 553773 h 1153400"/>
                <a:gd name="connsiteX17" fmla="*/ 176944 w 2396746"/>
                <a:gd name="connsiteY17" fmla="*/ 612755 h 1153400"/>
                <a:gd name="connsiteX18" fmla="*/ 173667 w 2396746"/>
                <a:gd name="connsiteY18" fmla="*/ 675014 h 1153400"/>
                <a:gd name="connsiteX19" fmla="*/ 170390 w 2396746"/>
                <a:gd name="connsiteY19" fmla="*/ 733996 h 1153400"/>
                <a:gd name="connsiteX20" fmla="*/ 167114 w 2396746"/>
                <a:gd name="connsiteY20" fmla="*/ 763487 h 1153400"/>
                <a:gd name="connsiteX21" fmla="*/ 167114 w 2396746"/>
                <a:gd name="connsiteY21" fmla="*/ 796255 h 1153400"/>
                <a:gd name="connsiteX22" fmla="*/ 170390 w 2396746"/>
                <a:gd name="connsiteY22" fmla="*/ 855237 h 1153400"/>
                <a:gd name="connsiteX23" fmla="*/ 170390 w 2396746"/>
                <a:gd name="connsiteY23" fmla="*/ 884728 h 1153400"/>
                <a:gd name="connsiteX24" fmla="*/ 170390 w 2396746"/>
                <a:gd name="connsiteY24" fmla="*/ 914219 h 1153400"/>
                <a:gd name="connsiteX25" fmla="*/ 170390 w 2396746"/>
                <a:gd name="connsiteY25" fmla="*/ 943710 h 1153400"/>
                <a:gd name="connsiteX26" fmla="*/ 173667 w 2396746"/>
                <a:gd name="connsiteY26" fmla="*/ 973201 h 1153400"/>
                <a:gd name="connsiteX27" fmla="*/ 176944 w 2396746"/>
                <a:gd name="connsiteY27" fmla="*/ 1002692 h 1153400"/>
                <a:gd name="connsiteX28" fmla="*/ 180221 w 2396746"/>
                <a:gd name="connsiteY28" fmla="*/ 1032183 h 1153400"/>
                <a:gd name="connsiteX29" fmla="*/ 182706 w 2396746"/>
                <a:gd name="connsiteY29" fmla="*/ 1054540 h 1153400"/>
                <a:gd name="connsiteX30" fmla="*/ 226079 w 2396746"/>
                <a:gd name="connsiteY30" fmla="*/ 1051827 h 1153400"/>
                <a:gd name="connsiteX31" fmla="*/ 277282 w 2396746"/>
                <a:gd name="connsiteY31" fmla="*/ 1050598 h 1153400"/>
                <a:gd name="connsiteX32" fmla="*/ 330951 w 2396746"/>
                <a:gd name="connsiteY32" fmla="*/ 1051827 h 1153400"/>
                <a:gd name="connsiteX33" fmla="*/ 471876 w 2396746"/>
                <a:gd name="connsiteY33" fmla="*/ 1058380 h 1153400"/>
                <a:gd name="connsiteX34" fmla="*/ 543983 w 2396746"/>
                <a:gd name="connsiteY34" fmla="*/ 1061656 h 1153400"/>
                <a:gd name="connsiteX35" fmla="*/ 615983 w 2396746"/>
                <a:gd name="connsiteY35" fmla="*/ 1061656 h 1153400"/>
                <a:gd name="connsiteX36" fmla="*/ 688089 w 2396746"/>
                <a:gd name="connsiteY36" fmla="*/ 1061656 h 1153400"/>
                <a:gd name="connsiteX37" fmla="*/ 763482 w 2396746"/>
                <a:gd name="connsiteY37" fmla="*/ 1064928 h 1153400"/>
                <a:gd name="connsiteX38" fmla="*/ 910982 w 2396746"/>
                <a:gd name="connsiteY38" fmla="*/ 1068205 h 1153400"/>
                <a:gd name="connsiteX39" fmla="*/ 1058376 w 2396746"/>
                <a:gd name="connsiteY39" fmla="*/ 1071481 h 1153400"/>
                <a:gd name="connsiteX40" fmla="*/ 1199301 w 2396746"/>
                <a:gd name="connsiteY40" fmla="*/ 1074758 h 1153400"/>
                <a:gd name="connsiteX41" fmla="*/ 1349982 w 2396746"/>
                <a:gd name="connsiteY41" fmla="*/ 1078034 h 1153400"/>
                <a:gd name="connsiteX42" fmla="*/ 1494194 w 2396746"/>
                <a:gd name="connsiteY42" fmla="*/ 1081311 h 1153400"/>
                <a:gd name="connsiteX43" fmla="*/ 1566301 w 2396746"/>
                <a:gd name="connsiteY43" fmla="*/ 1084588 h 1153400"/>
                <a:gd name="connsiteX44" fmla="*/ 1644875 w 2396746"/>
                <a:gd name="connsiteY44" fmla="*/ 1084588 h 1153400"/>
                <a:gd name="connsiteX45" fmla="*/ 1789088 w 2396746"/>
                <a:gd name="connsiteY45" fmla="*/ 1081311 h 1153400"/>
                <a:gd name="connsiteX46" fmla="*/ 1861194 w 2396746"/>
                <a:gd name="connsiteY46" fmla="*/ 1081311 h 1153400"/>
                <a:gd name="connsiteX47" fmla="*/ 1930013 w 2396746"/>
                <a:gd name="connsiteY47" fmla="*/ 1081311 h 1153400"/>
                <a:gd name="connsiteX48" fmla="*/ 2002119 w 2396746"/>
                <a:gd name="connsiteY48" fmla="*/ 1081311 h 1153400"/>
                <a:gd name="connsiteX49" fmla="*/ 2074120 w 2396746"/>
                <a:gd name="connsiteY49" fmla="*/ 1078034 h 1153400"/>
                <a:gd name="connsiteX50" fmla="*/ 2149513 w 2396746"/>
                <a:gd name="connsiteY50" fmla="*/ 1074758 h 1153400"/>
                <a:gd name="connsiteX51" fmla="*/ 2221619 w 2396746"/>
                <a:gd name="connsiteY51" fmla="*/ 1071481 h 1153400"/>
                <a:gd name="connsiteX52" fmla="*/ 2293726 w 2396746"/>
                <a:gd name="connsiteY52" fmla="*/ 1068205 h 1153400"/>
                <a:gd name="connsiteX53" fmla="*/ 2311184 w 2396746"/>
                <a:gd name="connsiteY53" fmla="*/ 1068205 h 1153400"/>
                <a:gd name="connsiteX54" fmla="*/ 2306815 w 2396746"/>
                <a:gd name="connsiteY54" fmla="*/ 1048527 h 1153400"/>
                <a:gd name="connsiteX55" fmla="*/ 2296984 w 2396746"/>
                <a:gd name="connsiteY55" fmla="*/ 1009214 h 1153400"/>
                <a:gd name="connsiteX56" fmla="*/ 2296984 w 2396746"/>
                <a:gd name="connsiteY56" fmla="*/ 989557 h 1153400"/>
                <a:gd name="connsiteX57" fmla="*/ 2296984 w 2396746"/>
                <a:gd name="connsiteY57" fmla="*/ 969900 h 1153400"/>
                <a:gd name="connsiteX58" fmla="*/ 2293707 w 2396746"/>
                <a:gd name="connsiteY58" fmla="*/ 930587 h 1153400"/>
                <a:gd name="connsiteX59" fmla="*/ 2293707 w 2396746"/>
                <a:gd name="connsiteY59" fmla="*/ 891273 h 1153400"/>
                <a:gd name="connsiteX60" fmla="*/ 2296984 w 2396746"/>
                <a:gd name="connsiteY60" fmla="*/ 851931 h 1153400"/>
                <a:gd name="connsiteX61" fmla="*/ 2300261 w 2396746"/>
                <a:gd name="connsiteY61" fmla="*/ 812618 h 1153400"/>
                <a:gd name="connsiteX62" fmla="*/ 2303538 w 2396746"/>
                <a:gd name="connsiteY62" fmla="*/ 773304 h 1153400"/>
                <a:gd name="connsiteX63" fmla="*/ 2306815 w 2396746"/>
                <a:gd name="connsiteY63" fmla="*/ 730705 h 1153400"/>
                <a:gd name="connsiteX64" fmla="*/ 2310091 w 2396746"/>
                <a:gd name="connsiteY64" fmla="*/ 691391 h 1153400"/>
                <a:gd name="connsiteX65" fmla="*/ 2313368 w 2396746"/>
                <a:gd name="connsiteY65" fmla="*/ 652078 h 1153400"/>
                <a:gd name="connsiteX66" fmla="*/ 2313368 w 2396746"/>
                <a:gd name="connsiteY66" fmla="*/ 632392 h 1153400"/>
                <a:gd name="connsiteX67" fmla="*/ 2313368 w 2396746"/>
                <a:gd name="connsiteY67" fmla="*/ 622564 h 1153400"/>
                <a:gd name="connsiteX68" fmla="*/ 2313368 w 2396746"/>
                <a:gd name="connsiteY68" fmla="*/ 612736 h 1153400"/>
                <a:gd name="connsiteX69" fmla="*/ 2319922 w 2396746"/>
                <a:gd name="connsiteY69" fmla="*/ 573422 h 1153400"/>
                <a:gd name="connsiteX70" fmla="*/ 2323199 w 2396746"/>
                <a:gd name="connsiteY70" fmla="*/ 534108 h 1153400"/>
                <a:gd name="connsiteX71" fmla="*/ 2319922 w 2396746"/>
                <a:gd name="connsiteY71" fmla="*/ 514452 h 1153400"/>
                <a:gd name="connsiteX72" fmla="*/ 2319922 w 2396746"/>
                <a:gd name="connsiteY72" fmla="*/ 504623 h 1153400"/>
                <a:gd name="connsiteX73" fmla="*/ 2319922 w 2396746"/>
                <a:gd name="connsiteY73" fmla="*/ 501338 h 1153400"/>
                <a:gd name="connsiteX74" fmla="*/ 2323199 w 2396746"/>
                <a:gd name="connsiteY74" fmla="*/ 498052 h 1153400"/>
                <a:gd name="connsiteX75" fmla="*/ 2329753 w 2396746"/>
                <a:gd name="connsiteY75" fmla="*/ 494795 h 1153400"/>
                <a:gd name="connsiteX76" fmla="*/ 2339583 w 2396746"/>
                <a:gd name="connsiteY76" fmla="*/ 491509 h 1153400"/>
                <a:gd name="connsiteX77" fmla="*/ 2355968 w 2396746"/>
                <a:gd name="connsiteY77" fmla="*/ 491509 h 1153400"/>
                <a:gd name="connsiteX78" fmla="*/ 2372352 w 2396746"/>
                <a:gd name="connsiteY78" fmla="*/ 491509 h 1153400"/>
                <a:gd name="connsiteX79" fmla="*/ 2382183 w 2396746"/>
                <a:gd name="connsiteY79" fmla="*/ 494795 h 1153400"/>
                <a:gd name="connsiteX80" fmla="*/ 2388736 w 2396746"/>
                <a:gd name="connsiteY80" fmla="*/ 498052 h 1153400"/>
                <a:gd name="connsiteX81" fmla="*/ 2392013 w 2396746"/>
                <a:gd name="connsiteY81" fmla="*/ 501338 h 1153400"/>
                <a:gd name="connsiteX82" fmla="*/ 2392013 w 2396746"/>
                <a:gd name="connsiteY82" fmla="*/ 504623 h 1153400"/>
                <a:gd name="connsiteX83" fmla="*/ 2392013 w 2396746"/>
                <a:gd name="connsiteY83" fmla="*/ 511166 h 1153400"/>
                <a:gd name="connsiteX84" fmla="*/ 2395290 w 2396746"/>
                <a:gd name="connsiteY84" fmla="*/ 524280 h 1153400"/>
                <a:gd name="connsiteX85" fmla="*/ 2395290 w 2396746"/>
                <a:gd name="connsiteY85" fmla="*/ 553765 h 1153400"/>
                <a:gd name="connsiteX86" fmla="*/ 2388736 w 2396746"/>
                <a:gd name="connsiteY86" fmla="*/ 593079 h 1153400"/>
                <a:gd name="connsiteX87" fmla="*/ 2385459 w 2396746"/>
                <a:gd name="connsiteY87" fmla="*/ 612736 h 1153400"/>
                <a:gd name="connsiteX88" fmla="*/ 2385459 w 2396746"/>
                <a:gd name="connsiteY88" fmla="*/ 632392 h 1153400"/>
                <a:gd name="connsiteX89" fmla="*/ 2385459 w 2396746"/>
                <a:gd name="connsiteY89" fmla="*/ 652049 h 1153400"/>
                <a:gd name="connsiteX90" fmla="*/ 2382183 w 2396746"/>
                <a:gd name="connsiteY90" fmla="*/ 671735 h 1153400"/>
                <a:gd name="connsiteX91" fmla="*/ 2378906 w 2396746"/>
                <a:gd name="connsiteY91" fmla="*/ 711048 h 1153400"/>
                <a:gd name="connsiteX92" fmla="*/ 2375629 w 2396746"/>
                <a:gd name="connsiteY92" fmla="*/ 750362 h 1153400"/>
                <a:gd name="connsiteX93" fmla="*/ 2372352 w 2396746"/>
                <a:gd name="connsiteY93" fmla="*/ 789675 h 1153400"/>
                <a:gd name="connsiteX94" fmla="*/ 2369075 w 2396746"/>
                <a:gd name="connsiteY94" fmla="*/ 828989 h 1153400"/>
                <a:gd name="connsiteX95" fmla="*/ 2365798 w 2396746"/>
                <a:gd name="connsiteY95" fmla="*/ 868331 h 1153400"/>
                <a:gd name="connsiteX96" fmla="*/ 2362521 w 2396746"/>
                <a:gd name="connsiteY96" fmla="*/ 887988 h 1153400"/>
                <a:gd name="connsiteX97" fmla="*/ 2362521 w 2396746"/>
                <a:gd name="connsiteY97" fmla="*/ 907644 h 1153400"/>
                <a:gd name="connsiteX98" fmla="*/ 2365798 w 2396746"/>
                <a:gd name="connsiteY98" fmla="*/ 946958 h 1153400"/>
                <a:gd name="connsiteX99" fmla="*/ 2365798 w 2396746"/>
                <a:gd name="connsiteY99" fmla="*/ 966615 h 1153400"/>
                <a:gd name="connsiteX100" fmla="*/ 2365798 w 2396746"/>
                <a:gd name="connsiteY100" fmla="*/ 986272 h 1153400"/>
                <a:gd name="connsiteX101" fmla="*/ 2365798 w 2396746"/>
                <a:gd name="connsiteY101" fmla="*/ 1005928 h 1153400"/>
                <a:gd name="connsiteX102" fmla="*/ 2369075 w 2396746"/>
                <a:gd name="connsiteY102" fmla="*/ 1025585 h 1153400"/>
                <a:gd name="connsiteX103" fmla="*/ 2372352 w 2396746"/>
                <a:gd name="connsiteY103" fmla="*/ 1045242 h 1153400"/>
                <a:gd name="connsiteX104" fmla="*/ 2375629 w 2396746"/>
                <a:gd name="connsiteY104" fmla="*/ 1064927 h 1153400"/>
                <a:gd name="connsiteX105" fmla="*/ 2377605 w 2396746"/>
                <a:gd name="connsiteY105" fmla="*/ 1076779 h 1153400"/>
                <a:gd name="connsiteX106" fmla="*/ 2385449 w 2396746"/>
                <a:gd name="connsiteY106" fmla="*/ 1084597 h 1153400"/>
                <a:gd name="connsiteX107" fmla="*/ 2388736 w 2396746"/>
                <a:gd name="connsiteY107" fmla="*/ 1091141 h 1153400"/>
                <a:gd name="connsiteX108" fmla="*/ 2388736 w 2396746"/>
                <a:gd name="connsiteY108" fmla="*/ 1092770 h 1153400"/>
                <a:gd name="connsiteX109" fmla="*/ 2388737 w 2396746"/>
                <a:gd name="connsiteY109" fmla="*/ 1092769 h 1153400"/>
                <a:gd name="connsiteX110" fmla="*/ 2388737 w 2396746"/>
                <a:gd name="connsiteY110" fmla="*/ 1100955 h 1153400"/>
                <a:gd name="connsiteX111" fmla="*/ 2388736 w 2396746"/>
                <a:gd name="connsiteY111" fmla="*/ 1100955 h 1153400"/>
                <a:gd name="connsiteX112" fmla="*/ 2387101 w 2396746"/>
                <a:gd name="connsiteY112" fmla="*/ 1100955 h 1153400"/>
                <a:gd name="connsiteX113" fmla="*/ 2382162 w 2396746"/>
                <a:gd name="connsiteY113" fmla="*/ 1110805 h 1153400"/>
                <a:gd name="connsiteX114" fmla="*/ 2355970 w 2396746"/>
                <a:gd name="connsiteY114" fmla="*/ 1123911 h 1153400"/>
                <a:gd name="connsiteX115" fmla="*/ 2342821 w 2396746"/>
                <a:gd name="connsiteY115" fmla="*/ 1123911 h 1153400"/>
                <a:gd name="connsiteX116" fmla="*/ 2316630 w 2396746"/>
                <a:gd name="connsiteY116" fmla="*/ 1127188 h 1153400"/>
                <a:gd name="connsiteX117" fmla="*/ 2257672 w 2396746"/>
                <a:gd name="connsiteY117" fmla="*/ 1133741 h 1153400"/>
                <a:gd name="connsiteX118" fmla="*/ 2149513 w 2396746"/>
                <a:gd name="connsiteY118" fmla="*/ 1140294 h 1153400"/>
                <a:gd name="connsiteX119" fmla="*/ 2002119 w 2396746"/>
                <a:gd name="connsiteY119" fmla="*/ 1150124 h 1153400"/>
                <a:gd name="connsiteX120" fmla="*/ 1930013 w 2396746"/>
                <a:gd name="connsiteY120" fmla="*/ 1150124 h 1153400"/>
                <a:gd name="connsiteX121" fmla="*/ 1861194 w 2396746"/>
                <a:gd name="connsiteY121" fmla="*/ 1150124 h 1153400"/>
                <a:gd name="connsiteX122" fmla="*/ 1710407 w 2396746"/>
                <a:gd name="connsiteY122" fmla="*/ 1153400 h 1153400"/>
                <a:gd name="connsiteX123" fmla="*/ 1563014 w 2396746"/>
                <a:gd name="connsiteY123" fmla="*/ 1153400 h 1153400"/>
                <a:gd name="connsiteX124" fmla="*/ 1422088 w 2396746"/>
                <a:gd name="connsiteY124" fmla="*/ 1150124 h 1153400"/>
                <a:gd name="connsiteX125" fmla="*/ 1271407 w 2396746"/>
                <a:gd name="connsiteY125" fmla="*/ 1146847 h 1153400"/>
                <a:gd name="connsiteX126" fmla="*/ 1130482 w 2396746"/>
                <a:gd name="connsiteY126" fmla="*/ 1143571 h 1153400"/>
                <a:gd name="connsiteX127" fmla="*/ 976514 w 2396746"/>
                <a:gd name="connsiteY127" fmla="*/ 1140294 h 1153400"/>
                <a:gd name="connsiteX128" fmla="*/ 832301 w 2396746"/>
                <a:gd name="connsiteY128" fmla="*/ 1137022 h 1153400"/>
                <a:gd name="connsiteX129" fmla="*/ 684802 w 2396746"/>
                <a:gd name="connsiteY129" fmla="*/ 1133746 h 1153400"/>
                <a:gd name="connsiteX130" fmla="*/ 612802 w 2396746"/>
                <a:gd name="connsiteY130" fmla="*/ 1133746 h 1153400"/>
                <a:gd name="connsiteX131" fmla="*/ 576748 w 2396746"/>
                <a:gd name="connsiteY131" fmla="*/ 1133746 h 1153400"/>
                <a:gd name="connsiteX132" fmla="*/ 540695 w 2396746"/>
                <a:gd name="connsiteY132" fmla="*/ 1133746 h 1153400"/>
                <a:gd name="connsiteX133" fmla="*/ 396483 w 2396746"/>
                <a:gd name="connsiteY133" fmla="*/ 1127193 h 1153400"/>
                <a:gd name="connsiteX134" fmla="*/ 255558 w 2396746"/>
                <a:gd name="connsiteY134" fmla="*/ 1123916 h 1153400"/>
                <a:gd name="connsiteX135" fmla="*/ 186738 w 2396746"/>
                <a:gd name="connsiteY135" fmla="*/ 1127193 h 1153400"/>
                <a:gd name="connsiteX136" fmla="*/ 153973 w 2396746"/>
                <a:gd name="connsiteY136" fmla="*/ 1127193 h 1153400"/>
                <a:gd name="connsiteX137" fmla="*/ 137643 w 2396746"/>
                <a:gd name="connsiteY137" fmla="*/ 1127193 h 1153400"/>
                <a:gd name="connsiteX138" fmla="*/ 124494 w 2396746"/>
                <a:gd name="connsiteY138" fmla="*/ 1123916 h 1153400"/>
                <a:gd name="connsiteX139" fmla="*/ 121207 w 2396746"/>
                <a:gd name="connsiteY139" fmla="*/ 1123916 h 1153400"/>
                <a:gd name="connsiteX140" fmla="*/ 111451 w 2396746"/>
                <a:gd name="connsiteY140" fmla="*/ 1117363 h 1153400"/>
                <a:gd name="connsiteX141" fmla="*/ 101589 w 2396746"/>
                <a:gd name="connsiteY141" fmla="*/ 1107533 h 1153400"/>
                <a:gd name="connsiteX142" fmla="*/ 98302 w 2396746"/>
                <a:gd name="connsiteY142" fmla="*/ 1091146 h 1153400"/>
                <a:gd name="connsiteX143" fmla="*/ 101589 w 2396746"/>
                <a:gd name="connsiteY143" fmla="*/ 1074763 h 1153400"/>
                <a:gd name="connsiteX144" fmla="*/ 111451 w 2396746"/>
                <a:gd name="connsiteY144" fmla="*/ 1064928 h 1153400"/>
                <a:gd name="connsiteX145" fmla="*/ 119264 w 2396746"/>
                <a:gd name="connsiteY145" fmla="*/ 1059684 h 1153400"/>
                <a:gd name="connsiteX146" fmla="*/ 117960 w 2396746"/>
                <a:gd name="connsiteY146" fmla="*/ 1055121 h 1153400"/>
                <a:gd name="connsiteX147" fmla="*/ 111407 w 2396746"/>
                <a:gd name="connsiteY147" fmla="*/ 1009245 h 1153400"/>
                <a:gd name="connsiteX148" fmla="*/ 101576 w 2396746"/>
                <a:gd name="connsiteY148" fmla="*/ 946987 h 1153400"/>
                <a:gd name="connsiteX149" fmla="*/ 101576 w 2396746"/>
                <a:gd name="connsiteY149" fmla="*/ 917495 h 1153400"/>
                <a:gd name="connsiteX150" fmla="*/ 101576 w 2396746"/>
                <a:gd name="connsiteY150" fmla="*/ 888004 h 1153400"/>
                <a:gd name="connsiteX151" fmla="*/ 98299 w 2396746"/>
                <a:gd name="connsiteY151" fmla="*/ 825746 h 1153400"/>
                <a:gd name="connsiteX152" fmla="*/ 98299 w 2396746"/>
                <a:gd name="connsiteY152" fmla="*/ 766764 h 1153400"/>
                <a:gd name="connsiteX153" fmla="*/ 101576 w 2396746"/>
                <a:gd name="connsiteY153" fmla="*/ 707781 h 1153400"/>
                <a:gd name="connsiteX154" fmla="*/ 104853 w 2396746"/>
                <a:gd name="connsiteY154" fmla="*/ 645523 h 1153400"/>
                <a:gd name="connsiteX155" fmla="*/ 108130 w 2396746"/>
                <a:gd name="connsiteY155" fmla="*/ 586541 h 1153400"/>
                <a:gd name="connsiteX156" fmla="*/ 111407 w 2396746"/>
                <a:gd name="connsiteY156" fmla="*/ 524282 h 1153400"/>
                <a:gd name="connsiteX157" fmla="*/ 114684 w 2396746"/>
                <a:gd name="connsiteY157" fmla="*/ 465300 h 1153400"/>
                <a:gd name="connsiteX158" fmla="*/ 117960 w 2396746"/>
                <a:gd name="connsiteY158" fmla="*/ 406318 h 1153400"/>
                <a:gd name="connsiteX159" fmla="*/ 117960 w 2396746"/>
                <a:gd name="connsiteY159" fmla="*/ 376827 h 1153400"/>
                <a:gd name="connsiteX160" fmla="*/ 117960 w 2396746"/>
                <a:gd name="connsiteY160" fmla="*/ 360443 h 1153400"/>
                <a:gd name="connsiteX161" fmla="*/ 117960 w 2396746"/>
                <a:gd name="connsiteY161" fmla="*/ 347336 h 1153400"/>
                <a:gd name="connsiteX162" fmla="*/ 124514 w 2396746"/>
                <a:gd name="connsiteY162" fmla="*/ 288353 h 1153400"/>
                <a:gd name="connsiteX163" fmla="*/ 127791 w 2396746"/>
                <a:gd name="connsiteY163" fmla="*/ 229371 h 1153400"/>
                <a:gd name="connsiteX164" fmla="*/ 124514 w 2396746"/>
                <a:gd name="connsiteY164" fmla="*/ 199880 h 1153400"/>
                <a:gd name="connsiteX165" fmla="*/ 124514 w 2396746"/>
                <a:gd name="connsiteY165" fmla="*/ 186773 h 1153400"/>
                <a:gd name="connsiteX166" fmla="*/ 124514 w 2396746"/>
                <a:gd name="connsiteY166" fmla="*/ 180220 h 1153400"/>
                <a:gd name="connsiteX167" fmla="*/ 127791 w 2396746"/>
                <a:gd name="connsiteY167" fmla="*/ 173666 h 1153400"/>
                <a:gd name="connsiteX168" fmla="*/ 127791 w 2396746"/>
                <a:gd name="connsiteY168" fmla="*/ 170389 h 1153400"/>
                <a:gd name="connsiteX169" fmla="*/ 134345 w 2396746"/>
                <a:gd name="connsiteY169" fmla="*/ 167113 h 1153400"/>
                <a:gd name="connsiteX170" fmla="*/ 144175 w 2396746"/>
                <a:gd name="connsiteY170" fmla="*/ 163836 h 1153400"/>
                <a:gd name="connsiteX171" fmla="*/ 163838 w 2396746"/>
                <a:gd name="connsiteY171" fmla="*/ 0 h 1153400"/>
                <a:gd name="connsiteX172" fmla="*/ 193329 w 2396746"/>
                <a:gd name="connsiteY172" fmla="*/ 13111 h 1153400"/>
                <a:gd name="connsiteX173" fmla="*/ 206436 w 2396746"/>
                <a:gd name="connsiteY173" fmla="*/ 32765 h 1153400"/>
                <a:gd name="connsiteX174" fmla="*/ 212989 w 2396746"/>
                <a:gd name="connsiteY174" fmla="*/ 45876 h 1153400"/>
                <a:gd name="connsiteX175" fmla="*/ 226096 w 2396746"/>
                <a:gd name="connsiteY175" fmla="*/ 72086 h 1153400"/>
                <a:gd name="connsiteX176" fmla="*/ 249034 w 2396746"/>
                <a:gd name="connsiteY176" fmla="*/ 124518 h 1153400"/>
                <a:gd name="connsiteX177" fmla="*/ 275248 w 2396746"/>
                <a:gd name="connsiteY177" fmla="*/ 176950 h 1153400"/>
                <a:gd name="connsiteX178" fmla="*/ 291631 w 2396746"/>
                <a:gd name="connsiteY178" fmla="*/ 203160 h 1153400"/>
                <a:gd name="connsiteX179" fmla="*/ 308015 w 2396746"/>
                <a:gd name="connsiteY179" fmla="*/ 229382 h 1153400"/>
                <a:gd name="connsiteX180" fmla="*/ 311292 w 2396746"/>
                <a:gd name="connsiteY180" fmla="*/ 232654 h 1153400"/>
                <a:gd name="connsiteX181" fmla="*/ 308015 w 2396746"/>
                <a:gd name="connsiteY181" fmla="*/ 235926 h 1153400"/>
                <a:gd name="connsiteX182" fmla="*/ 281801 w 2396746"/>
                <a:gd name="connsiteY182" fmla="*/ 209716 h 1153400"/>
                <a:gd name="connsiteX183" fmla="*/ 262141 w 2396746"/>
                <a:gd name="connsiteY183" fmla="*/ 190049 h 1153400"/>
                <a:gd name="connsiteX184" fmla="*/ 222819 w 2396746"/>
                <a:gd name="connsiteY184" fmla="*/ 150728 h 1153400"/>
                <a:gd name="connsiteX185" fmla="*/ 183498 w 2396746"/>
                <a:gd name="connsiteY185" fmla="*/ 108135 h 1153400"/>
                <a:gd name="connsiteX186" fmla="*/ 163838 w 2396746"/>
                <a:gd name="connsiteY186" fmla="*/ 85197 h 1153400"/>
                <a:gd name="connsiteX187" fmla="*/ 144177 w 2396746"/>
                <a:gd name="connsiteY187" fmla="*/ 111419 h 1153400"/>
                <a:gd name="connsiteX188" fmla="*/ 114687 w 2396746"/>
                <a:gd name="connsiteY188" fmla="*/ 157284 h 1153400"/>
                <a:gd name="connsiteX189" fmla="*/ 85195 w 2396746"/>
                <a:gd name="connsiteY189" fmla="*/ 203160 h 1153400"/>
                <a:gd name="connsiteX190" fmla="*/ 65535 w 2396746"/>
                <a:gd name="connsiteY190" fmla="*/ 229382 h 1153400"/>
                <a:gd name="connsiteX191" fmla="*/ 55705 w 2396746"/>
                <a:gd name="connsiteY191" fmla="*/ 239209 h 1153400"/>
                <a:gd name="connsiteX192" fmla="*/ 52428 w 2396746"/>
                <a:gd name="connsiteY192" fmla="*/ 242493 h 1153400"/>
                <a:gd name="connsiteX193" fmla="*/ 36044 w 2396746"/>
                <a:gd name="connsiteY193" fmla="*/ 252320 h 1153400"/>
                <a:gd name="connsiteX194" fmla="*/ 29491 w 2396746"/>
                <a:gd name="connsiteY194" fmla="*/ 258864 h 1153400"/>
                <a:gd name="connsiteX195" fmla="*/ 9830 w 2396746"/>
                <a:gd name="connsiteY195" fmla="*/ 249037 h 1153400"/>
                <a:gd name="connsiteX196" fmla="*/ 0 w 2396746"/>
                <a:gd name="connsiteY196" fmla="*/ 229370 h 1153400"/>
                <a:gd name="connsiteX197" fmla="*/ 3277 w 2396746"/>
                <a:gd name="connsiteY197" fmla="*/ 216259 h 1153400"/>
                <a:gd name="connsiteX198" fmla="*/ 19660 w 2396746"/>
                <a:gd name="connsiteY198" fmla="*/ 183494 h 1153400"/>
                <a:gd name="connsiteX199" fmla="*/ 36044 w 2396746"/>
                <a:gd name="connsiteY199" fmla="*/ 160555 h 1153400"/>
                <a:gd name="connsiteX200" fmla="*/ 65535 w 2396746"/>
                <a:gd name="connsiteY200" fmla="*/ 111407 h 1153400"/>
                <a:gd name="connsiteX201" fmla="*/ 81919 w 2396746"/>
                <a:gd name="connsiteY201" fmla="*/ 88469 h 1153400"/>
                <a:gd name="connsiteX202" fmla="*/ 101580 w 2396746"/>
                <a:gd name="connsiteY202" fmla="*/ 62259 h 1153400"/>
                <a:gd name="connsiteX203" fmla="*/ 117963 w 2396746"/>
                <a:gd name="connsiteY203" fmla="*/ 39321 h 1153400"/>
                <a:gd name="connsiteX204" fmla="*/ 127794 w 2396746"/>
                <a:gd name="connsiteY204" fmla="*/ 26210 h 1153400"/>
                <a:gd name="connsiteX205" fmla="*/ 134347 w 2396746"/>
                <a:gd name="connsiteY205" fmla="*/ 16382 h 1153400"/>
                <a:gd name="connsiteX206" fmla="*/ 144177 w 2396746"/>
                <a:gd name="connsiteY206" fmla="*/ 6555 h 1153400"/>
                <a:gd name="connsiteX207" fmla="*/ 163838 w 2396746"/>
                <a:gd name="connsiteY207" fmla="*/ 0 h 115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2396746" h="1153400">
                  <a:moveTo>
                    <a:pt x="144175" y="163836"/>
                  </a:moveTo>
                  <a:cubicBezTo>
                    <a:pt x="150729" y="163836"/>
                    <a:pt x="154006" y="163836"/>
                    <a:pt x="160560" y="163836"/>
                  </a:cubicBezTo>
                  <a:cubicBezTo>
                    <a:pt x="167114" y="163836"/>
                    <a:pt x="173667" y="163836"/>
                    <a:pt x="176944" y="163836"/>
                  </a:cubicBezTo>
                  <a:cubicBezTo>
                    <a:pt x="180221" y="163836"/>
                    <a:pt x="183498" y="163836"/>
                    <a:pt x="186775" y="167113"/>
                  </a:cubicBezTo>
                  <a:cubicBezTo>
                    <a:pt x="190052" y="167113"/>
                    <a:pt x="193329" y="167113"/>
                    <a:pt x="193329" y="170389"/>
                  </a:cubicBezTo>
                  <a:cubicBezTo>
                    <a:pt x="196605" y="173666"/>
                    <a:pt x="196605" y="173666"/>
                    <a:pt x="196605" y="176943"/>
                  </a:cubicBezTo>
                  <a:cubicBezTo>
                    <a:pt x="196605" y="176943"/>
                    <a:pt x="196605" y="180220"/>
                    <a:pt x="196605" y="180220"/>
                  </a:cubicBezTo>
                  <a:cubicBezTo>
                    <a:pt x="196605" y="183496"/>
                    <a:pt x="196605" y="186773"/>
                    <a:pt x="196605" y="190050"/>
                  </a:cubicBezTo>
                  <a:cubicBezTo>
                    <a:pt x="196605" y="196604"/>
                    <a:pt x="199882" y="203157"/>
                    <a:pt x="199882" y="209711"/>
                  </a:cubicBezTo>
                  <a:cubicBezTo>
                    <a:pt x="203159" y="222818"/>
                    <a:pt x="199882" y="239202"/>
                    <a:pt x="199882" y="252309"/>
                  </a:cubicBezTo>
                  <a:cubicBezTo>
                    <a:pt x="199882" y="271970"/>
                    <a:pt x="196605" y="291630"/>
                    <a:pt x="193329" y="311291"/>
                  </a:cubicBezTo>
                  <a:cubicBezTo>
                    <a:pt x="190052" y="321121"/>
                    <a:pt x="190052" y="330952"/>
                    <a:pt x="190052" y="340782"/>
                  </a:cubicBezTo>
                  <a:cubicBezTo>
                    <a:pt x="190052" y="350612"/>
                    <a:pt x="190052" y="360443"/>
                    <a:pt x="190052" y="370273"/>
                  </a:cubicBezTo>
                  <a:cubicBezTo>
                    <a:pt x="190052" y="380103"/>
                    <a:pt x="190052" y="389934"/>
                    <a:pt x="190052" y="399764"/>
                  </a:cubicBezTo>
                  <a:cubicBezTo>
                    <a:pt x="190052" y="412871"/>
                    <a:pt x="186775" y="422701"/>
                    <a:pt x="186775" y="432532"/>
                  </a:cubicBezTo>
                  <a:cubicBezTo>
                    <a:pt x="183498" y="452193"/>
                    <a:pt x="183498" y="471853"/>
                    <a:pt x="183498" y="491514"/>
                  </a:cubicBezTo>
                  <a:cubicBezTo>
                    <a:pt x="180221" y="514451"/>
                    <a:pt x="180221" y="534112"/>
                    <a:pt x="180221" y="553773"/>
                  </a:cubicBezTo>
                  <a:cubicBezTo>
                    <a:pt x="180221" y="573433"/>
                    <a:pt x="180221" y="593094"/>
                    <a:pt x="176944" y="612755"/>
                  </a:cubicBezTo>
                  <a:cubicBezTo>
                    <a:pt x="176944" y="632415"/>
                    <a:pt x="173667" y="655353"/>
                    <a:pt x="173667" y="675014"/>
                  </a:cubicBezTo>
                  <a:cubicBezTo>
                    <a:pt x="173667" y="694674"/>
                    <a:pt x="170390" y="714335"/>
                    <a:pt x="170390" y="733996"/>
                  </a:cubicBezTo>
                  <a:cubicBezTo>
                    <a:pt x="167114" y="743826"/>
                    <a:pt x="167114" y="753656"/>
                    <a:pt x="167114" y="763487"/>
                  </a:cubicBezTo>
                  <a:cubicBezTo>
                    <a:pt x="167114" y="773317"/>
                    <a:pt x="167114" y="786424"/>
                    <a:pt x="167114" y="796255"/>
                  </a:cubicBezTo>
                  <a:cubicBezTo>
                    <a:pt x="170390" y="815915"/>
                    <a:pt x="170390" y="835576"/>
                    <a:pt x="170390" y="855237"/>
                  </a:cubicBezTo>
                  <a:cubicBezTo>
                    <a:pt x="170390" y="865067"/>
                    <a:pt x="170390" y="874897"/>
                    <a:pt x="170390" y="884728"/>
                  </a:cubicBezTo>
                  <a:cubicBezTo>
                    <a:pt x="170390" y="894558"/>
                    <a:pt x="170390" y="904388"/>
                    <a:pt x="170390" y="914219"/>
                  </a:cubicBezTo>
                  <a:cubicBezTo>
                    <a:pt x="170390" y="924049"/>
                    <a:pt x="170390" y="933879"/>
                    <a:pt x="170390" y="943710"/>
                  </a:cubicBezTo>
                  <a:cubicBezTo>
                    <a:pt x="170390" y="953540"/>
                    <a:pt x="173667" y="963370"/>
                    <a:pt x="173667" y="973201"/>
                  </a:cubicBezTo>
                  <a:cubicBezTo>
                    <a:pt x="173667" y="983031"/>
                    <a:pt x="176944" y="992861"/>
                    <a:pt x="176944" y="1002692"/>
                  </a:cubicBezTo>
                  <a:cubicBezTo>
                    <a:pt x="176944" y="1012522"/>
                    <a:pt x="180221" y="1022352"/>
                    <a:pt x="180221" y="1032183"/>
                  </a:cubicBezTo>
                  <a:lnTo>
                    <a:pt x="182706" y="1054540"/>
                  </a:lnTo>
                  <a:lnTo>
                    <a:pt x="226079" y="1051827"/>
                  </a:lnTo>
                  <a:cubicBezTo>
                    <a:pt x="242462" y="1050188"/>
                    <a:pt x="259667" y="1050188"/>
                    <a:pt x="277282" y="1050598"/>
                  </a:cubicBezTo>
                  <a:cubicBezTo>
                    <a:pt x="294898" y="1051008"/>
                    <a:pt x="312924" y="1051827"/>
                    <a:pt x="330951" y="1051827"/>
                  </a:cubicBezTo>
                  <a:cubicBezTo>
                    <a:pt x="376866" y="1051827"/>
                    <a:pt x="425962" y="1055103"/>
                    <a:pt x="471876" y="1058380"/>
                  </a:cubicBezTo>
                  <a:cubicBezTo>
                    <a:pt x="494781" y="1061656"/>
                    <a:pt x="520972" y="1061656"/>
                    <a:pt x="543983" y="1061656"/>
                  </a:cubicBezTo>
                  <a:cubicBezTo>
                    <a:pt x="566887" y="1061656"/>
                    <a:pt x="593078" y="1061656"/>
                    <a:pt x="615983" y="1061656"/>
                  </a:cubicBezTo>
                  <a:cubicBezTo>
                    <a:pt x="638993" y="1061656"/>
                    <a:pt x="665185" y="1061656"/>
                    <a:pt x="688089" y="1061656"/>
                  </a:cubicBezTo>
                  <a:cubicBezTo>
                    <a:pt x="711099" y="1061656"/>
                    <a:pt x="737291" y="1064928"/>
                    <a:pt x="763482" y="1064928"/>
                  </a:cubicBezTo>
                  <a:cubicBezTo>
                    <a:pt x="812578" y="1068205"/>
                    <a:pt x="861780" y="1068205"/>
                    <a:pt x="910982" y="1068205"/>
                  </a:cubicBezTo>
                  <a:cubicBezTo>
                    <a:pt x="960078" y="1071481"/>
                    <a:pt x="1009280" y="1071481"/>
                    <a:pt x="1058376" y="1071481"/>
                  </a:cubicBezTo>
                  <a:cubicBezTo>
                    <a:pt x="1104291" y="1071481"/>
                    <a:pt x="1153386" y="1071481"/>
                    <a:pt x="1199301" y="1074758"/>
                  </a:cubicBezTo>
                  <a:cubicBezTo>
                    <a:pt x="1251684" y="1074758"/>
                    <a:pt x="1300886" y="1078034"/>
                    <a:pt x="1349982" y="1078034"/>
                  </a:cubicBezTo>
                  <a:cubicBezTo>
                    <a:pt x="1399184" y="1078034"/>
                    <a:pt x="1444993" y="1081311"/>
                    <a:pt x="1494194" y="1081311"/>
                  </a:cubicBezTo>
                  <a:cubicBezTo>
                    <a:pt x="1517099" y="1084588"/>
                    <a:pt x="1543290" y="1084588"/>
                    <a:pt x="1566301" y="1084588"/>
                  </a:cubicBezTo>
                  <a:cubicBezTo>
                    <a:pt x="1592492" y="1084588"/>
                    <a:pt x="1618684" y="1084588"/>
                    <a:pt x="1644875" y="1084588"/>
                  </a:cubicBezTo>
                  <a:cubicBezTo>
                    <a:pt x="1694077" y="1081311"/>
                    <a:pt x="1739992" y="1081311"/>
                    <a:pt x="1789088" y="1081311"/>
                  </a:cubicBezTo>
                  <a:cubicBezTo>
                    <a:pt x="1811992" y="1081311"/>
                    <a:pt x="1838290" y="1081311"/>
                    <a:pt x="1861194" y="1081311"/>
                  </a:cubicBezTo>
                  <a:cubicBezTo>
                    <a:pt x="1884098" y="1081311"/>
                    <a:pt x="1907109" y="1081311"/>
                    <a:pt x="1930013" y="1081311"/>
                  </a:cubicBezTo>
                  <a:cubicBezTo>
                    <a:pt x="1956205" y="1081311"/>
                    <a:pt x="1979109" y="1081311"/>
                    <a:pt x="2002119" y="1081311"/>
                  </a:cubicBezTo>
                  <a:cubicBezTo>
                    <a:pt x="2025024" y="1081311"/>
                    <a:pt x="2051215" y="1078034"/>
                    <a:pt x="2074120" y="1078034"/>
                  </a:cubicBezTo>
                  <a:cubicBezTo>
                    <a:pt x="2100417" y="1078034"/>
                    <a:pt x="2123321" y="1074758"/>
                    <a:pt x="2149513" y="1074758"/>
                  </a:cubicBezTo>
                  <a:cubicBezTo>
                    <a:pt x="2172523" y="1074758"/>
                    <a:pt x="2198715" y="1071481"/>
                    <a:pt x="2221619" y="1071481"/>
                  </a:cubicBezTo>
                  <a:cubicBezTo>
                    <a:pt x="2244524" y="1071481"/>
                    <a:pt x="2270821" y="1068205"/>
                    <a:pt x="2293726" y="1068205"/>
                  </a:cubicBezTo>
                  <a:lnTo>
                    <a:pt x="2311184" y="1068205"/>
                  </a:lnTo>
                  <a:lnTo>
                    <a:pt x="2306815" y="1048527"/>
                  </a:lnTo>
                  <a:cubicBezTo>
                    <a:pt x="2303538" y="1035442"/>
                    <a:pt x="2300261" y="1022328"/>
                    <a:pt x="2296984" y="1009214"/>
                  </a:cubicBezTo>
                  <a:cubicBezTo>
                    <a:pt x="2296984" y="1002671"/>
                    <a:pt x="2296984" y="996100"/>
                    <a:pt x="2296984" y="989557"/>
                  </a:cubicBezTo>
                  <a:cubicBezTo>
                    <a:pt x="2296984" y="983015"/>
                    <a:pt x="2296984" y="976443"/>
                    <a:pt x="2296984" y="969900"/>
                  </a:cubicBezTo>
                  <a:cubicBezTo>
                    <a:pt x="2293707" y="956786"/>
                    <a:pt x="2293707" y="943701"/>
                    <a:pt x="2293707" y="930587"/>
                  </a:cubicBezTo>
                  <a:cubicBezTo>
                    <a:pt x="2293707" y="917473"/>
                    <a:pt x="2293707" y="904359"/>
                    <a:pt x="2293707" y="891273"/>
                  </a:cubicBezTo>
                  <a:cubicBezTo>
                    <a:pt x="2293707" y="878159"/>
                    <a:pt x="2296984" y="865045"/>
                    <a:pt x="2296984" y="851931"/>
                  </a:cubicBezTo>
                  <a:cubicBezTo>
                    <a:pt x="2296984" y="838846"/>
                    <a:pt x="2300261" y="825732"/>
                    <a:pt x="2300261" y="812618"/>
                  </a:cubicBezTo>
                  <a:cubicBezTo>
                    <a:pt x="2300261" y="799532"/>
                    <a:pt x="2303538" y="786418"/>
                    <a:pt x="2303538" y="773304"/>
                  </a:cubicBezTo>
                  <a:cubicBezTo>
                    <a:pt x="2306815" y="756933"/>
                    <a:pt x="2306815" y="743819"/>
                    <a:pt x="2306815" y="730705"/>
                  </a:cubicBezTo>
                  <a:cubicBezTo>
                    <a:pt x="2310091" y="717591"/>
                    <a:pt x="2310091" y="704505"/>
                    <a:pt x="2310091" y="691391"/>
                  </a:cubicBezTo>
                  <a:cubicBezTo>
                    <a:pt x="2310091" y="678277"/>
                    <a:pt x="2313368" y="665163"/>
                    <a:pt x="2313368" y="652078"/>
                  </a:cubicBezTo>
                  <a:cubicBezTo>
                    <a:pt x="2313368" y="645506"/>
                    <a:pt x="2313368" y="638964"/>
                    <a:pt x="2313368" y="632392"/>
                  </a:cubicBezTo>
                  <a:cubicBezTo>
                    <a:pt x="2313368" y="629135"/>
                    <a:pt x="2313368" y="625850"/>
                    <a:pt x="2313368" y="622564"/>
                  </a:cubicBezTo>
                  <a:cubicBezTo>
                    <a:pt x="2313368" y="619307"/>
                    <a:pt x="2313368" y="616021"/>
                    <a:pt x="2313368" y="612736"/>
                  </a:cubicBezTo>
                  <a:cubicBezTo>
                    <a:pt x="2313368" y="599650"/>
                    <a:pt x="2316645" y="586536"/>
                    <a:pt x="2319922" y="573422"/>
                  </a:cubicBezTo>
                  <a:cubicBezTo>
                    <a:pt x="2319922" y="560308"/>
                    <a:pt x="2323199" y="547223"/>
                    <a:pt x="2323199" y="534108"/>
                  </a:cubicBezTo>
                  <a:cubicBezTo>
                    <a:pt x="2323199" y="527566"/>
                    <a:pt x="2323199" y="520994"/>
                    <a:pt x="2319922" y="514452"/>
                  </a:cubicBezTo>
                  <a:cubicBezTo>
                    <a:pt x="2319922" y="511166"/>
                    <a:pt x="2319922" y="507880"/>
                    <a:pt x="2319922" y="504623"/>
                  </a:cubicBezTo>
                  <a:cubicBezTo>
                    <a:pt x="2319922" y="504623"/>
                    <a:pt x="2319922" y="501338"/>
                    <a:pt x="2319922" y="501338"/>
                  </a:cubicBezTo>
                  <a:cubicBezTo>
                    <a:pt x="2319922" y="501338"/>
                    <a:pt x="2323199" y="498052"/>
                    <a:pt x="2323199" y="498052"/>
                  </a:cubicBezTo>
                  <a:cubicBezTo>
                    <a:pt x="2326476" y="494795"/>
                    <a:pt x="2326476" y="494795"/>
                    <a:pt x="2329753" y="494795"/>
                  </a:cubicBezTo>
                  <a:cubicBezTo>
                    <a:pt x="2329753" y="491509"/>
                    <a:pt x="2336306" y="491509"/>
                    <a:pt x="2339583" y="491509"/>
                  </a:cubicBezTo>
                  <a:cubicBezTo>
                    <a:pt x="2346137" y="491509"/>
                    <a:pt x="2349414" y="491509"/>
                    <a:pt x="2355968" y="491509"/>
                  </a:cubicBezTo>
                  <a:cubicBezTo>
                    <a:pt x="2362521" y="491509"/>
                    <a:pt x="2369075" y="491509"/>
                    <a:pt x="2372352" y="491509"/>
                  </a:cubicBezTo>
                  <a:cubicBezTo>
                    <a:pt x="2375629" y="491509"/>
                    <a:pt x="2378906" y="494795"/>
                    <a:pt x="2382183" y="494795"/>
                  </a:cubicBezTo>
                  <a:cubicBezTo>
                    <a:pt x="2385459" y="494795"/>
                    <a:pt x="2388736" y="498052"/>
                    <a:pt x="2388736" y="498052"/>
                  </a:cubicBezTo>
                  <a:cubicBezTo>
                    <a:pt x="2392013" y="498052"/>
                    <a:pt x="2392013" y="501338"/>
                    <a:pt x="2392013" y="501338"/>
                  </a:cubicBezTo>
                  <a:cubicBezTo>
                    <a:pt x="2392013" y="501338"/>
                    <a:pt x="2392013" y="504623"/>
                    <a:pt x="2392013" y="504623"/>
                  </a:cubicBezTo>
                  <a:cubicBezTo>
                    <a:pt x="2392013" y="507880"/>
                    <a:pt x="2392013" y="507880"/>
                    <a:pt x="2392013" y="511166"/>
                  </a:cubicBezTo>
                  <a:cubicBezTo>
                    <a:pt x="2392013" y="514452"/>
                    <a:pt x="2395290" y="520994"/>
                    <a:pt x="2395290" y="524280"/>
                  </a:cubicBezTo>
                  <a:cubicBezTo>
                    <a:pt x="2398567" y="534108"/>
                    <a:pt x="2395290" y="543937"/>
                    <a:pt x="2395290" y="553765"/>
                  </a:cubicBezTo>
                  <a:cubicBezTo>
                    <a:pt x="2395290" y="566879"/>
                    <a:pt x="2392013" y="579965"/>
                    <a:pt x="2388736" y="593079"/>
                  </a:cubicBezTo>
                  <a:cubicBezTo>
                    <a:pt x="2385459" y="599621"/>
                    <a:pt x="2385459" y="606193"/>
                    <a:pt x="2385459" y="612736"/>
                  </a:cubicBezTo>
                  <a:cubicBezTo>
                    <a:pt x="2385459" y="619307"/>
                    <a:pt x="2385459" y="625850"/>
                    <a:pt x="2385459" y="632392"/>
                  </a:cubicBezTo>
                  <a:cubicBezTo>
                    <a:pt x="2385459" y="638964"/>
                    <a:pt x="2385459" y="645506"/>
                    <a:pt x="2385459" y="652049"/>
                  </a:cubicBezTo>
                  <a:cubicBezTo>
                    <a:pt x="2385459" y="658620"/>
                    <a:pt x="2382183" y="665163"/>
                    <a:pt x="2382183" y="671735"/>
                  </a:cubicBezTo>
                  <a:cubicBezTo>
                    <a:pt x="2378906" y="684820"/>
                    <a:pt x="2378906" y="697934"/>
                    <a:pt x="2378906" y="711048"/>
                  </a:cubicBezTo>
                  <a:cubicBezTo>
                    <a:pt x="2375629" y="724133"/>
                    <a:pt x="2375629" y="737248"/>
                    <a:pt x="2375629" y="750362"/>
                  </a:cubicBezTo>
                  <a:cubicBezTo>
                    <a:pt x="2375629" y="763476"/>
                    <a:pt x="2375629" y="776561"/>
                    <a:pt x="2372352" y="789675"/>
                  </a:cubicBezTo>
                  <a:cubicBezTo>
                    <a:pt x="2372352" y="802789"/>
                    <a:pt x="2369075" y="815903"/>
                    <a:pt x="2369075" y="828989"/>
                  </a:cubicBezTo>
                  <a:cubicBezTo>
                    <a:pt x="2369075" y="842103"/>
                    <a:pt x="2365798" y="855217"/>
                    <a:pt x="2365798" y="868331"/>
                  </a:cubicBezTo>
                  <a:cubicBezTo>
                    <a:pt x="2362521" y="874874"/>
                    <a:pt x="2362521" y="881416"/>
                    <a:pt x="2362521" y="887988"/>
                  </a:cubicBezTo>
                  <a:cubicBezTo>
                    <a:pt x="2362521" y="894530"/>
                    <a:pt x="2362521" y="901073"/>
                    <a:pt x="2362521" y="907644"/>
                  </a:cubicBezTo>
                  <a:cubicBezTo>
                    <a:pt x="2365798" y="920730"/>
                    <a:pt x="2365798" y="933844"/>
                    <a:pt x="2365798" y="946958"/>
                  </a:cubicBezTo>
                  <a:cubicBezTo>
                    <a:pt x="2365798" y="953501"/>
                    <a:pt x="2365798" y="960072"/>
                    <a:pt x="2365798" y="966615"/>
                  </a:cubicBezTo>
                  <a:cubicBezTo>
                    <a:pt x="2365798" y="973157"/>
                    <a:pt x="2365798" y="979729"/>
                    <a:pt x="2365798" y="986272"/>
                  </a:cubicBezTo>
                  <a:cubicBezTo>
                    <a:pt x="2365798" y="992814"/>
                    <a:pt x="2365798" y="999386"/>
                    <a:pt x="2365798" y="1005928"/>
                  </a:cubicBezTo>
                  <a:cubicBezTo>
                    <a:pt x="2365798" y="1012500"/>
                    <a:pt x="2369075" y="1019042"/>
                    <a:pt x="2369075" y="1025585"/>
                  </a:cubicBezTo>
                  <a:cubicBezTo>
                    <a:pt x="2369075" y="1032156"/>
                    <a:pt x="2372352" y="1038699"/>
                    <a:pt x="2372352" y="1045242"/>
                  </a:cubicBezTo>
                  <a:cubicBezTo>
                    <a:pt x="2372352" y="1051813"/>
                    <a:pt x="2375629" y="1058356"/>
                    <a:pt x="2375629" y="1064927"/>
                  </a:cubicBezTo>
                  <a:lnTo>
                    <a:pt x="2377605" y="1076779"/>
                  </a:lnTo>
                  <a:lnTo>
                    <a:pt x="2385449" y="1084597"/>
                  </a:lnTo>
                  <a:cubicBezTo>
                    <a:pt x="2388736" y="1087874"/>
                    <a:pt x="2388736" y="1091150"/>
                    <a:pt x="2388736" y="1091141"/>
                  </a:cubicBezTo>
                  <a:lnTo>
                    <a:pt x="2388736" y="1092770"/>
                  </a:lnTo>
                  <a:lnTo>
                    <a:pt x="2388737" y="1092769"/>
                  </a:lnTo>
                  <a:lnTo>
                    <a:pt x="2388737" y="1100955"/>
                  </a:lnTo>
                  <a:lnTo>
                    <a:pt x="2388736" y="1100955"/>
                  </a:lnTo>
                  <a:lnTo>
                    <a:pt x="2387101" y="1100955"/>
                  </a:lnTo>
                  <a:lnTo>
                    <a:pt x="2382162" y="1110805"/>
                  </a:lnTo>
                  <a:cubicBezTo>
                    <a:pt x="2375587" y="1120635"/>
                    <a:pt x="2365832" y="1123911"/>
                    <a:pt x="2355970" y="1123911"/>
                  </a:cubicBezTo>
                  <a:cubicBezTo>
                    <a:pt x="2352683" y="1123911"/>
                    <a:pt x="2346108" y="1123911"/>
                    <a:pt x="2342821" y="1123911"/>
                  </a:cubicBezTo>
                  <a:cubicBezTo>
                    <a:pt x="2336353" y="1123911"/>
                    <a:pt x="2326491" y="1127188"/>
                    <a:pt x="2316630" y="1127188"/>
                  </a:cubicBezTo>
                  <a:cubicBezTo>
                    <a:pt x="2297012" y="1130464"/>
                    <a:pt x="2277290" y="1133741"/>
                    <a:pt x="2257672" y="1133741"/>
                  </a:cubicBezTo>
                  <a:cubicBezTo>
                    <a:pt x="2221619" y="1137017"/>
                    <a:pt x="2185566" y="1137017"/>
                    <a:pt x="2149513" y="1140294"/>
                  </a:cubicBezTo>
                  <a:cubicBezTo>
                    <a:pt x="2100417" y="1143571"/>
                    <a:pt x="2051215" y="1146847"/>
                    <a:pt x="2002119" y="1150124"/>
                  </a:cubicBezTo>
                  <a:cubicBezTo>
                    <a:pt x="1979109" y="1150124"/>
                    <a:pt x="1952917" y="1150124"/>
                    <a:pt x="1930013" y="1150124"/>
                  </a:cubicBezTo>
                  <a:cubicBezTo>
                    <a:pt x="1907109" y="1150124"/>
                    <a:pt x="1884098" y="1150124"/>
                    <a:pt x="1861194" y="1150124"/>
                  </a:cubicBezTo>
                  <a:cubicBezTo>
                    <a:pt x="1808705" y="1153400"/>
                    <a:pt x="1759609" y="1153400"/>
                    <a:pt x="1710407" y="1153400"/>
                  </a:cubicBezTo>
                  <a:cubicBezTo>
                    <a:pt x="1661311" y="1153400"/>
                    <a:pt x="1612109" y="1153400"/>
                    <a:pt x="1563014" y="1153400"/>
                  </a:cubicBezTo>
                  <a:cubicBezTo>
                    <a:pt x="1513812" y="1153400"/>
                    <a:pt x="1468003" y="1150124"/>
                    <a:pt x="1422088" y="1150124"/>
                  </a:cubicBezTo>
                  <a:cubicBezTo>
                    <a:pt x="1372992" y="1150124"/>
                    <a:pt x="1320503" y="1146847"/>
                    <a:pt x="1271407" y="1146847"/>
                  </a:cubicBezTo>
                  <a:cubicBezTo>
                    <a:pt x="1225493" y="1146847"/>
                    <a:pt x="1176397" y="1143571"/>
                    <a:pt x="1130482" y="1143571"/>
                  </a:cubicBezTo>
                  <a:cubicBezTo>
                    <a:pt x="1077993" y="1140294"/>
                    <a:pt x="1028897" y="1140294"/>
                    <a:pt x="976514" y="1140294"/>
                  </a:cubicBezTo>
                  <a:cubicBezTo>
                    <a:pt x="930599" y="1137022"/>
                    <a:pt x="881397" y="1137022"/>
                    <a:pt x="832301" y="1137022"/>
                  </a:cubicBezTo>
                  <a:cubicBezTo>
                    <a:pt x="783100" y="1137022"/>
                    <a:pt x="734004" y="1133746"/>
                    <a:pt x="684802" y="1133746"/>
                  </a:cubicBezTo>
                  <a:cubicBezTo>
                    <a:pt x="661897" y="1133746"/>
                    <a:pt x="635706" y="1133746"/>
                    <a:pt x="612802" y="1133746"/>
                  </a:cubicBezTo>
                  <a:cubicBezTo>
                    <a:pt x="599653" y="1133746"/>
                    <a:pt x="589791" y="1133746"/>
                    <a:pt x="576748" y="1133746"/>
                  </a:cubicBezTo>
                  <a:cubicBezTo>
                    <a:pt x="563600" y="1133746"/>
                    <a:pt x="553738" y="1133746"/>
                    <a:pt x="540695" y="1133746"/>
                  </a:cubicBezTo>
                  <a:cubicBezTo>
                    <a:pt x="494781" y="1133746"/>
                    <a:pt x="445685" y="1130469"/>
                    <a:pt x="396483" y="1127193"/>
                  </a:cubicBezTo>
                  <a:cubicBezTo>
                    <a:pt x="350568" y="1127193"/>
                    <a:pt x="301472" y="1123916"/>
                    <a:pt x="255558" y="1123916"/>
                  </a:cubicBezTo>
                  <a:cubicBezTo>
                    <a:pt x="232653" y="1123916"/>
                    <a:pt x="209749" y="1123916"/>
                    <a:pt x="186738" y="1127193"/>
                  </a:cubicBezTo>
                  <a:cubicBezTo>
                    <a:pt x="176983" y="1127193"/>
                    <a:pt x="167121" y="1127193"/>
                    <a:pt x="153973" y="1127193"/>
                  </a:cubicBezTo>
                  <a:cubicBezTo>
                    <a:pt x="147504" y="1127193"/>
                    <a:pt x="144217" y="1127193"/>
                    <a:pt x="137643" y="1127193"/>
                  </a:cubicBezTo>
                  <a:cubicBezTo>
                    <a:pt x="134355" y="1127193"/>
                    <a:pt x="127781" y="1123916"/>
                    <a:pt x="124494" y="1123916"/>
                  </a:cubicBezTo>
                  <a:cubicBezTo>
                    <a:pt x="124494" y="1123916"/>
                    <a:pt x="121207" y="1123916"/>
                    <a:pt x="121207" y="1123916"/>
                  </a:cubicBezTo>
                  <a:cubicBezTo>
                    <a:pt x="117919" y="1120639"/>
                    <a:pt x="114738" y="1120639"/>
                    <a:pt x="111451" y="1117363"/>
                  </a:cubicBezTo>
                  <a:cubicBezTo>
                    <a:pt x="108164" y="1117363"/>
                    <a:pt x="104877" y="1110810"/>
                    <a:pt x="101589" y="1107533"/>
                  </a:cubicBezTo>
                  <a:cubicBezTo>
                    <a:pt x="98302" y="1100980"/>
                    <a:pt x="98302" y="1097699"/>
                    <a:pt x="98302" y="1091146"/>
                  </a:cubicBezTo>
                  <a:cubicBezTo>
                    <a:pt x="98302" y="1084597"/>
                    <a:pt x="98302" y="1078039"/>
                    <a:pt x="101589" y="1074763"/>
                  </a:cubicBezTo>
                  <a:cubicBezTo>
                    <a:pt x="104877" y="1071481"/>
                    <a:pt x="108164" y="1068205"/>
                    <a:pt x="111451" y="1064928"/>
                  </a:cubicBezTo>
                  <a:lnTo>
                    <a:pt x="119264" y="1059684"/>
                  </a:lnTo>
                  <a:lnTo>
                    <a:pt x="117960" y="1055121"/>
                  </a:lnTo>
                  <a:cubicBezTo>
                    <a:pt x="114684" y="1038736"/>
                    <a:pt x="114684" y="1025629"/>
                    <a:pt x="111407" y="1009245"/>
                  </a:cubicBezTo>
                  <a:cubicBezTo>
                    <a:pt x="108130" y="986308"/>
                    <a:pt x="104853" y="966647"/>
                    <a:pt x="101576" y="946987"/>
                  </a:cubicBezTo>
                  <a:cubicBezTo>
                    <a:pt x="101576" y="937156"/>
                    <a:pt x="101576" y="927326"/>
                    <a:pt x="101576" y="917495"/>
                  </a:cubicBezTo>
                  <a:cubicBezTo>
                    <a:pt x="101576" y="907665"/>
                    <a:pt x="101576" y="897835"/>
                    <a:pt x="101576" y="888004"/>
                  </a:cubicBezTo>
                  <a:cubicBezTo>
                    <a:pt x="98299" y="868344"/>
                    <a:pt x="98299" y="845406"/>
                    <a:pt x="98299" y="825746"/>
                  </a:cubicBezTo>
                  <a:cubicBezTo>
                    <a:pt x="98299" y="806085"/>
                    <a:pt x="98299" y="786424"/>
                    <a:pt x="98299" y="766764"/>
                  </a:cubicBezTo>
                  <a:cubicBezTo>
                    <a:pt x="98299" y="747103"/>
                    <a:pt x="101576" y="727442"/>
                    <a:pt x="101576" y="707781"/>
                  </a:cubicBezTo>
                  <a:cubicBezTo>
                    <a:pt x="101576" y="688121"/>
                    <a:pt x="104853" y="665183"/>
                    <a:pt x="104853" y="645523"/>
                  </a:cubicBezTo>
                  <a:cubicBezTo>
                    <a:pt x="104853" y="625862"/>
                    <a:pt x="108130" y="606201"/>
                    <a:pt x="108130" y="586541"/>
                  </a:cubicBezTo>
                  <a:cubicBezTo>
                    <a:pt x="111407" y="566880"/>
                    <a:pt x="111407" y="543942"/>
                    <a:pt x="111407" y="524282"/>
                  </a:cubicBezTo>
                  <a:cubicBezTo>
                    <a:pt x="114684" y="504621"/>
                    <a:pt x="114684" y="484960"/>
                    <a:pt x="114684" y="465300"/>
                  </a:cubicBezTo>
                  <a:cubicBezTo>
                    <a:pt x="114684" y="445639"/>
                    <a:pt x="117960" y="425978"/>
                    <a:pt x="117960" y="406318"/>
                  </a:cubicBezTo>
                  <a:cubicBezTo>
                    <a:pt x="117960" y="396487"/>
                    <a:pt x="117960" y="386657"/>
                    <a:pt x="117960" y="376827"/>
                  </a:cubicBezTo>
                  <a:cubicBezTo>
                    <a:pt x="117960" y="370273"/>
                    <a:pt x="117960" y="366996"/>
                    <a:pt x="117960" y="360443"/>
                  </a:cubicBezTo>
                  <a:cubicBezTo>
                    <a:pt x="117960" y="357166"/>
                    <a:pt x="117960" y="350612"/>
                    <a:pt x="117960" y="347336"/>
                  </a:cubicBezTo>
                  <a:cubicBezTo>
                    <a:pt x="117960" y="327675"/>
                    <a:pt x="121237" y="308014"/>
                    <a:pt x="124514" y="288353"/>
                  </a:cubicBezTo>
                  <a:cubicBezTo>
                    <a:pt x="124514" y="268693"/>
                    <a:pt x="127791" y="249032"/>
                    <a:pt x="127791" y="229371"/>
                  </a:cubicBezTo>
                  <a:cubicBezTo>
                    <a:pt x="127791" y="219541"/>
                    <a:pt x="127791" y="209711"/>
                    <a:pt x="124514" y="199880"/>
                  </a:cubicBezTo>
                  <a:cubicBezTo>
                    <a:pt x="124514" y="196604"/>
                    <a:pt x="124514" y="190050"/>
                    <a:pt x="124514" y="186773"/>
                  </a:cubicBezTo>
                  <a:cubicBezTo>
                    <a:pt x="124514" y="183496"/>
                    <a:pt x="124514" y="183496"/>
                    <a:pt x="124514" y="180220"/>
                  </a:cubicBezTo>
                  <a:cubicBezTo>
                    <a:pt x="124514" y="176943"/>
                    <a:pt x="127791" y="176943"/>
                    <a:pt x="127791" y="173666"/>
                  </a:cubicBezTo>
                  <a:cubicBezTo>
                    <a:pt x="127791" y="170389"/>
                    <a:pt x="127791" y="170389"/>
                    <a:pt x="127791" y="170389"/>
                  </a:cubicBezTo>
                  <a:cubicBezTo>
                    <a:pt x="131068" y="170389"/>
                    <a:pt x="131068" y="167113"/>
                    <a:pt x="134345" y="167113"/>
                  </a:cubicBezTo>
                  <a:cubicBezTo>
                    <a:pt x="134345" y="167113"/>
                    <a:pt x="140899" y="163836"/>
                    <a:pt x="144175" y="163836"/>
                  </a:cubicBezTo>
                  <a:close/>
                  <a:moveTo>
                    <a:pt x="163838" y="0"/>
                  </a:moveTo>
                  <a:cubicBezTo>
                    <a:pt x="173668" y="0"/>
                    <a:pt x="186775" y="3272"/>
                    <a:pt x="193329" y="13111"/>
                  </a:cubicBezTo>
                  <a:cubicBezTo>
                    <a:pt x="196605" y="19654"/>
                    <a:pt x="203159" y="26210"/>
                    <a:pt x="206436" y="32765"/>
                  </a:cubicBezTo>
                  <a:cubicBezTo>
                    <a:pt x="209712" y="39321"/>
                    <a:pt x="209712" y="42604"/>
                    <a:pt x="212989" y="45876"/>
                  </a:cubicBezTo>
                  <a:cubicBezTo>
                    <a:pt x="216266" y="55703"/>
                    <a:pt x="222819" y="62259"/>
                    <a:pt x="226096" y="72086"/>
                  </a:cubicBezTo>
                  <a:cubicBezTo>
                    <a:pt x="232650" y="88469"/>
                    <a:pt x="239203" y="108135"/>
                    <a:pt x="249034" y="124518"/>
                  </a:cubicBezTo>
                  <a:cubicBezTo>
                    <a:pt x="258864" y="140901"/>
                    <a:pt x="265417" y="160555"/>
                    <a:pt x="275248" y="176950"/>
                  </a:cubicBezTo>
                  <a:cubicBezTo>
                    <a:pt x="281801" y="186777"/>
                    <a:pt x="285078" y="193333"/>
                    <a:pt x="291631" y="203160"/>
                  </a:cubicBezTo>
                  <a:cubicBezTo>
                    <a:pt x="298185" y="209716"/>
                    <a:pt x="301462" y="219543"/>
                    <a:pt x="308015" y="229382"/>
                  </a:cubicBezTo>
                  <a:cubicBezTo>
                    <a:pt x="308015" y="229382"/>
                    <a:pt x="311292" y="232654"/>
                    <a:pt x="311292" y="232654"/>
                  </a:cubicBezTo>
                  <a:cubicBezTo>
                    <a:pt x="314569" y="235926"/>
                    <a:pt x="311292" y="239209"/>
                    <a:pt x="308015" y="235926"/>
                  </a:cubicBezTo>
                  <a:cubicBezTo>
                    <a:pt x="301462" y="226098"/>
                    <a:pt x="291631" y="219543"/>
                    <a:pt x="281801" y="209716"/>
                  </a:cubicBezTo>
                  <a:cubicBezTo>
                    <a:pt x="275248" y="203160"/>
                    <a:pt x="268694" y="196605"/>
                    <a:pt x="262141" y="190049"/>
                  </a:cubicBezTo>
                  <a:cubicBezTo>
                    <a:pt x="249034" y="176950"/>
                    <a:pt x="235927" y="163839"/>
                    <a:pt x="222819" y="150728"/>
                  </a:cubicBezTo>
                  <a:cubicBezTo>
                    <a:pt x="209712" y="137629"/>
                    <a:pt x="196605" y="124518"/>
                    <a:pt x="183498" y="108135"/>
                  </a:cubicBezTo>
                  <a:cubicBezTo>
                    <a:pt x="176945" y="101580"/>
                    <a:pt x="170391" y="95024"/>
                    <a:pt x="163838" y="85197"/>
                  </a:cubicBezTo>
                  <a:cubicBezTo>
                    <a:pt x="157284" y="95024"/>
                    <a:pt x="150731" y="101580"/>
                    <a:pt x="144177" y="111419"/>
                  </a:cubicBezTo>
                  <a:cubicBezTo>
                    <a:pt x="134347" y="127802"/>
                    <a:pt x="124517" y="140901"/>
                    <a:pt x="114687" y="157284"/>
                  </a:cubicBezTo>
                  <a:cubicBezTo>
                    <a:pt x="104856" y="170395"/>
                    <a:pt x="95026" y="186777"/>
                    <a:pt x="85195" y="203160"/>
                  </a:cubicBezTo>
                  <a:cubicBezTo>
                    <a:pt x="78642" y="212999"/>
                    <a:pt x="72088" y="219543"/>
                    <a:pt x="65535" y="229382"/>
                  </a:cubicBezTo>
                  <a:cubicBezTo>
                    <a:pt x="62258" y="232666"/>
                    <a:pt x="58981" y="235938"/>
                    <a:pt x="55705" y="239209"/>
                  </a:cubicBezTo>
                  <a:cubicBezTo>
                    <a:pt x="55705" y="239209"/>
                    <a:pt x="55705" y="242493"/>
                    <a:pt x="52428" y="242493"/>
                  </a:cubicBezTo>
                  <a:cubicBezTo>
                    <a:pt x="45874" y="249048"/>
                    <a:pt x="45874" y="249048"/>
                    <a:pt x="36044" y="252320"/>
                  </a:cubicBezTo>
                  <a:cubicBezTo>
                    <a:pt x="32767" y="252320"/>
                    <a:pt x="29491" y="252320"/>
                    <a:pt x="29491" y="258864"/>
                  </a:cubicBezTo>
                  <a:cubicBezTo>
                    <a:pt x="22937" y="258864"/>
                    <a:pt x="16384" y="255580"/>
                    <a:pt x="9830" y="249037"/>
                  </a:cubicBezTo>
                  <a:cubicBezTo>
                    <a:pt x="3277" y="242481"/>
                    <a:pt x="0" y="235926"/>
                    <a:pt x="0" y="229370"/>
                  </a:cubicBezTo>
                  <a:cubicBezTo>
                    <a:pt x="0" y="226098"/>
                    <a:pt x="0" y="219543"/>
                    <a:pt x="3277" y="216259"/>
                  </a:cubicBezTo>
                  <a:cubicBezTo>
                    <a:pt x="6553" y="203160"/>
                    <a:pt x="13107" y="193333"/>
                    <a:pt x="19660" y="183494"/>
                  </a:cubicBezTo>
                  <a:cubicBezTo>
                    <a:pt x="26214" y="176950"/>
                    <a:pt x="29491" y="167111"/>
                    <a:pt x="36044" y="160555"/>
                  </a:cubicBezTo>
                  <a:cubicBezTo>
                    <a:pt x="45874" y="144173"/>
                    <a:pt x="55705" y="127790"/>
                    <a:pt x="65535" y="111407"/>
                  </a:cubicBezTo>
                  <a:cubicBezTo>
                    <a:pt x="72088" y="104864"/>
                    <a:pt x="75365" y="95024"/>
                    <a:pt x="81919" y="88469"/>
                  </a:cubicBezTo>
                  <a:cubicBezTo>
                    <a:pt x="88472" y="78642"/>
                    <a:pt x="95026" y="72086"/>
                    <a:pt x="101580" y="62259"/>
                  </a:cubicBezTo>
                  <a:cubicBezTo>
                    <a:pt x="108133" y="55703"/>
                    <a:pt x="111410" y="45876"/>
                    <a:pt x="117963" y="39321"/>
                  </a:cubicBezTo>
                  <a:cubicBezTo>
                    <a:pt x="121240" y="32765"/>
                    <a:pt x="124517" y="29493"/>
                    <a:pt x="127794" y="26210"/>
                  </a:cubicBezTo>
                  <a:cubicBezTo>
                    <a:pt x="127794" y="22938"/>
                    <a:pt x="131070" y="19654"/>
                    <a:pt x="134347" y="16382"/>
                  </a:cubicBezTo>
                  <a:cubicBezTo>
                    <a:pt x="137624" y="13099"/>
                    <a:pt x="140901" y="9827"/>
                    <a:pt x="144177" y="6555"/>
                  </a:cubicBezTo>
                  <a:cubicBezTo>
                    <a:pt x="150731" y="3272"/>
                    <a:pt x="157284" y="0"/>
                    <a:pt x="163838" y="0"/>
                  </a:cubicBezTo>
                  <a:close/>
                </a:path>
              </a:pathLst>
            </a:custGeom>
            <a:grp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grpSp>
      <p:pic>
        <p:nvPicPr>
          <p:cNvPr id="17" name="Picture 16">
            <a:extLst>
              <a:ext uri="{FF2B5EF4-FFF2-40B4-BE49-F238E27FC236}">
                <a16:creationId xmlns:a16="http://schemas.microsoft.com/office/drawing/2014/main" id="{312D9C3C-109D-8736-8011-1EA4F55A05D0}"/>
              </a:ext>
            </a:extLst>
          </p:cNvPr>
          <p:cNvPicPr>
            <a:picLocks noChangeAspect="1"/>
          </p:cNvPicPr>
          <p:nvPr/>
        </p:nvPicPr>
        <p:blipFill rotWithShape="1">
          <a:blip r:embed="rId3">
            <a:extLst>
              <a:ext uri="{28A0092B-C50C-407E-A947-70E740481C1C}">
                <a14:useLocalDpi xmlns:a14="http://schemas.microsoft.com/office/drawing/2010/main" val="0"/>
              </a:ext>
            </a:extLst>
          </a:blip>
          <a:srcRect r="69987"/>
          <a:stretch/>
        </p:blipFill>
        <p:spPr>
          <a:xfrm rot="1568098">
            <a:off x="4124418" y="3508600"/>
            <a:ext cx="814463" cy="1526468"/>
          </a:xfrm>
          <a:prstGeom prst="rect">
            <a:avLst/>
          </a:prstGeom>
        </p:spPr>
      </p:pic>
      <p:pic>
        <p:nvPicPr>
          <p:cNvPr id="19" name="Picture 18">
            <a:extLst>
              <a:ext uri="{FF2B5EF4-FFF2-40B4-BE49-F238E27FC236}">
                <a16:creationId xmlns:a16="http://schemas.microsoft.com/office/drawing/2014/main" id="{9CDA5A7D-4F90-BDB0-A34E-2B27F9B44CA6}"/>
              </a:ext>
            </a:extLst>
          </p:cNvPr>
          <p:cNvPicPr>
            <a:picLocks noChangeAspect="1"/>
          </p:cNvPicPr>
          <p:nvPr/>
        </p:nvPicPr>
        <p:blipFill>
          <a:blip r:embed="rId4"/>
          <a:stretch>
            <a:fillRect/>
          </a:stretch>
        </p:blipFill>
        <p:spPr>
          <a:xfrm>
            <a:off x="10167769" y="454112"/>
            <a:ext cx="1889777" cy="1256295"/>
          </a:xfrm>
          <a:prstGeom prst="rect">
            <a:avLst/>
          </a:prstGeom>
        </p:spPr>
      </p:pic>
    </p:spTree>
    <p:extLst>
      <p:ext uri="{BB962C8B-B14F-4D97-AF65-F5344CB8AC3E}">
        <p14:creationId xmlns:p14="http://schemas.microsoft.com/office/powerpoint/2010/main" val="129326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6AD3-BEEA-B1C1-B466-6545DA4CCCE6}"/>
              </a:ext>
            </a:extLst>
          </p:cNvPr>
          <p:cNvSpPr>
            <a:spLocks noGrp="1"/>
          </p:cNvSpPr>
          <p:nvPr>
            <p:ph type="title"/>
          </p:nvPr>
        </p:nvSpPr>
        <p:spPr/>
        <p:txBody>
          <a:bodyPr/>
          <a:lstStyle/>
          <a:p>
            <a:r>
              <a:rPr lang="en-US"/>
              <a:t>Lure Stage</a:t>
            </a:r>
            <a:br>
              <a:rPr lang="en-US"/>
            </a:br>
            <a:endParaRPr lang="en-US"/>
          </a:p>
        </p:txBody>
      </p:sp>
      <p:sp>
        <p:nvSpPr>
          <p:cNvPr id="4" name="Content Placeholder 3">
            <a:extLst>
              <a:ext uri="{FF2B5EF4-FFF2-40B4-BE49-F238E27FC236}">
                <a16:creationId xmlns:a16="http://schemas.microsoft.com/office/drawing/2014/main" id="{953A08EE-EE8F-6F55-228E-84219523D196}"/>
              </a:ext>
            </a:extLst>
          </p:cNvPr>
          <p:cNvSpPr>
            <a:spLocks noGrp="1"/>
          </p:cNvSpPr>
          <p:nvPr>
            <p:ph sz="half" idx="2"/>
          </p:nvPr>
        </p:nvSpPr>
        <p:spPr>
          <a:xfrm>
            <a:off x="6096000" y="2175558"/>
            <a:ext cx="5194769" cy="3633047"/>
          </a:xfrm>
        </p:spPr>
        <p:txBody>
          <a:bodyPr>
            <a:normAutofit lnSpcReduction="10000"/>
          </a:bodyPr>
          <a:lstStyle/>
          <a:p>
            <a:pPr marL="305435" indent="-305435">
              <a:buFont typeface="Arial" panose="020B0604020202020204" pitchFamily="34" charset="0"/>
              <a:buChar char="•"/>
            </a:pPr>
            <a:endParaRPr lang="en-US" dirty="0">
              <a:latin typeface="Verdana"/>
              <a:ea typeface="Verdana"/>
            </a:endParaRPr>
          </a:p>
          <a:p>
            <a:pPr marL="305435" indent="-305435">
              <a:buFont typeface="Arial" panose="020B0604020202020204" pitchFamily="34" charset="0"/>
              <a:buChar char="•"/>
            </a:pPr>
            <a:r>
              <a:rPr lang="en-US" dirty="0">
                <a:latin typeface="Verdana"/>
                <a:ea typeface="Verdana"/>
              </a:rPr>
              <a:t>Pays special attention to them, gives compliments, affection</a:t>
            </a:r>
            <a:endParaRPr lang="en-US" dirty="0"/>
          </a:p>
          <a:p>
            <a:pPr marL="305435" indent="-305435">
              <a:buFont typeface="Arial" panose="020B0604020202020204" pitchFamily="34" charset="0"/>
              <a:buChar char="•"/>
            </a:pPr>
            <a:endParaRPr lang="en-US"/>
          </a:p>
          <a:p>
            <a:pPr marL="305435" indent="-305435">
              <a:buFont typeface="Arial" panose="020B0604020202020204" pitchFamily="34" charset="0"/>
              <a:buChar char="•"/>
            </a:pPr>
            <a:r>
              <a:rPr lang="en-US" dirty="0">
                <a:latin typeface="Verdana"/>
                <a:ea typeface="Verdana"/>
              </a:rPr>
              <a:t>Offers romance, support, parties, drugs, “glamour” (hair, nails, etc.)</a:t>
            </a:r>
          </a:p>
          <a:p>
            <a:pPr marL="305435" indent="-305435">
              <a:buFont typeface="Arial" panose="020B0604020202020204" pitchFamily="34" charset="0"/>
              <a:buChar char="•"/>
            </a:pPr>
            <a:endParaRPr lang="en-US"/>
          </a:p>
          <a:p>
            <a:pPr marL="305435" indent="-305435">
              <a:buFont typeface="Arial" panose="020B0604020202020204" pitchFamily="34" charset="0"/>
              <a:buChar char="•"/>
            </a:pPr>
            <a:r>
              <a:rPr lang="en-US" dirty="0">
                <a:latin typeface="Verdana"/>
                <a:ea typeface="Verdana"/>
              </a:rPr>
              <a:t>Promises increase of social media followers, popularity in new peer groups and financial gains.</a:t>
            </a:r>
          </a:p>
          <a:p>
            <a:pPr marL="305435" indent="-305435"/>
            <a:endParaRPr lang="en-US"/>
          </a:p>
        </p:txBody>
      </p:sp>
      <p:sp>
        <p:nvSpPr>
          <p:cNvPr id="5" name="Slide Number Placeholder 4">
            <a:extLst>
              <a:ext uri="{FF2B5EF4-FFF2-40B4-BE49-F238E27FC236}">
                <a16:creationId xmlns:a16="http://schemas.microsoft.com/office/drawing/2014/main" id="{FC4B017A-35C3-9924-DB3A-65D388F4AAB6}"/>
              </a:ext>
            </a:extLst>
          </p:cNvPr>
          <p:cNvSpPr>
            <a:spLocks noGrp="1"/>
          </p:cNvSpPr>
          <p:nvPr>
            <p:ph type="sldNum" sz="quarter" idx="12"/>
          </p:nvPr>
        </p:nvSpPr>
        <p:spPr/>
        <p:txBody>
          <a:bodyPr/>
          <a:lstStyle/>
          <a:p>
            <a:fld id="{3A98EE3D-8CD1-4C3F-BD1C-C98C9596463C}" type="slidenum">
              <a:rPr lang="en-US" smtClean="0"/>
              <a:t>15</a:t>
            </a:fld>
            <a:endParaRPr lang="en-US"/>
          </a:p>
        </p:txBody>
      </p:sp>
      <p:grpSp>
        <p:nvGrpSpPr>
          <p:cNvPr id="6" name="Group 5">
            <a:extLst>
              <a:ext uri="{FF2B5EF4-FFF2-40B4-BE49-F238E27FC236}">
                <a16:creationId xmlns:a16="http://schemas.microsoft.com/office/drawing/2014/main" id="{498DB03E-7EB8-62BE-E9CC-71007CBE6EE0}"/>
              </a:ext>
            </a:extLst>
          </p:cNvPr>
          <p:cNvGrpSpPr/>
          <p:nvPr/>
        </p:nvGrpSpPr>
        <p:grpSpPr>
          <a:xfrm>
            <a:off x="605747" y="1717990"/>
            <a:ext cx="4280007" cy="4218535"/>
            <a:chOff x="2042117" y="2001630"/>
            <a:chExt cx="4749208" cy="4574604"/>
          </a:xfrm>
          <a:solidFill>
            <a:srgbClr val="0A66A9"/>
          </a:solidFill>
        </p:grpSpPr>
        <p:sp>
          <p:nvSpPr>
            <p:cNvPr id="7" name="Shape">
              <a:extLst>
                <a:ext uri="{FF2B5EF4-FFF2-40B4-BE49-F238E27FC236}">
                  <a16:creationId xmlns:a16="http://schemas.microsoft.com/office/drawing/2014/main" id="{BB5E8A4F-9CAC-051E-D0F6-96BF8EA77533}"/>
                </a:ext>
              </a:extLst>
            </p:cNvPr>
            <p:cNvSpPr/>
            <p:nvPr/>
          </p:nvSpPr>
          <p:spPr>
            <a:xfrm>
              <a:off x="2042117" y="3686169"/>
              <a:ext cx="1726017" cy="1563001"/>
            </a:xfrm>
            <a:custGeom>
              <a:avLst/>
              <a:gdLst/>
              <a:ahLst/>
              <a:cxnLst>
                <a:cxn ang="0">
                  <a:pos x="wd2" y="hd2"/>
                </a:cxn>
                <a:cxn ang="5400000">
                  <a:pos x="wd2" y="hd2"/>
                </a:cxn>
                <a:cxn ang="10800000">
                  <a:pos x="wd2" y="hd2"/>
                </a:cxn>
                <a:cxn ang="16200000">
                  <a:pos x="wd2" y="hd2"/>
                </a:cxn>
              </a:cxnLst>
              <a:rect l="0" t="0" r="r" b="b"/>
              <a:pathLst>
                <a:path w="21590" h="21600" extrusionOk="0">
                  <a:moveTo>
                    <a:pt x="13034" y="0"/>
                  </a:moveTo>
                  <a:cubicBezTo>
                    <a:pt x="12009" y="0"/>
                    <a:pt x="10984" y="45"/>
                    <a:pt x="9960" y="136"/>
                  </a:cubicBezTo>
                  <a:cubicBezTo>
                    <a:pt x="8976" y="226"/>
                    <a:pt x="7992" y="317"/>
                    <a:pt x="7009" y="408"/>
                  </a:cubicBezTo>
                  <a:cubicBezTo>
                    <a:pt x="6517" y="453"/>
                    <a:pt x="6025" y="498"/>
                    <a:pt x="5533" y="543"/>
                  </a:cubicBezTo>
                  <a:cubicBezTo>
                    <a:pt x="4959" y="589"/>
                    <a:pt x="4386" y="679"/>
                    <a:pt x="3771" y="770"/>
                  </a:cubicBezTo>
                  <a:cubicBezTo>
                    <a:pt x="3525" y="815"/>
                    <a:pt x="3279" y="860"/>
                    <a:pt x="3033" y="906"/>
                  </a:cubicBezTo>
                  <a:cubicBezTo>
                    <a:pt x="2787" y="951"/>
                    <a:pt x="2541" y="996"/>
                    <a:pt x="2295" y="1087"/>
                  </a:cubicBezTo>
                  <a:cubicBezTo>
                    <a:pt x="2213" y="1132"/>
                    <a:pt x="2090" y="1132"/>
                    <a:pt x="2008" y="1177"/>
                  </a:cubicBezTo>
                  <a:cubicBezTo>
                    <a:pt x="1844" y="1223"/>
                    <a:pt x="1680" y="1313"/>
                    <a:pt x="1476" y="1404"/>
                  </a:cubicBezTo>
                  <a:cubicBezTo>
                    <a:pt x="1271" y="1494"/>
                    <a:pt x="1107" y="1585"/>
                    <a:pt x="902" y="1721"/>
                  </a:cubicBezTo>
                  <a:cubicBezTo>
                    <a:pt x="738" y="1857"/>
                    <a:pt x="615" y="1992"/>
                    <a:pt x="451" y="2128"/>
                  </a:cubicBezTo>
                  <a:cubicBezTo>
                    <a:pt x="410" y="2219"/>
                    <a:pt x="328" y="2309"/>
                    <a:pt x="287" y="2400"/>
                  </a:cubicBezTo>
                  <a:cubicBezTo>
                    <a:pt x="287" y="2445"/>
                    <a:pt x="246" y="2445"/>
                    <a:pt x="246" y="2491"/>
                  </a:cubicBezTo>
                  <a:cubicBezTo>
                    <a:pt x="205" y="2581"/>
                    <a:pt x="164" y="2717"/>
                    <a:pt x="123" y="2808"/>
                  </a:cubicBezTo>
                  <a:cubicBezTo>
                    <a:pt x="82" y="2898"/>
                    <a:pt x="82" y="2943"/>
                    <a:pt x="82" y="3034"/>
                  </a:cubicBezTo>
                  <a:cubicBezTo>
                    <a:pt x="41" y="3215"/>
                    <a:pt x="41" y="3396"/>
                    <a:pt x="41" y="3532"/>
                  </a:cubicBezTo>
                  <a:cubicBezTo>
                    <a:pt x="41" y="3623"/>
                    <a:pt x="41" y="3713"/>
                    <a:pt x="82" y="3758"/>
                  </a:cubicBezTo>
                  <a:cubicBezTo>
                    <a:pt x="82" y="3804"/>
                    <a:pt x="82" y="3849"/>
                    <a:pt x="82" y="3940"/>
                  </a:cubicBezTo>
                  <a:cubicBezTo>
                    <a:pt x="41" y="4166"/>
                    <a:pt x="41" y="4438"/>
                    <a:pt x="41" y="4709"/>
                  </a:cubicBezTo>
                  <a:cubicBezTo>
                    <a:pt x="41" y="5253"/>
                    <a:pt x="0" y="5842"/>
                    <a:pt x="0" y="6385"/>
                  </a:cubicBezTo>
                  <a:cubicBezTo>
                    <a:pt x="0" y="6928"/>
                    <a:pt x="0" y="7517"/>
                    <a:pt x="0" y="8060"/>
                  </a:cubicBezTo>
                  <a:cubicBezTo>
                    <a:pt x="0" y="8649"/>
                    <a:pt x="0" y="9238"/>
                    <a:pt x="0" y="9826"/>
                  </a:cubicBezTo>
                  <a:cubicBezTo>
                    <a:pt x="0" y="10370"/>
                    <a:pt x="41" y="10913"/>
                    <a:pt x="82" y="11502"/>
                  </a:cubicBezTo>
                  <a:cubicBezTo>
                    <a:pt x="123" y="12091"/>
                    <a:pt x="164" y="12679"/>
                    <a:pt x="246" y="13268"/>
                  </a:cubicBezTo>
                  <a:cubicBezTo>
                    <a:pt x="369" y="14355"/>
                    <a:pt x="369" y="15442"/>
                    <a:pt x="410" y="16483"/>
                  </a:cubicBezTo>
                  <a:cubicBezTo>
                    <a:pt x="410" y="16755"/>
                    <a:pt x="451" y="17072"/>
                    <a:pt x="451" y="17343"/>
                  </a:cubicBezTo>
                  <a:cubicBezTo>
                    <a:pt x="492" y="17660"/>
                    <a:pt x="533" y="18023"/>
                    <a:pt x="574" y="18340"/>
                  </a:cubicBezTo>
                  <a:cubicBezTo>
                    <a:pt x="615" y="18475"/>
                    <a:pt x="615" y="18611"/>
                    <a:pt x="656" y="18747"/>
                  </a:cubicBezTo>
                  <a:cubicBezTo>
                    <a:pt x="697" y="18838"/>
                    <a:pt x="738" y="18974"/>
                    <a:pt x="738" y="19064"/>
                  </a:cubicBezTo>
                  <a:cubicBezTo>
                    <a:pt x="779" y="19200"/>
                    <a:pt x="820" y="19291"/>
                    <a:pt x="861" y="19426"/>
                  </a:cubicBezTo>
                  <a:cubicBezTo>
                    <a:pt x="902" y="19562"/>
                    <a:pt x="1025" y="19698"/>
                    <a:pt x="1107" y="19789"/>
                  </a:cubicBezTo>
                  <a:cubicBezTo>
                    <a:pt x="1312" y="20106"/>
                    <a:pt x="1639" y="20332"/>
                    <a:pt x="1967" y="20513"/>
                  </a:cubicBezTo>
                  <a:cubicBezTo>
                    <a:pt x="2213" y="20649"/>
                    <a:pt x="2459" y="20785"/>
                    <a:pt x="2746" y="20875"/>
                  </a:cubicBezTo>
                  <a:cubicBezTo>
                    <a:pt x="3238" y="21057"/>
                    <a:pt x="3730" y="21192"/>
                    <a:pt x="4263" y="21283"/>
                  </a:cubicBezTo>
                  <a:cubicBezTo>
                    <a:pt x="4836" y="21374"/>
                    <a:pt x="5410" y="21464"/>
                    <a:pt x="5984" y="21509"/>
                  </a:cubicBezTo>
                  <a:cubicBezTo>
                    <a:pt x="6476" y="21555"/>
                    <a:pt x="7009" y="21600"/>
                    <a:pt x="7501" y="21600"/>
                  </a:cubicBezTo>
                  <a:cubicBezTo>
                    <a:pt x="7992" y="21600"/>
                    <a:pt x="8525" y="21600"/>
                    <a:pt x="9017" y="21600"/>
                  </a:cubicBezTo>
                  <a:cubicBezTo>
                    <a:pt x="10042" y="21600"/>
                    <a:pt x="11066" y="21600"/>
                    <a:pt x="12091" y="21555"/>
                  </a:cubicBezTo>
                  <a:cubicBezTo>
                    <a:pt x="13116" y="21509"/>
                    <a:pt x="14140" y="21464"/>
                    <a:pt x="15165" y="21374"/>
                  </a:cubicBezTo>
                  <a:cubicBezTo>
                    <a:pt x="15698" y="21328"/>
                    <a:pt x="16190" y="21328"/>
                    <a:pt x="16723" y="21283"/>
                  </a:cubicBezTo>
                  <a:cubicBezTo>
                    <a:pt x="17296" y="21238"/>
                    <a:pt x="17911" y="21147"/>
                    <a:pt x="18485" y="21057"/>
                  </a:cubicBezTo>
                  <a:cubicBezTo>
                    <a:pt x="18895" y="20966"/>
                    <a:pt x="19264" y="20830"/>
                    <a:pt x="19592" y="20604"/>
                  </a:cubicBezTo>
                  <a:cubicBezTo>
                    <a:pt x="19674" y="20559"/>
                    <a:pt x="19715" y="20513"/>
                    <a:pt x="19797" y="20468"/>
                  </a:cubicBezTo>
                  <a:cubicBezTo>
                    <a:pt x="19920" y="20377"/>
                    <a:pt x="20002" y="20287"/>
                    <a:pt x="20083" y="20196"/>
                  </a:cubicBezTo>
                  <a:cubicBezTo>
                    <a:pt x="20247" y="20060"/>
                    <a:pt x="20370" y="19879"/>
                    <a:pt x="20452" y="19698"/>
                  </a:cubicBezTo>
                  <a:cubicBezTo>
                    <a:pt x="20534" y="19562"/>
                    <a:pt x="20616" y="19381"/>
                    <a:pt x="20698" y="19245"/>
                  </a:cubicBezTo>
                  <a:cubicBezTo>
                    <a:pt x="20821" y="19019"/>
                    <a:pt x="20903" y="18747"/>
                    <a:pt x="20985" y="18521"/>
                  </a:cubicBezTo>
                  <a:cubicBezTo>
                    <a:pt x="21108" y="18113"/>
                    <a:pt x="21149" y="17706"/>
                    <a:pt x="21231" y="17343"/>
                  </a:cubicBezTo>
                  <a:cubicBezTo>
                    <a:pt x="21272" y="17072"/>
                    <a:pt x="21313" y="16800"/>
                    <a:pt x="21354" y="16483"/>
                  </a:cubicBezTo>
                  <a:cubicBezTo>
                    <a:pt x="21354" y="16483"/>
                    <a:pt x="21354" y="16483"/>
                    <a:pt x="21354" y="16483"/>
                  </a:cubicBezTo>
                  <a:cubicBezTo>
                    <a:pt x="21436" y="15849"/>
                    <a:pt x="21518" y="15215"/>
                    <a:pt x="21559" y="14626"/>
                  </a:cubicBezTo>
                  <a:cubicBezTo>
                    <a:pt x="21600" y="14038"/>
                    <a:pt x="21600" y="13449"/>
                    <a:pt x="21559" y="12860"/>
                  </a:cubicBezTo>
                  <a:cubicBezTo>
                    <a:pt x="21559" y="12317"/>
                    <a:pt x="21518" y="11774"/>
                    <a:pt x="21436" y="11230"/>
                  </a:cubicBezTo>
                  <a:cubicBezTo>
                    <a:pt x="21354" y="10642"/>
                    <a:pt x="21313" y="10053"/>
                    <a:pt x="21272" y="9509"/>
                  </a:cubicBezTo>
                  <a:cubicBezTo>
                    <a:pt x="21231" y="8966"/>
                    <a:pt x="21190" y="8377"/>
                    <a:pt x="21108" y="7834"/>
                  </a:cubicBezTo>
                  <a:cubicBezTo>
                    <a:pt x="21026" y="7200"/>
                    <a:pt x="20944" y="6611"/>
                    <a:pt x="20821" y="5977"/>
                  </a:cubicBezTo>
                  <a:cubicBezTo>
                    <a:pt x="20739" y="5434"/>
                    <a:pt x="20575" y="4936"/>
                    <a:pt x="20452" y="4392"/>
                  </a:cubicBezTo>
                  <a:cubicBezTo>
                    <a:pt x="20370" y="4076"/>
                    <a:pt x="20247" y="3713"/>
                    <a:pt x="20124" y="3396"/>
                  </a:cubicBezTo>
                  <a:cubicBezTo>
                    <a:pt x="20043" y="3170"/>
                    <a:pt x="19961" y="2898"/>
                    <a:pt x="19838" y="2672"/>
                  </a:cubicBezTo>
                  <a:cubicBezTo>
                    <a:pt x="19715" y="2400"/>
                    <a:pt x="19551" y="2174"/>
                    <a:pt x="19428" y="1947"/>
                  </a:cubicBezTo>
                  <a:cubicBezTo>
                    <a:pt x="19346" y="1811"/>
                    <a:pt x="19223" y="1676"/>
                    <a:pt x="19100" y="1540"/>
                  </a:cubicBezTo>
                  <a:cubicBezTo>
                    <a:pt x="18977" y="1404"/>
                    <a:pt x="18813" y="1268"/>
                    <a:pt x="18649" y="1132"/>
                  </a:cubicBezTo>
                  <a:cubicBezTo>
                    <a:pt x="18403" y="951"/>
                    <a:pt x="18116" y="815"/>
                    <a:pt x="17829" y="679"/>
                  </a:cubicBezTo>
                  <a:cubicBezTo>
                    <a:pt x="17583" y="589"/>
                    <a:pt x="17337" y="498"/>
                    <a:pt x="17091" y="408"/>
                  </a:cubicBezTo>
                  <a:cubicBezTo>
                    <a:pt x="16846" y="362"/>
                    <a:pt x="16600" y="317"/>
                    <a:pt x="16354" y="272"/>
                  </a:cubicBezTo>
                  <a:cubicBezTo>
                    <a:pt x="16026" y="226"/>
                    <a:pt x="15698" y="181"/>
                    <a:pt x="15411" y="181"/>
                  </a:cubicBezTo>
                  <a:cubicBezTo>
                    <a:pt x="15165" y="181"/>
                    <a:pt x="14919" y="136"/>
                    <a:pt x="14714" y="136"/>
                  </a:cubicBezTo>
                  <a:cubicBezTo>
                    <a:pt x="14591" y="136"/>
                    <a:pt x="14509" y="136"/>
                    <a:pt x="14386" y="136"/>
                  </a:cubicBezTo>
                  <a:cubicBezTo>
                    <a:pt x="13854" y="0"/>
                    <a:pt x="13444" y="0"/>
                    <a:pt x="13034" y="0"/>
                  </a:cubicBezTo>
                  <a:lnTo>
                    <a:pt x="13034" y="0"/>
                  </a:lnTo>
                  <a:lnTo>
                    <a:pt x="13034" y="0"/>
                  </a:lnTo>
                  <a:close/>
                  <a:moveTo>
                    <a:pt x="7173" y="1494"/>
                  </a:moveTo>
                  <a:cubicBezTo>
                    <a:pt x="8197" y="1404"/>
                    <a:pt x="9263" y="1268"/>
                    <a:pt x="10288" y="1177"/>
                  </a:cubicBezTo>
                  <a:cubicBezTo>
                    <a:pt x="11271" y="1087"/>
                    <a:pt x="12255" y="1042"/>
                    <a:pt x="13239" y="1042"/>
                  </a:cubicBezTo>
                  <a:cubicBezTo>
                    <a:pt x="14263" y="1042"/>
                    <a:pt x="15288" y="996"/>
                    <a:pt x="16313" y="1132"/>
                  </a:cubicBezTo>
                  <a:cubicBezTo>
                    <a:pt x="16559" y="1177"/>
                    <a:pt x="16805" y="1223"/>
                    <a:pt x="17050" y="1268"/>
                  </a:cubicBezTo>
                  <a:cubicBezTo>
                    <a:pt x="17214" y="1313"/>
                    <a:pt x="17378" y="1358"/>
                    <a:pt x="17542" y="1449"/>
                  </a:cubicBezTo>
                  <a:cubicBezTo>
                    <a:pt x="17665" y="1494"/>
                    <a:pt x="17747" y="1540"/>
                    <a:pt x="17829" y="1585"/>
                  </a:cubicBezTo>
                  <a:cubicBezTo>
                    <a:pt x="17993" y="1675"/>
                    <a:pt x="18157" y="1766"/>
                    <a:pt x="18280" y="1902"/>
                  </a:cubicBezTo>
                  <a:cubicBezTo>
                    <a:pt x="18362" y="1992"/>
                    <a:pt x="18444" y="2083"/>
                    <a:pt x="18485" y="2128"/>
                  </a:cubicBezTo>
                  <a:cubicBezTo>
                    <a:pt x="18567" y="2309"/>
                    <a:pt x="18690" y="2445"/>
                    <a:pt x="18772" y="2626"/>
                  </a:cubicBezTo>
                  <a:cubicBezTo>
                    <a:pt x="18854" y="2808"/>
                    <a:pt x="18936" y="3034"/>
                    <a:pt x="19018" y="3215"/>
                  </a:cubicBezTo>
                  <a:cubicBezTo>
                    <a:pt x="19264" y="3894"/>
                    <a:pt x="19428" y="4574"/>
                    <a:pt x="19592" y="5298"/>
                  </a:cubicBezTo>
                  <a:cubicBezTo>
                    <a:pt x="19756" y="5977"/>
                    <a:pt x="19838" y="6702"/>
                    <a:pt x="19920" y="7426"/>
                  </a:cubicBezTo>
                  <a:cubicBezTo>
                    <a:pt x="19961" y="8015"/>
                    <a:pt x="20002" y="8558"/>
                    <a:pt x="20043" y="9147"/>
                  </a:cubicBezTo>
                  <a:cubicBezTo>
                    <a:pt x="20084" y="9781"/>
                    <a:pt x="20165" y="10415"/>
                    <a:pt x="20206" y="11049"/>
                  </a:cubicBezTo>
                  <a:cubicBezTo>
                    <a:pt x="20329" y="12272"/>
                    <a:pt x="20370" y="13494"/>
                    <a:pt x="20329" y="14717"/>
                  </a:cubicBezTo>
                  <a:cubicBezTo>
                    <a:pt x="20288" y="15577"/>
                    <a:pt x="20206" y="16392"/>
                    <a:pt x="20084" y="17253"/>
                  </a:cubicBezTo>
                  <a:cubicBezTo>
                    <a:pt x="20043" y="17751"/>
                    <a:pt x="19920" y="18249"/>
                    <a:pt x="19797" y="18702"/>
                  </a:cubicBezTo>
                  <a:cubicBezTo>
                    <a:pt x="19715" y="18883"/>
                    <a:pt x="19633" y="19109"/>
                    <a:pt x="19551" y="19245"/>
                  </a:cubicBezTo>
                  <a:cubicBezTo>
                    <a:pt x="19510" y="19290"/>
                    <a:pt x="19428" y="19381"/>
                    <a:pt x="19387" y="19426"/>
                  </a:cubicBezTo>
                  <a:cubicBezTo>
                    <a:pt x="19305" y="19472"/>
                    <a:pt x="19264" y="19517"/>
                    <a:pt x="19182" y="19562"/>
                  </a:cubicBezTo>
                  <a:cubicBezTo>
                    <a:pt x="18977" y="19653"/>
                    <a:pt x="18772" y="19698"/>
                    <a:pt x="18567" y="19743"/>
                  </a:cubicBezTo>
                  <a:cubicBezTo>
                    <a:pt x="18403" y="19789"/>
                    <a:pt x="18198" y="19834"/>
                    <a:pt x="18034" y="19834"/>
                  </a:cubicBezTo>
                  <a:cubicBezTo>
                    <a:pt x="17010" y="19970"/>
                    <a:pt x="16026" y="20015"/>
                    <a:pt x="15001" y="20060"/>
                  </a:cubicBezTo>
                  <a:cubicBezTo>
                    <a:pt x="13895" y="20106"/>
                    <a:pt x="12829" y="20196"/>
                    <a:pt x="11722" y="20287"/>
                  </a:cubicBezTo>
                  <a:cubicBezTo>
                    <a:pt x="11189" y="20332"/>
                    <a:pt x="10657" y="20332"/>
                    <a:pt x="10124" y="20332"/>
                  </a:cubicBezTo>
                  <a:cubicBezTo>
                    <a:pt x="9591" y="20332"/>
                    <a:pt x="9058" y="20332"/>
                    <a:pt x="8484" y="20377"/>
                  </a:cubicBezTo>
                  <a:cubicBezTo>
                    <a:pt x="7951" y="20377"/>
                    <a:pt x="7419" y="20377"/>
                    <a:pt x="6886" y="20332"/>
                  </a:cubicBezTo>
                  <a:cubicBezTo>
                    <a:pt x="6353" y="20332"/>
                    <a:pt x="5861" y="20241"/>
                    <a:pt x="5328" y="20196"/>
                  </a:cubicBezTo>
                  <a:cubicBezTo>
                    <a:pt x="5205" y="20196"/>
                    <a:pt x="5041" y="20151"/>
                    <a:pt x="4918" y="20151"/>
                  </a:cubicBezTo>
                  <a:cubicBezTo>
                    <a:pt x="4754" y="20106"/>
                    <a:pt x="4591" y="20106"/>
                    <a:pt x="4468" y="20060"/>
                  </a:cubicBezTo>
                  <a:cubicBezTo>
                    <a:pt x="4304" y="20015"/>
                    <a:pt x="4140" y="19970"/>
                    <a:pt x="3976" y="19924"/>
                  </a:cubicBezTo>
                  <a:cubicBezTo>
                    <a:pt x="3812" y="19879"/>
                    <a:pt x="3648" y="19834"/>
                    <a:pt x="3484" y="19789"/>
                  </a:cubicBezTo>
                  <a:cubicBezTo>
                    <a:pt x="3402" y="19743"/>
                    <a:pt x="3320" y="19743"/>
                    <a:pt x="3279" y="19698"/>
                  </a:cubicBezTo>
                  <a:cubicBezTo>
                    <a:pt x="3197" y="19653"/>
                    <a:pt x="3115" y="19607"/>
                    <a:pt x="3033" y="19607"/>
                  </a:cubicBezTo>
                  <a:cubicBezTo>
                    <a:pt x="2869" y="19517"/>
                    <a:pt x="2746" y="19426"/>
                    <a:pt x="2582" y="19336"/>
                  </a:cubicBezTo>
                  <a:cubicBezTo>
                    <a:pt x="2541" y="19291"/>
                    <a:pt x="2500" y="19245"/>
                    <a:pt x="2459" y="19200"/>
                  </a:cubicBezTo>
                  <a:cubicBezTo>
                    <a:pt x="2418" y="19155"/>
                    <a:pt x="2377" y="19064"/>
                    <a:pt x="2377" y="19019"/>
                  </a:cubicBezTo>
                  <a:cubicBezTo>
                    <a:pt x="2213" y="18566"/>
                    <a:pt x="2172" y="18068"/>
                    <a:pt x="2090" y="17570"/>
                  </a:cubicBezTo>
                  <a:cubicBezTo>
                    <a:pt x="2049" y="17026"/>
                    <a:pt x="1967" y="16438"/>
                    <a:pt x="1926" y="15894"/>
                  </a:cubicBezTo>
                  <a:cubicBezTo>
                    <a:pt x="1885" y="15215"/>
                    <a:pt x="1844" y="14581"/>
                    <a:pt x="1762" y="13902"/>
                  </a:cubicBezTo>
                  <a:cubicBezTo>
                    <a:pt x="1721" y="13585"/>
                    <a:pt x="1680" y="13268"/>
                    <a:pt x="1599" y="12951"/>
                  </a:cubicBezTo>
                  <a:cubicBezTo>
                    <a:pt x="1558" y="12679"/>
                    <a:pt x="1476" y="12408"/>
                    <a:pt x="1435" y="12136"/>
                  </a:cubicBezTo>
                  <a:cubicBezTo>
                    <a:pt x="1353" y="11502"/>
                    <a:pt x="1230" y="10868"/>
                    <a:pt x="1148" y="10234"/>
                  </a:cubicBezTo>
                  <a:cubicBezTo>
                    <a:pt x="1107" y="10053"/>
                    <a:pt x="1107" y="9872"/>
                    <a:pt x="1066" y="9691"/>
                  </a:cubicBezTo>
                  <a:cubicBezTo>
                    <a:pt x="1025" y="9057"/>
                    <a:pt x="943" y="8468"/>
                    <a:pt x="902" y="7834"/>
                  </a:cubicBezTo>
                  <a:cubicBezTo>
                    <a:pt x="861" y="7245"/>
                    <a:pt x="779" y="6611"/>
                    <a:pt x="738" y="6023"/>
                  </a:cubicBezTo>
                  <a:cubicBezTo>
                    <a:pt x="656" y="5389"/>
                    <a:pt x="615" y="4800"/>
                    <a:pt x="533" y="4166"/>
                  </a:cubicBezTo>
                  <a:cubicBezTo>
                    <a:pt x="533" y="4166"/>
                    <a:pt x="533" y="4166"/>
                    <a:pt x="533" y="4121"/>
                  </a:cubicBezTo>
                  <a:cubicBezTo>
                    <a:pt x="656" y="4211"/>
                    <a:pt x="779" y="4211"/>
                    <a:pt x="902" y="4211"/>
                  </a:cubicBezTo>
                  <a:cubicBezTo>
                    <a:pt x="1230" y="4211"/>
                    <a:pt x="1517" y="3940"/>
                    <a:pt x="1640" y="3577"/>
                  </a:cubicBezTo>
                  <a:cubicBezTo>
                    <a:pt x="1680" y="3442"/>
                    <a:pt x="1680" y="3351"/>
                    <a:pt x="1721" y="3215"/>
                  </a:cubicBezTo>
                  <a:cubicBezTo>
                    <a:pt x="1762" y="3079"/>
                    <a:pt x="1762" y="2943"/>
                    <a:pt x="1762" y="2808"/>
                  </a:cubicBezTo>
                  <a:cubicBezTo>
                    <a:pt x="1762" y="2762"/>
                    <a:pt x="1762" y="2672"/>
                    <a:pt x="1762" y="2626"/>
                  </a:cubicBezTo>
                  <a:cubicBezTo>
                    <a:pt x="1762" y="2626"/>
                    <a:pt x="1762" y="2626"/>
                    <a:pt x="1762" y="2581"/>
                  </a:cubicBezTo>
                  <a:cubicBezTo>
                    <a:pt x="1762" y="2581"/>
                    <a:pt x="1762" y="2581"/>
                    <a:pt x="1762" y="2581"/>
                  </a:cubicBezTo>
                  <a:cubicBezTo>
                    <a:pt x="1885" y="2491"/>
                    <a:pt x="2049" y="2400"/>
                    <a:pt x="2172" y="2309"/>
                  </a:cubicBezTo>
                  <a:cubicBezTo>
                    <a:pt x="2500" y="2174"/>
                    <a:pt x="2828" y="2083"/>
                    <a:pt x="3156" y="1992"/>
                  </a:cubicBezTo>
                  <a:cubicBezTo>
                    <a:pt x="3484" y="1902"/>
                    <a:pt x="3812" y="1857"/>
                    <a:pt x="4181" y="1811"/>
                  </a:cubicBezTo>
                  <a:cubicBezTo>
                    <a:pt x="5205" y="1675"/>
                    <a:pt x="6189" y="1585"/>
                    <a:pt x="7173" y="1494"/>
                  </a:cubicBezTo>
                  <a:lnTo>
                    <a:pt x="7173" y="1494"/>
                  </a:lnTo>
                  <a:lnTo>
                    <a:pt x="7173" y="1494"/>
                  </a:lnTo>
                  <a:close/>
                  <a:moveTo>
                    <a:pt x="1762" y="3306"/>
                  </a:moveTo>
                  <a:cubicBezTo>
                    <a:pt x="1762" y="3351"/>
                    <a:pt x="1762" y="3351"/>
                    <a:pt x="1721" y="3396"/>
                  </a:cubicBezTo>
                  <a:cubicBezTo>
                    <a:pt x="1762" y="3351"/>
                    <a:pt x="1762" y="3351"/>
                    <a:pt x="1762" y="3306"/>
                  </a:cubicBezTo>
                  <a:lnTo>
                    <a:pt x="1762" y="3306"/>
                  </a:lnTo>
                  <a:lnTo>
                    <a:pt x="1762" y="3306"/>
                  </a:lnTo>
                  <a:close/>
                  <a:moveTo>
                    <a:pt x="1148" y="9600"/>
                  </a:moveTo>
                  <a:cubicBezTo>
                    <a:pt x="1148" y="9645"/>
                    <a:pt x="1148" y="9645"/>
                    <a:pt x="1148" y="9691"/>
                  </a:cubicBezTo>
                  <a:cubicBezTo>
                    <a:pt x="1148" y="9645"/>
                    <a:pt x="1148" y="9645"/>
                    <a:pt x="1148" y="9600"/>
                  </a:cubicBezTo>
                  <a:lnTo>
                    <a:pt x="1148" y="9600"/>
                  </a:lnTo>
                  <a:lnTo>
                    <a:pt x="1148" y="9600"/>
                  </a:ln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8" name="Shape">
              <a:extLst>
                <a:ext uri="{FF2B5EF4-FFF2-40B4-BE49-F238E27FC236}">
                  <a16:creationId xmlns:a16="http://schemas.microsoft.com/office/drawing/2014/main" id="{74619E01-F554-91A2-5C4A-3B538CE17F4E}"/>
                </a:ext>
              </a:extLst>
            </p:cNvPr>
            <p:cNvSpPr/>
            <p:nvPr/>
          </p:nvSpPr>
          <p:spPr>
            <a:xfrm>
              <a:off x="4228920" y="2998057"/>
              <a:ext cx="2529638" cy="756929"/>
            </a:xfrm>
            <a:custGeom>
              <a:avLst/>
              <a:gdLst/>
              <a:ahLst/>
              <a:cxnLst>
                <a:cxn ang="0">
                  <a:pos x="wd2" y="hd2"/>
                </a:cxn>
                <a:cxn ang="5400000">
                  <a:pos x="wd2" y="hd2"/>
                </a:cxn>
                <a:cxn ang="10800000">
                  <a:pos x="wd2" y="hd2"/>
                </a:cxn>
                <a:cxn ang="16200000">
                  <a:pos x="wd2" y="hd2"/>
                </a:cxn>
              </a:cxnLst>
              <a:rect l="0" t="0" r="r" b="b"/>
              <a:pathLst>
                <a:path w="21600" h="21600" extrusionOk="0">
                  <a:moveTo>
                    <a:pt x="19502" y="93"/>
                  </a:moveTo>
                  <a:cubicBezTo>
                    <a:pt x="18970" y="0"/>
                    <a:pt x="18438" y="0"/>
                    <a:pt x="17879" y="0"/>
                  </a:cubicBezTo>
                  <a:cubicBezTo>
                    <a:pt x="17375" y="0"/>
                    <a:pt x="16872" y="0"/>
                    <a:pt x="16368" y="0"/>
                  </a:cubicBezTo>
                  <a:cubicBezTo>
                    <a:pt x="15836" y="0"/>
                    <a:pt x="15277" y="0"/>
                    <a:pt x="14745" y="0"/>
                  </a:cubicBezTo>
                  <a:cubicBezTo>
                    <a:pt x="14213" y="0"/>
                    <a:pt x="13710" y="0"/>
                    <a:pt x="13178" y="0"/>
                  </a:cubicBezTo>
                  <a:cubicBezTo>
                    <a:pt x="12675" y="0"/>
                    <a:pt x="12199" y="0"/>
                    <a:pt x="11695" y="0"/>
                  </a:cubicBezTo>
                  <a:cubicBezTo>
                    <a:pt x="10660" y="0"/>
                    <a:pt x="9625" y="187"/>
                    <a:pt x="8618" y="281"/>
                  </a:cubicBezTo>
                  <a:cubicBezTo>
                    <a:pt x="7554" y="374"/>
                    <a:pt x="6519" y="374"/>
                    <a:pt x="5456" y="374"/>
                  </a:cubicBezTo>
                  <a:cubicBezTo>
                    <a:pt x="4924" y="374"/>
                    <a:pt x="4421" y="281"/>
                    <a:pt x="3889" y="281"/>
                  </a:cubicBezTo>
                  <a:cubicBezTo>
                    <a:pt x="3637" y="281"/>
                    <a:pt x="3385" y="187"/>
                    <a:pt x="3162" y="187"/>
                  </a:cubicBezTo>
                  <a:cubicBezTo>
                    <a:pt x="2910" y="187"/>
                    <a:pt x="2630" y="187"/>
                    <a:pt x="2378" y="187"/>
                  </a:cubicBezTo>
                  <a:cubicBezTo>
                    <a:pt x="2098" y="187"/>
                    <a:pt x="1819" y="281"/>
                    <a:pt x="1567" y="374"/>
                  </a:cubicBezTo>
                  <a:cubicBezTo>
                    <a:pt x="1427" y="468"/>
                    <a:pt x="1287" y="561"/>
                    <a:pt x="1147" y="748"/>
                  </a:cubicBezTo>
                  <a:cubicBezTo>
                    <a:pt x="1119" y="842"/>
                    <a:pt x="1063" y="842"/>
                    <a:pt x="1035" y="935"/>
                  </a:cubicBezTo>
                  <a:cubicBezTo>
                    <a:pt x="951" y="1029"/>
                    <a:pt x="867" y="1216"/>
                    <a:pt x="783" y="1403"/>
                  </a:cubicBezTo>
                  <a:cubicBezTo>
                    <a:pt x="699" y="1590"/>
                    <a:pt x="644" y="1870"/>
                    <a:pt x="588" y="2057"/>
                  </a:cubicBezTo>
                  <a:cubicBezTo>
                    <a:pt x="504" y="2338"/>
                    <a:pt x="476" y="2712"/>
                    <a:pt x="420" y="2992"/>
                  </a:cubicBezTo>
                  <a:cubicBezTo>
                    <a:pt x="364" y="3366"/>
                    <a:pt x="336" y="3740"/>
                    <a:pt x="308" y="4114"/>
                  </a:cubicBezTo>
                  <a:cubicBezTo>
                    <a:pt x="280" y="4395"/>
                    <a:pt x="252" y="4769"/>
                    <a:pt x="252" y="5049"/>
                  </a:cubicBezTo>
                  <a:cubicBezTo>
                    <a:pt x="224" y="5423"/>
                    <a:pt x="224" y="5891"/>
                    <a:pt x="196" y="6265"/>
                  </a:cubicBezTo>
                  <a:cubicBezTo>
                    <a:pt x="168" y="7107"/>
                    <a:pt x="140" y="8042"/>
                    <a:pt x="140" y="8883"/>
                  </a:cubicBezTo>
                  <a:cubicBezTo>
                    <a:pt x="140" y="9725"/>
                    <a:pt x="112" y="10566"/>
                    <a:pt x="112" y="11408"/>
                  </a:cubicBezTo>
                  <a:cubicBezTo>
                    <a:pt x="112" y="12249"/>
                    <a:pt x="84" y="13091"/>
                    <a:pt x="84" y="13932"/>
                  </a:cubicBezTo>
                  <a:cubicBezTo>
                    <a:pt x="84" y="14774"/>
                    <a:pt x="56" y="15616"/>
                    <a:pt x="28" y="16457"/>
                  </a:cubicBezTo>
                  <a:cubicBezTo>
                    <a:pt x="28" y="16831"/>
                    <a:pt x="0" y="17299"/>
                    <a:pt x="0" y="17673"/>
                  </a:cubicBezTo>
                  <a:cubicBezTo>
                    <a:pt x="0" y="17953"/>
                    <a:pt x="0" y="18234"/>
                    <a:pt x="28" y="18514"/>
                  </a:cubicBezTo>
                  <a:cubicBezTo>
                    <a:pt x="56" y="18888"/>
                    <a:pt x="112" y="19169"/>
                    <a:pt x="168" y="19449"/>
                  </a:cubicBezTo>
                  <a:cubicBezTo>
                    <a:pt x="196" y="19543"/>
                    <a:pt x="252" y="19730"/>
                    <a:pt x="280" y="19823"/>
                  </a:cubicBezTo>
                  <a:cubicBezTo>
                    <a:pt x="308" y="19917"/>
                    <a:pt x="336" y="20010"/>
                    <a:pt x="364" y="20010"/>
                  </a:cubicBezTo>
                  <a:cubicBezTo>
                    <a:pt x="392" y="20104"/>
                    <a:pt x="420" y="20104"/>
                    <a:pt x="448" y="20197"/>
                  </a:cubicBezTo>
                  <a:cubicBezTo>
                    <a:pt x="504" y="20291"/>
                    <a:pt x="588" y="20384"/>
                    <a:pt x="644" y="20478"/>
                  </a:cubicBezTo>
                  <a:cubicBezTo>
                    <a:pt x="895" y="20852"/>
                    <a:pt x="1147" y="20946"/>
                    <a:pt x="1399" y="21133"/>
                  </a:cubicBezTo>
                  <a:cubicBezTo>
                    <a:pt x="1539" y="21226"/>
                    <a:pt x="1651" y="21226"/>
                    <a:pt x="1791" y="21320"/>
                  </a:cubicBezTo>
                  <a:cubicBezTo>
                    <a:pt x="1903" y="21413"/>
                    <a:pt x="2042" y="21413"/>
                    <a:pt x="2154" y="21413"/>
                  </a:cubicBezTo>
                  <a:cubicBezTo>
                    <a:pt x="2266" y="21413"/>
                    <a:pt x="2378" y="21507"/>
                    <a:pt x="2490" y="21507"/>
                  </a:cubicBezTo>
                  <a:cubicBezTo>
                    <a:pt x="2630" y="21507"/>
                    <a:pt x="2770" y="21600"/>
                    <a:pt x="2882" y="21600"/>
                  </a:cubicBezTo>
                  <a:cubicBezTo>
                    <a:pt x="3050" y="21600"/>
                    <a:pt x="3190" y="21600"/>
                    <a:pt x="3358" y="21600"/>
                  </a:cubicBezTo>
                  <a:cubicBezTo>
                    <a:pt x="3581" y="21600"/>
                    <a:pt x="3833" y="21600"/>
                    <a:pt x="4057" y="21600"/>
                  </a:cubicBezTo>
                  <a:cubicBezTo>
                    <a:pt x="4617" y="21600"/>
                    <a:pt x="5148" y="21600"/>
                    <a:pt x="5708" y="21507"/>
                  </a:cubicBezTo>
                  <a:cubicBezTo>
                    <a:pt x="5932" y="21507"/>
                    <a:pt x="6183" y="21507"/>
                    <a:pt x="6407" y="21413"/>
                  </a:cubicBezTo>
                  <a:cubicBezTo>
                    <a:pt x="6687" y="21413"/>
                    <a:pt x="6967" y="21320"/>
                    <a:pt x="7275" y="21320"/>
                  </a:cubicBezTo>
                  <a:cubicBezTo>
                    <a:pt x="7778" y="21226"/>
                    <a:pt x="8282" y="21226"/>
                    <a:pt x="8813" y="21226"/>
                  </a:cubicBezTo>
                  <a:cubicBezTo>
                    <a:pt x="9317" y="21226"/>
                    <a:pt x="9821" y="21133"/>
                    <a:pt x="10324" y="21039"/>
                  </a:cubicBezTo>
                  <a:cubicBezTo>
                    <a:pt x="10856" y="21039"/>
                    <a:pt x="11388" y="20946"/>
                    <a:pt x="11919" y="20946"/>
                  </a:cubicBezTo>
                  <a:cubicBezTo>
                    <a:pt x="12171" y="20946"/>
                    <a:pt x="12395" y="20946"/>
                    <a:pt x="12647" y="20946"/>
                  </a:cubicBezTo>
                  <a:cubicBezTo>
                    <a:pt x="12926" y="20946"/>
                    <a:pt x="13206" y="20946"/>
                    <a:pt x="13458" y="20946"/>
                  </a:cubicBezTo>
                  <a:cubicBezTo>
                    <a:pt x="13962" y="20946"/>
                    <a:pt x="14493" y="20946"/>
                    <a:pt x="14997" y="20852"/>
                  </a:cubicBezTo>
                  <a:cubicBezTo>
                    <a:pt x="15501" y="20759"/>
                    <a:pt x="16032" y="20759"/>
                    <a:pt x="16536" y="20665"/>
                  </a:cubicBezTo>
                  <a:cubicBezTo>
                    <a:pt x="17039" y="20665"/>
                    <a:pt x="17571" y="20572"/>
                    <a:pt x="18075" y="20665"/>
                  </a:cubicBezTo>
                  <a:cubicBezTo>
                    <a:pt x="18326" y="20665"/>
                    <a:pt x="18578" y="20665"/>
                    <a:pt x="18830" y="20759"/>
                  </a:cubicBezTo>
                  <a:cubicBezTo>
                    <a:pt x="19110" y="20759"/>
                    <a:pt x="19390" y="20852"/>
                    <a:pt x="19641" y="20759"/>
                  </a:cubicBezTo>
                  <a:cubicBezTo>
                    <a:pt x="19753" y="20759"/>
                    <a:pt x="19865" y="20665"/>
                    <a:pt x="19977" y="20572"/>
                  </a:cubicBezTo>
                  <a:cubicBezTo>
                    <a:pt x="20089" y="20478"/>
                    <a:pt x="20173" y="20384"/>
                    <a:pt x="20285" y="20291"/>
                  </a:cubicBezTo>
                  <a:cubicBezTo>
                    <a:pt x="20369" y="20198"/>
                    <a:pt x="20481" y="19917"/>
                    <a:pt x="20565" y="19730"/>
                  </a:cubicBezTo>
                  <a:cubicBezTo>
                    <a:pt x="20593" y="19637"/>
                    <a:pt x="20649" y="19543"/>
                    <a:pt x="20677" y="19449"/>
                  </a:cubicBezTo>
                  <a:cubicBezTo>
                    <a:pt x="20761" y="19169"/>
                    <a:pt x="20845" y="18888"/>
                    <a:pt x="20929" y="18608"/>
                  </a:cubicBezTo>
                  <a:cubicBezTo>
                    <a:pt x="20984" y="18421"/>
                    <a:pt x="21012" y="18234"/>
                    <a:pt x="21040" y="18047"/>
                  </a:cubicBezTo>
                  <a:cubicBezTo>
                    <a:pt x="21124" y="17579"/>
                    <a:pt x="21180" y="17112"/>
                    <a:pt x="21264" y="16738"/>
                  </a:cubicBezTo>
                  <a:cubicBezTo>
                    <a:pt x="21320" y="16364"/>
                    <a:pt x="21348" y="15896"/>
                    <a:pt x="21404" y="15522"/>
                  </a:cubicBezTo>
                  <a:cubicBezTo>
                    <a:pt x="21460" y="14961"/>
                    <a:pt x="21488" y="14494"/>
                    <a:pt x="21516" y="13933"/>
                  </a:cubicBezTo>
                  <a:cubicBezTo>
                    <a:pt x="21544" y="13559"/>
                    <a:pt x="21544" y="13185"/>
                    <a:pt x="21572" y="12717"/>
                  </a:cubicBezTo>
                  <a:cubicBezTo>
                    <a:pt x="21600" y="12250"/>
                    <a:pt x="21600" y="11875"/>
                    <a:pt x="21600" y="11408"/>
                  </a:cubicBezTo>
                  <a:cubicBezTo>
                    <a:pt x="21600" y="10847"/>
                    <a:pt x="21600" y="10192"/>
                    <a:pt x="21600" y="9631"/>
                  </a:cubicBezTo>
                  <a:cubicBezTo>
                    <a:pt x="21600" y="9070"/>
                    <a:pt x="21600" y="8416"/>
                    <a:pt x="21600" y="7855"/>
                  </a:cubicBezTo>
                  <a:cubicBezTo>
                    <a:pt x="21600" y="7107"/>
                    <a:pt x="21572" y="6452"/>
                    <a:pt x="21544" y="5704"/>
                  </a:cubicBezTo>
                  <a:cubicBezTo>
                    <a:pt x="21516" y="5143"/>
                    <a:pt x="21516" y="4675"/>
                    <a:pt x="21488" y="4114"/>
                  </a:cubicBezTo>
                  <a:cubicBezTo>
                    <a:pt x="21488" y="3834"/>
                    <a:pt x="21488" y="3647"/>
                    <a:pt x="21488" y="3366"/>
                  </a:cubicBezTo>
                  <a:cubicBezTo>
                    <a:pt x="21488" y="3179"/>
                    <a:pt x="21488" y="3086"/>
                    <a:pt x="21488" y="2899"/>
                  </a:cubicBezTo>
                  <a:cubicBezTo>
                    <a:pt x="21488" y="2712"/>
                    <a:pt x="21488" y="2525"/>
                    <a:pt x="21460" y="2338"/>
                  </a:cubicBezTo>
                  <a:cubicBezTo>
                    <a:pt x="21432" y="2057"/>
                    <a:pt x="21404" y="1870"/>
                    <a:pt x="21376" y="1683"/>
                  </a:cubicBezTo>
                  <a:cubicBezTo>
                    <a:pt x="21376" y="1683"/>
                    <a:pt x="21376" y="1590"/>
                    <a:pt x="21348" y="1590"/>
                  </a:cubicBezTo>
                  <a:cubicBezTo>
                    <a:pt x="21292" y="1403"/>
                    <a:pt x="21236" y="1216"/>
                    <a:pt x="21180" y="1216"/>
                  </a:cubicBezTo>
                  <a:cubicBezTo>
                    <a:pt x="21124" y="1122"/>
                    <a:pt x="21068" y="1122"/>
                    <a:pt x="20984" y="1216"/>
                  </a:cubicBezTo>
                  <a:cubicBezTo>
                    <a:pt x="20956" y="1216"/>
                    <a:pt x="20928" y="1216"/>
                    <a:pt x="20928" y="1309"/>
                  </a:cubicBezTo>
                  <a:cubicBezTo>
                    <a:pt x="20901" y="1309"/>
                    <a:pt x="20901" y="1216"/>
                    <a:pt x="20873" y="1216"/>
                  </a:cubicBezTo>
                  <a:cubicBezTo>
                    <a:pt x="20817" y="1122"/>
                    <a:pt x="20761" y="1029"/>
                    <a:pt x="20705" y="935"/>
                  </a:cubicBezTo>
                  <a:cubicBezTo>
                    <a:pt x="20649" y="842"/>
                    <a:pt x="20593" y="842"/>
                    <a:pt x="20537" y="748"/>
                  </a:cubicBezTo>
                  <a:cubicBezTo>
                    <a:pt x="20453" y="655"/>
                    <a:pt x="20397" y="655"/>
                    <a:pt x="20313" y="561"/>
                  </a:cubicBezTo>
                  <a:cubicBezTo>
                    <a:pt x="20229" y="468"/>
                    <a:pt x="20173" y="468"/>
                    <a:pt x="20089" y="468"/>
                  </a:cubicBezTo>
                  <a:cubicBezTo>
                    <a:pt x="20033" y="468"/>
                    <a:pt x="19977" y="374"/>
                    <a:pt x="19921" y="374"/>
                  </a:cubicBezTo>
                  <a:cubicBezTo>
                    <a:pt x="19865" y="374"/>
                    <a:pt x="19781" y="374"/>
                    <a:pt x="19725" y="281"/>
                  </a:cubicBezTo>
                  <a:cubicBezTo>
                    <a:pt x="19613" y="93"/>
                    <a:pt x="19558" y="93"/>
                    <a:pt x="19502" y="93"/>
                  </a:cubicBezTo>
                  <a:lnTo>
                    <a:pt x="19502" y="93"/>
                  </a:lnTo>
                  <a:lnTo>
                    <a:pt x="19502" y="93"/>
                  </a:lnTo>
                  <a:close/>
                  <a:moveTo>
                    <a:pt x="3553" y="2338"/>
                  </a:moveTo>
                  <a:cubicBezTo>
                    <a:pt x="4085" y="2431"/>
                    <a:pt x="4589" y="2431"/>
                    <a:pt x="5120" y="2525"/>
                  </a:cubicBezTo>
                  <a:cubicBezTo>
                    <a:pt x="6127" y="2618"/>
                    <a:pt x="7163" y="2618"/>
                    <a:pt x="8170" y="2525"/>
                  </a:cubicBezTo>
                  <a:cubicBezTo>
                    <a:pt x="8674" y="2525"/>
                    <a:pt x="9205" y="2431"/>
                    <a:pt x="9709" y="2338"/>
                  </a:cubicBezTo>
                  <a:cubicBezTo>
                    <a:pt x="10240" y="2244"/>
                    <a:pt x="10744" y="2151"/>
                    <a:pt x="11276" y="2151"/>
                  </a:cubicBezTo>
                  <a:cubicBezTo>
                    <a:pt x="11835" y="2151"/>
                    <a:pt x="12367" y="2151"/>
                    <a:pt x="12926" y="2057"/>
                  </a:cubicBezTo>
                  <a:cubicBezTo>
                    <a:pt x="13458" y="2057"/>
                    <a:pt x="13962" y="1964"/>
                    <a:pt x="14493" y="1964"/>
                  </a:cubicBezTo>
                  <a:cubicBezTo>
                    <a:pt x="15528" y="1870"/>
                    <a:pt x="16564" y="1964"/>
                    <a:pt x="17599" y="1777"/>
                  </a:cubicBezTo>
                  <a:cubicBezTo>
                    <a:pt x="18131" y="1683"/>
                    <a:pt x="18662" y="1683"/>
                    <a:pt x="19194" y="1590"/>
                  </a:cubicBezTo>
                  <a:cubicBezTo>
                    <a:pt x="19446" y="1590"/>
                    <a:pt x="19697" y="1496"/>
                    <a:pt x="19949" y="1496"/>
                  </a:cubicBezTo>
                  <a:cubicBezTo>
                    <a:pt x="20201" y="1496"/>
                    <a:pt x="20453" y="1496"/>
                    <a:pt x="20705" y="1403"/>
                  </a:cubicBezTo>
                  <a:cubicBezTo>
                    <a:pt x="20705" y="1403"/>
                    <a:pt x="20733" y="1403"/>
                    <a:pt x="20733" y="1403"/>
                  </a:cubicBezTo>
                  <a:cubicBezTo>
                    <a:pt x="20677" y="1590"/>
                    <a:pt x="20649" y="1777"/>
                    <a:pt x="20649" y="2057"/>
                  </a:cubicBezTo>
                  <a:cubicBezTo>
                    <a:pt x="20621" y="2431"/>
                    <a:pt x="20621" y="2899"/>
                    <a:pt x="20621" y="3366"/>
                  </a:cubicBezTo>
                  <a:cubicBezTo>
                    <a:pt x="20621" y="4675"/>
                    <a:pt x="20705" y="5984"/>
                    <a:pt x="20733" y="7294"/>
                  </a:cubicBezTo>
                  <a:cubicBezTo>
                    <a:pt x="20733" y="8322"/>
                    <a:pt x="20733" y="9444"/>
                    <a:pt x="20733" y="10473"/>
                  </a:cubicBezTo>
                  <a:cubicBezTo>
                    <a:pt x="20733" y="11034"/>
                    <a:pt x="20733" y="11501"/>
                    <a:pt x="20705" y="12062"/>
                  </a:cubicBezTo>
                  <a:cubicBezTo>
                    <a:pt x="20677" y="12623"/>
                    <a:pt x="20677" y="13091"/>
                    <a:pt x="20621" y="13652"/>
                  </a:cubicBezTo>
                  <a:cubicBezTo>
                    <a:pt x="20565" y="14400"/>
                    <a:pt x="20509" y="15148"/>
                    <a:pt x="20397" y="15803"/>
                  </a:cubicBezTo>
                  <a:cubicBezTo>
                    <a:pt x="20341" y="16177"/>
                    <a:pt x="20285" y="16457"/>
                    <a:pt x="20201" y="16738"/>
                  </a:cubicBezTo>
                  <a:cubicBezTo>
                    <a:pt x="20145" y="16925"/>
                    <a:pt x="20089" y="17112"/>
                    <a:pt x="20033" y="17299"/>
                  </a:cubicBezTo>
                  <a:cubicBezTo>
                    <a:pt x="20005" y="17392"/>
                    <a:pt x="19949" y="17486"/>
                    <a:pt x="19921" y="17486"/>
                  </a:cubicBezTo>
                  <a:cubicBezTo>
                    <a:pt x="19781" y="17579"/>
                    <a:pt x="19669" y="17673"/>
                    <a:pt x="19530" y="17673"/>
                  </a:cubicBezTo>
                  <a:cubicBezTo>
                    <a:pt x="19306" y="17673"/>
                    <a:pt x="19110" y="17673"/>
                    <a:pt x="18886" y="17673"/>
                  </a:cubicBezTo>
                  <a:cubicBezTo>
                    <a:pt x="18634" y="17673"/>
                    <a:pt x="18382" y="17673"/>
                    <a:pt x="18131" y="17673"/>
                  </a:cubicBezTo>
                  <a:cubicBezTo>
                    <a:pt x="17599" y="17673"/>
                    <a:pt x="17067" y="17673"/>
                    <a:pt x="16536" y="17766"/>
                  </a:cubicBezTo>
                  <a:cubicBezTo>
                    <a:pt x="16032" y="17860"/>
                    <a:pt x="15501" y="17953"/>
                    <a:pt x="14997" y="17953"/>
                  </a:cubicBezTo>
                  <a:cubicBezTo>
                    <a:pt x="14493" y="18047"/>
                    <a:pt x="14018" y="18047"/>
                    <a:pt x="13514" y="18047"/>
                  </a:cubicBezTo>
                  <a:cubicBezTo>
                    <a:pt x="12982" y="18047"/>
                    <a:pt x="12451" y="18047"/>
                    <a:pt x="11919" y="18047"/>
                  </a:cubicBezTo>
                  <a:cubicBezTo>
                    <a:pt x="11388" y="18047"/>
                    <a:pt x="10856" y="18047"/>
                    <a:pt x="10352" y="18140"/>
                  </a:cubicBezTo>
                  <a:cubicBezTo>
                    <a:pt x="9849" y="18140"/>
                    <a:pt x="9373" y="18234"/>
                    <a:pt x="8869" y="18327"/>
                  </a:cubicBezTo>
                  <a:cubicBezTo>
                    <a:pt x="8366" y="18327"/>
                    <a:pt x="7834" y="18421"/>
                    <a:pt x="7331" y="18514"/>
                  </a:cubicBezTo>
                  <a:cubicBezTo>
                    <a:pt x="6799" y="18608"/>
                    <a:pt x="6295" y="18701"/>
                    <a:pt x="5764" y="18701"/>
                  </a:cubicBezTo>
                  <a:cubicBezTo>
                    <a:pt x="5204" y="18701"/>
                    <a:pt x="4673" y="18795"/>
                    <a:pt x="4113" y="18795"/>
                  </a:cubicBezTo>
                  <a:cubicBezTo>
                    <a:pt x="3889" y="18795"/>
                    <a:pt x="3693" y="18795"/>
                    <a:pt x="3469" y="18795"/>
                  </a:cubicBezTo>
                  <a:cubicBezTo>
                    <a:pt x="3330" y="18795"/>
                    <a:pt x="3162" y="18795"/>
                    <a:pt x="3022" y="18795"/>
                  </a:cubicBezTo>
                  <a:cubicBezTo>
                    <a:pt x="2910" y="18795"/>
                    <a:pt x="2798" y="18795"/>
                    <a:pt x="2686" y="18795"/>
                  </a:cubicBezTo>
                  <a:cubicBezTo>
                    <a:pt x="2574" y="18795"/>
                    <a:pt x="2490" y="18795"/>
                    <a:pt x="2378" y="18701"/>
                  </a:cubicBezTo>
                  <a:cubicBezTo>
                    <a:pt x="2322" y="18701"/>
                    <a:pt x="2294" y="18701"/>
                    <a:pt x="2238" y="18701"/>
                  </a:cubicBezTo>
                  <a:cubicBezTo>
                    <a:pt x="2154" y="18701"/>
                    <a:pt x="2070" y="18701"/>
                    <a:pt x="1987" y="18608"/>
                  </a:cubicBezTo>
                  <a:cubicBezTo>
                    <a:pt x="1847" y="18514"/>
                    <a:pt x="1735" y="18514"/>
                    <a:pt x="1595" y="18421"/>
                  </a:cubicBezTo>
                  <a:cubicBezTo>
                    <a:pt x="1539" y="18421"/>
                    <a:pt x="1483" y="18327"/>
                    <a:pt x="1455" y="18327"/>
                  </a:cubicBezTo>
                  <a:cubicBezTo>
                    <a:pt x="1399" y="18327"/>
                    <a:pt x="1343" y="18234"/>
                    <a:pt x="1287" y="18234"/>
                  </a:cubicBezTo>
                  <a:cubicBezTo>
                    <a:pt x="1147" y="18140"/>
                    <a:pt x="979" y="17953"/>
                    <a:pt x="839" y="17766"/>
                  </a:cubicBezTo>
                  <a:cubicBezTo>
                    <a:pt x="811" y="17673"/>
                    <a:pt x="783" y="17673"/>
                    <a:pt x="755" y="17579"/>
                  </a:cubicBezTo>
                  <a:cubicBezTo>
                    <a:pt x="755" y="17579"/>
                    <a:pt x="755" y="17579"/>
                    <a:pt x="755" y="17579"/>
                  </a:cubicBezTo>
                  <a:cubicBezTo>
                    <a:pt x="755" y="17205"/>
                    <a:pt x="783" y="16831"/>
                    <a:pt x="783" y="16457"/>
                  </a:cubicBezTo>
                  <a:cubicBezTo>
                    <a:pt x="783" y="16083"/>
                    <a:pt x="811" y="15709"/>
                    <a:pt x="811" y="15242"/>
                  </a:cubicBezTo>
                  <a:cubicBezTo>
                    <a:pt x="839" y="14400"/>
                    <a:pt x="839" y="13559"/>
                    <a:pt x="839" y="12623"/>
                  </a:cubicBezTo>
                  <a:cubicBezTo>
                    <a:pt x="867" y="10940"/>
                    <a:pt x="867" y="9257"/>
                    <a:pt x="895" y="7574"/>
                  </a:cubicBezTo>
                  <a:cubicBezTo>
                    <a:pt x="895" y="7107"/>
                    <a:pt x="923" y="6546"/>
                    <a:pt x="923" y="6078"/>
                  </a:cubicBezTo>
                  <a:cubicBezTo>
                    <a:pt x="923" y="5611"/>
                    <a:pt x="951" y="5236"/>
                    <a:pt x="979" y="4769"/>
                  </a:cubicBezTo>
                  <a:cubicBezTo>
                    <a:pt x="1007" y="4301"/>
                    <a:pt x="1035" y="3927"/>
                    <a:pt x="1091" y="3553"/>
                  </a:cubicBezTo>
                  <a:cubicBezTo>
                    <a:pt x="1119" y="3366"/>
                    <a:pt x="1147" y="3273"/>
                    <a:pt x="1175" y="3086"/>
                  </a:cubicBezTo>
                  <a:cubicBezTo>
                    <a:pt x="1203" y="2992"/>
                    <a:pt x="1231" y="2899"/>
                    <a:pt x="1259" y="2899"/>
                  </a:cubicBezTo>
                  <a:cubicBezTo>
                    <a:pt x="1315" y="2805"/>
                    <a:pt x="1371" y="2712"/>
                    <a:pt x="1427" y="2618"/>
                  </a:cubicBezTo>
                  <a:cubicBezTo>
                    <a:pt x="1539" y="2525"/>
                    <a:pt x="1651" y="2431"/>
                    <a:pt x="1763" y="2338"/>
                  </a:cubicBezTo>
                  <a:cubicBezTo>
                    <a:pt x="1875" y="2244"/>
                    <a:pt x="1987" y="2244"/>
                    <a:pt x="2098" y="2244"/>
                  </a:cubicBezTo>
                  <a:cubicBezTo>
                    <a:pt x="2574" y="2244"/>
                    <a:pt x="3050" y="2338"/>
                    <a:pt x="3553" y="2338"/>
                  </a:cubicBezTo>
                  <a:lnTo>
                    <a:pt x="3553" y="2338"/>
                  </a:lnTo>
                  <a:lnTo>
                    <a:pt x="3553" y="2338"/>
                  </a:lnTo>
                  <a:close/>
                  <a:moveTo>
                    <a:pt x="20425" y="15803"/>
                  </a:moveTo>
                  <a:cubicBezTo>
                    <a:pt x="20397" y="15896"/>
                    <a:pt x="20397" y="15896"/>
                    <a:pt x="20425" y="15803"/>
                  </a:cubicBezTo>
                  <a:cubicBezTo>
                    <a:pt x="20397" y="15896"/>
                    <a:pt x="20397" y="15896"/>
                    <a:pt x="20425" y="15803"/>
                  </a:cubicBezTo>
                  <a:lnTo>
                    <a:pt x="20425" y="15803"/>
                  </a:lnTo>
                  <a:lnTo>
                    <a:pt x="20425" y="15803"/>
                  </a:lnTo>
                  <a:close/>
                  <a:moveTo>
                    <a:pt x="20369" y="16177"/>
                  </a:moveTo>
                  <a:cubicBezTo>
                    <a:pt x="20369" y="16177"/>
                    <a:pt x="20369" y="16177"/>
                    <a:pt x="20369" y="16177"/>
                  </a:cubicBezTo>
                  <a:cubicBezTo>
                    <a:pt x="20341" y="16270"/>
                    <a:pt x="20341" y="16270"/>
                    <a:pt x="20369" y="16177"/>
                  </a:cubicBezTo>
                  <a:cubicBezTo>
                    <a:pt x="20369" y="16177"/>
                    <a:pt x="20369" y="16177"/>
                    <a:pt x="20369" y="16177"/>
                  </a:cubicBezTo>
                  <a:lnTo>
                    <a:pt x="20369" y="16177"/>
                  </a:lnTo>
                  <a:lnTo>
                    <a:pt x="20369" y="16177"/>
                  </a:lnTo>
                  <a:close/>
                </a:path>
              </a:pathLst>
            </a:custGeom>
            <a:solidFill>
              <a:schemeClr val="accent2"/>
            </a:solidFill>
            <a:ln w="12700">
              <a:solidFill>
                <a:schemeClr val="accent2"/>
              </a:solidFill>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9" name="Shape">
              <a:extLst>
                <a:ext uri="{FF2B5EF4-FFF2-40B4-BE49-F238E27FC236}">
                  <a16:creationId xmlns:a16="http://schemas.microsoft.com/office/drawing/2014/main" id="{B24AE79E-ED26-2C17-4C1C-C2956057A55D}"/>
                </a:ext>
              </a:extLst>
            </p:cNvPr>
            <p:cNvSpPr/>
            <p:nvPr/>
          </p:nvSpPr>
          <p:spPr>
            <a:xfrm>
              <a:off x="4261687" y="5062392"/>
              <a:ext cx="2529638" cy="756919"/>
            </a:xfrm>
            <a:custGeom>
              <a:avLst/>
              <a:gdLst/>
              <a:ahLst/>
              <a:cxnLst>
                <a:cxn ang="0">
                  <a:pos x="wd2" y="hd2"/>
                </a:cxn>
                <a:cxn ang="5400000">
                  <a:pos x="wd2" y="hd2"/>
                </a:cxn>
                <a:cxn ang="10800000">
                  <a:pos x="wd2" y="hd2"/>
                </a:cxn>
                <a:cxn ang="16200000">
                  <a:pos x="wd2" y="hd2"/>
                </a:cxn>
              </a:cxnLst>
              <a:rect l="0" t="0" r="r" b="b"/>
              <a:pathLst>
                <a:path w="21600" h="21600" extrusionOk="0">
                  <a:moveTo>
                    <a:pt x="2098" y="21507"/>
                  </a:moveTo>
                  <a:cubicBezTo>
                    <a:pt x="2630" y="21600"/>
                    <a:pt x="3162" y="21600"/>
                    <a:pt x="3721" y="21600"/>
                  </a:cubicBezTo>
                  <a:cubicBezTo>
                    <a:pt x="4225" y="21600"/>
                    <a:pt x="4728" y="21600"/>
                    <a:pt x="5232" y="21600"/>
                  </a:cubicBezTo>
                  <a:cubicBezTo>
                    <a:pt x="5764" y="21600"/>
                    <a:pt x="6323" y="21600"/>
                    <a:pt x="6855" y="21600"/>
                  </a:cubicBezTo>
                  <a:cubicBezTo>
                    <a:pt x="7386" y="21600"/>
                    <a:pt x="7890" y="21600"/>
                    <a:pt x="8422" y="21600"/>
                  </a:cubicBezTo>
                  <a:cubicBezTo>
                    <a:pt x="8925" y="21600"/>
                    <a:pt x="9401" y="21600"/>
                    <a:pt x="9905" y="21600"/>
                  </a:cubicBezTo>
                  <a:cubicBezTo>
                    <a:pt x="10940" y="21600"/>
                    <a:pt x="11975" y="21413"/>
                    <a:pt x="12982" y="21319"/>
                  </a:cubicBezTo>
                  <a:cubicBezTo>
                    <a:pt x="14046" y="21226"/>
                    <a:pt x="15081" y="21226"/>
                    <a:pt x="16144" y="21226"/>
                  </a:cubicBezTo>
                  <a:cubicBezTo>
                    <a:pt x="16676" y="21226"/>
                    <a:pt x="17179" y="21319"/>
                    <a:pt x="17711" y="21319"/>
                  </a:cubicBezTo>
                  <a:cubicBezTo>
                    <a:pt x="17963" y="21319"/>
                    <a:pt x="18214" y="21413"/>
                    <a:pt x="18438" y="21413"/>
                  </a:cubicBezTo>
                  <a:cubicBezTo>
                    <a:pt x="18690" y="21413"/>
                    <a:pt x="18970" y="21413"/>
                    <a:pt x="19222" y="21413"/>
                  </a:cubicBezTo>
                  <a:cubicBezTo>
                    <a:pt x="19502" y="21413"/>
                    <a:pt x="19781" y="21319"/>
                    <a:pt x="20033" y="21226"/>
                  </a:cubicBezTo>
                  <a:cubicBezTo>
                    <a:pt x="20173" y="21132"/>
                    <a:pt x="20313" y="21039"/>
                    <a:pt x="20453" y="20852"/>
                  </a:cubicBezTo>
                  <a:cubicBezTo>
                    <a:pt x="20481" y="20758"/>
                    <a:pt x="20537" y="20758"/>
                    <a:pt x="20565" y="20665"/>
                  </a:cubicBezTo>
                  <a:cubicBezTo>
                    <a:pt x="20649" y="20571"/>
                    <a:pt x="20733" y="20384"/>
                    <a:pt x="20817" y="20197"/>
                  </a:cubicBezTo>
                  <a:cubicBezTo>
                    <a:pt x="20900" y="20010"/>
                    <a:pt x="20956" y="19730"/>
                    <a:pt x="21012" y="19543"/>
                  </a:cubicBezTo>
                  <a:cubicBezTo>
                    <a:pt x="21096" y="19262"/>
                    <a:pt x="21124" y="18888"/>
                    <a:pt x="21180" y="18608"/>
                  </a:cubicBezTo>
                  <a:cubicBezTo>
                    <a:pt x="21236" y="18234"/>
                    <a:pt x="21264" y="17860"/>
                    <a:pt x="21292" y="17486"/>
                  </a:cubicBezTo>
                  <a:cubicBezTo>
                    <a:pt x="21320" y="17205"/>
                    <a:pt x="21348" y="16831"/>
                    <a:pt x="21348" y="16551"/>
                  </a:cubicBezTo>
                  <a:cubicBezTo>
                    <a:pt x="21376" y="16177"/>
                    <a:pt x="21376" y="15709"/>
                    <a:pt x="21404" y="15335"/>
                  </a:cubicBezTo>
                  <a:cubicBezTo>
                    <a:pt x="21432" y="14493"/>
                    <a:pt x="21460" y="13558"/>
                    <a:pt x="21460" y="12717"/>
                  </a:cubicBezTo>
                  <a:cubicBezTo>
                    <a:pt x="21460" y="11875"/>
                    <a:pt x="21488" y="11034"/>
                    <a:pt x="21488" y="10192"/>
                  </a:cubicBezTo>
                  <a:cubicBezTo>
                    <a:pt x="21488" y="9351"/>
                    <a:pt x="21516" y="8509"/>
                    <a:pt x="21516" y="7667"/>
                  </a:cubicBezTo>
                  <a:cubicBezTo>
                    <a:pt x="21516" y="6826"/>
                    <a:pt x="21544" y="5984"/>
                    <a:pt x="21572" y="5143"/>
                  </a:cubicBezTo>
                  <a:cubicBezTo>
                    <a:pt x="21572" y="4769"/>
                    <a:pt x="21600" y="4301"/>
                    <a:pt x="21600" y="3927"/>
                  </a:cubicBezTo>
                  <a:cubicBezTo>
                    <a:pt x="21600" y="3647"/>
                    <a:pt x="21600" y="3366"/>
                    <a:pt x="21572" y="3086"/>
                  </a:cubicBezTo>
                  <a:cubicBezTo>
                    <a:pt x="21544" y="2712"/>
                    <a:pt x="21488" y="2431"/>
                    <a:pt x="21432" y="2150"/>
                  </a:cubicBezTo>
                  <a:cubicBezTo>
                    <a:pt x="21404" y="2057"/>
                    <a:pt x="21348" y="1870"/>
                    <a:pt x="21320" y="1776"/>
                  </a:cubicBezTo>
                  <a:cubicBezTo>
                    <a:pt x="21292" y="1683"/>
                    <a:pt x="21264" y="1589"/>
                    <a:pt x="21236" y="1589"/>
                  </a:cubicBezTo>
                  <a:cubicBezTo>
                    <a:pt x="21208" y="1496"/>
                    <a:pt x="21180" y="1496"/>
                    <a:pt x="21152" y="1402"/>
                  </a:cubicBezTo>
                  <a:cubicBezTo>
                    <a:pt x="21096" y="1309"/>
                    <a:pt x="21012" y="1216"/>
                    <a:pt x="20956" y="1122"/>
                  </a:cubicBezTo>
                  <a:cubicBezTo>
                    <a:pt x="20705" y="748"/>
                    <a:pt x="20453" y="654"/>
                    <a:pt x="20201" y="467"/>
                  </a:cubicBezTo>
                  <a:cubicBezTo>
                    <a:pt x="20061" y="374"/>
                    <a:pt x="19949" y="374"/>
                    <a:pt x="19809" y="280"/>
                  </a:cubicBezTo>
                  <a:cubicBezTo>
                    <a:pt x="19697" y="187"/>
                    <a:pt x="19558" y="187"/>
                    <a:pt x="19446" y="187"/>
                  </a:cubicBezTo>
                  <a:cubicBezTo>
                    <a:pt x="19334" y="187"/>
                    <a:pt x="19222" y="93"/>
                    <a:pt x="19110" y="93"/>
                  </a:cubicBezTo>
                  <a:cubicBezTo>
                    <a:pt x="18970" y="93"/>
                    <a:pt x="18830" y="0"/>
                    <a:pt x="18718" y="0"/>
                  </a:cubicBezTo>
                  <a:cubicBezTo>
                    <a:pt x="18550" y="0"/>
                    <a:pt x="18410" y="0"/>
                    <a:pt x="18242" y="0"/>
                  </a:cubicBezTo>
                  <a:cubicBezTo>
                    <a:pt x="18019" y="0"/>
                    <a:pt x="17767" y="0"/>
                    <a:pt x="17543" y="0"/>
                  </a:cubicBezTo>
                  <a:cubicBezTo>
                    <a:pt x="16983" y="0"/>
                    <a:pt x="16452" y="0"/>
                    <a:pt x="15892" y="93"/>
                  </a:cubicBezTo>
                  <a:cubicBezTo>
                    <a:pt x="15668" y="93"/>
                    <a:pt x="15417" y="93"/>
                    <a:pt x="15193" y="187"/>
                  </a:cubicBezTo>
                  <a:cubicBezTo>
                    <a:pt x="14913" y="187"/>
                    <a:pt x="14633" y="280"/>
                    <a:pt x="14325" y="280"/>
                  </a:cubicBezTo>
                  <a:cubicBezTo>
                    <a:pt x="13822" y="374"/>
                    <a:pt x="13318" y="374"/>
                    <a:pt x="12787" y="374"/>
                  </a:cubicBezTo>
                  <a:cubicBezTo>
                    <a:pt x="12283" y="374"/>
                    <a:pt x="11779" y="467"/>
                    <a:pt x="11276" y="561"/>
                  </a:cubicBezTo>
                  <a:cubicBezTo>
                    <a:pt x="10744" y="561"/>
                    <a:pt x="10212" y="654"/>
                    <a:pt x="9681" y="654"/>
                  </a:cubicBezTo>
                  <a:cubicBezTo>
                    <a:pt x="9429" y="654"/>
                    <a:pt x="9205" y="654"/>
                    <a:pt x="8953" y="654"/>
                  </a:cubicBezTo>
                  <a:cubicBezTo>
                    <a:pt x="8674" y="654"/>
                    <a:pt x="8394" y="654"/>
                    <a:pt x="8142" y="654"/>
                  </a:cubicBezTo>
                  <a:cubicBezTo>
                    <a:pt x="7638" y="654"/>
                    <a:pt x="7107" y="654"/>
                    <a:pt x="6603" y="748"/>
                  </a:cubicBezTo>
                  <a:cubicBezTo>
                    <a:pt x="6099" y="841"/>
                    <a:pt x="5568" y="841"/>
                    <a:pt x="5064" y="935"/>
                  </a:cubicBezTo>
                  <a:cubicBezTo>
                    <a:pt x="4561" y="935"/>
                    <a:pt x="4029" y="1028"/>
                    <a:pt x="3525" y="935"/>
                  </a:cubicBezTo>
                  <a:cubicBezTo>
                    <a:pt x="3274" y="935"/>
                    <a:pt x="3022" y="935"/>
                    <a:pt x="2770" y="841"/>
                  </a:cubicBezTo>
                  <a:cubicBezTo>
                    <a:pt x="2490" y="841"/>
                    <a:pt x="2210" y="748"/>
                    <a:pt x="1959" y="841"/>
                  </a:cubicBezTo>
                  <a:cubicBezTo>
                    <a:pt x="1847" y="841"/>
                    <a:pt x="1735" y="935"/>
                    <a:pt x="1623" y="1028"/>
                  </a:cubicBezTo>
                  <a:cubicBezTo>
                    <a:pt x="1511" y="1122"/>
                    <a:pt x="1427" y="1215"/>
                    <a:pt x="1315" y="1309"/>
                  </a:cubicBezTo>
                  <a:cubicBezTo>
                    <a:pt x="1231" y="1402"/>
                    <a:pt x="1119" y="1683"/>
                    <a:pt x="1035" y="1870"/>
                  </a:cubicBezTo>
                  <a:cubicBezTo>
                    <a:pt x="1007" y="1963"/>
                    <a:pt x="951" y="2057"/>
                    <a:pt x="923" y="2150"/>
                  </a:cubicBezTo>
                  <a:cubicBezTo>
                    <a:pt x="839" y="2431"/>
                    <a:pt x="755" y="2712"/>
                    <a:pt x="672" y="2992"/>
                  </a:cubicBezTo>
                  <a:cubicBezTo>
                    <a:pt x="616" y="3179"/>
                    <a:pt x="588" y="3366"/>
                    <a:pt x="560" y="3553"/>
                  </a:cubicBezTo>
                  <a:cubicBezTo>
                    <a:pt x="476" y="4021"/>
                    <a:pt x="420" y="4488"/>
                    <a:pt x="336" y="4862"/>
                  </a:cubicBezTo>
                  <a:cubicBezTo>
                    <a:pt x="280" y="5236"/>
                    <a:pt x="252" y="5704"/>
                    <a:pt x="196" y="6078"/>
                  </a:cubicBezTo>
                  <a:cubicBezTo>
                    <a:pt x="140" y="6639"/>
                    <a:pt x="112" y="7106"/>
                    <a:pt x="84" y="7667"/>
                  </a:cubicBezTo>
                  <a:cubicBezTo>
                    <a:pt x="56" y="8042"/>
                    <a:pt x="56" y="8416"/>
                    <a:pt x="28" y="8883"/>
                  </a:cubicBezTo>
                  <a:cubicBezTo>
                    <a:pt x="0" y="9351"/>
                    <a:pt x="0" y="9725"/>
                    <a:pt x="0" y="10192"/>
                  </a:cubicBezTo>
                  <a:cubicBezTo>
                    <a:pt x="0" y="10753"/>
                    <a:pt x="0" y="11408"/>
                    <a:pt x="0" y="11969"/>
                  </a:cubicBezTo>
                  <a:cubicBezTo>
                    <a:pt x="0" y="12530"/>
                    <a:pt x="0" y="13185"/>
                    <a:pt x="0" y="13746"/>
                  </a:cubicBezTo>
                  <a:cubicBezTo>
                    <a:pt x="0" y="14494"/>
                    <a:pt x="28" y="15148"/>
                    <a:pt x="56" y="15896"/>
                  </a:cubicBezTo>
                  <a:cubicBezTo>
                    <a:pt x="84" y="16457"/>
                    <a:pt x="84" y="16925"/>
                    <a:pt x="112" y="17486"/>
                  </a:cubicBezTo>
                  <a:cubicBezTo>
                    <a:pt x="112" y="17766"/>
                    <a:pt x="112" y="17953"/>
                    <a:pt x="112" y="18234"/>
                  </a:cubicBezTo>
                  <a:cubicBezTo>
                    <a:pt x="112" y="18421"/>
                    <a:pt x="112" y="18515"/>
                    <a:pt x="112" y="18702"/>
                  </a:cubicBezTo>
                  <a:cubicBezTo>
                    <a:pt x="112" y="18888"/>
                    <a:pt x="112" y="19076"/>
                    <a:pt x="140" y="19263"/>
                  </a:cubicBezTo>
                  <a:cubicBezTo>
                    <a:pt x="168" y="19543"/>
                    <a:pt x="196" y="19730"/>
                    <a:pt x="224" y="19917"/>
                  </a:cubicBezTo>
                  <a:cubicBezTo>
                    <a:pt x="224" y="19917"/>
                    <a:pt x="224" y="20011"/>
                    <a:pt x="252" y="20011"/>
                  </a:cubicBezTo>
                  <a:cubicBezTo>
                    <a:pt x="308" y="20198"/>
                    <a:pt x="364" y="20385"/>
                    <a:pt x="420" y="20385"/>
                  </a:cubicBezTo>
                  <a:cubicBezTo>
                    <a:pt x="476" y="20478"/>
                    <a:pt x="532" y="20478"/>
                    <a:pt x="616" y="20385"/>
                  </a:cubicBezTo>
                  <a:cubicBezTo>
                    <a:pt x="644" y="20385"/>
                    <a:pt x="672" y="20385"/>
                    <a:pt x="672" y="20291"/>
                  </a:cubicBezTo>
                  <a:cubicBezTo>
                    <a:pt x="699" y="20291"/>
                    <a:pt x="699" y="20385"/>
                    <a:pt x="727" y="20385"/>
                  </a:cubicBezTo>
                  <a:cubicBezTo>
                    <a:pt x="783" y="20478"/>
                    <a:pt x="839" y="20572"/>
                    <a:pt x="895" y="20665"/>
                  </a:cubicBezTo>
                  <a:cubicBezTo>
                    <a:pt x="951" y="20759"/>
                    <a:pt x="1007" y="20759"/>
                    <a:pt x="1063" y="20852"/>
                  </a:cubicBezTo>
                  <a:cubicBezTo>
                    <a:pt x="1147" y="20946"/>
                    <a:pt x="1203" y="20946"/>
                    <a:pt x="1287" y="21039"/>
                  </a:cubicBezTo>
                  <a:cubicBezTo>
                    <a:pt x="1371" y="21133"/>
                    <a:pt x="1427" y="21133"/>
                    <a:pt x="1511" y="21133"/>
                  </a:cubicBezTo>
                  <a:cubicBezTo>
                    <a:pt x="1567" y="21133"/>
                    <a:pt x="1623" y="21226"/>
                    <a:pt x="1679" y="21226"/>
                  </a:cubicBezTo>
                  <a:cubicBezTo>
                    <a:pt x="1735" y="21226"/>
                    <a:pt x="1819" y="21226"/>
                    <a:pt x="1875" y="21320"/>
                  </a:cubicBezTo>
                  <a:cubicBezTo>
                    <a:pt x="1931" y="21413"/>
                    <a:pt x="2042" y="21507"/>
                    <a:pt x="2098" y="21507"/>
                  </a:cubicBezTo>
                  <a:lnTo>
                    <a:pt x="2098" y="21507"/>
                  </a:lnTo>
                  <a:lnTo>
                    <a:pt x="2098" y="21507"/>
                  </a:lnTo>
                  <a:close/>
                  <a:moveTo>
                    <a:pt x="18047" y="19262"/>
                  </a:moveTo>
                  <a:cubicBezTo>
                    <a:pt x="17515" y="19169"/>
                    <a:pt x="17011" y="19169"/>
                    <a:pt x="16480" y="19075"/>
                  </a:cubicBezTo>
                  <a:cubicBezTo>
                    <a:pt x="15473" y="18982"/>
                    <a:pt x="14437" y="18982"/>
                    <a:pt x="13430" y="19075"/>
                  </a:cubicBezTo>
                  <a:cubicBezTo>
                    <a:pt x="12926" y="19075"/>
                    <a:pt x="12395" y="19169"/>
                    <a:pt x="11891" y="19262"/>
                  </a:cubicBezTo>
                  <a:cubicBezTo>
                    <a:pt x="11360" y="19356"/>
                    <a:pt x="10856" y="19449"/>
                    <a:pt x="10324" y="19449"/>
                  </a:cubicBezTo>
                  <a:cubicBezTo>
                    <a:pt x="9765" y="19449"/>
                    <a:pt x="9233" y="19449"/>
                    <a:pt x="8674" y="19543"/>
                  </a:cubicBezTo>
                  <a:cubicBezTo>
                    <a:pt x="8142" y="19543"/>
                    <a:pt x="7638" y="19636"/>
                    <a:pt x="7107" y="19636"/>
                  </a:cubicBezTo>
                  <a:cubicBezTo>
                    <a:pt x="6071" y="19730"/>
                    <a:pt x="5036" y="19636"/>
                    <a:pt x="4001" y="19823"/>
                  </a:cubicBezTo>
                  <a:cubicBezTo>
                    <a:pt x="3469" y="19917"/>
                    <a:pt x="2938" y="19917"/>
                    <a:pt x="2406" y="20010"/>
                  </a:cubicBezTo>
                  <a:cubicBezTo>
                    <a:pt x="2154" y="20010"/>
                    <a:pt x="1903" y="20104"/>
                    <a:pt x="1651" y="20104"/>
                  </a:cubicBezTo>
                  <a:cubicBezTo>
                    <a:pt x="1399" y="20104"/>
                    <a:pt x="1147" y="20104"/>
                    <a:pt x="895" y="20197"/>
                  </a:cubicBezTo>
                  <a:cubicBezTo>
                    <a:pt x="895" y="20197"/>
                    <a:pt x="867" y="20197"/>
                    <a:pt x="867" y="20197"/>
                  </a:cubicBezTo>
                  <a:cubicBezTo>
                    <a:pt x="923" y="20010"/>
                    <a:pt x="951" y="19823"/>
                    <a:pt x="951" y="19543"/>
                  </a:cubicBezTo>
                  <a:cubicBezTo>
                    <a:pt x="979" y="19169"/>
                    <a:pt x="979" y="18701"/>
                    <a:pt x="979" y="18234"/>
                  </a:cubicBezTo>
                  <a:cubicBezTo>
                    <a:pt x="979" y="16925"/>
                    <a:pt x="895" y="15615"/>
                    <a:pt x="867" y="14306"/>
                  </a:cubicBezTo>
                  <a:cubicBezTo>
                    <a:pt x="867" y="13278"/>
                    <a:pt x="867" y="12156"/>
                    <a:pt x="867" y="11127"/>
                  </a:cubicBezTo>
                  <a:cubicBezTo>
                    <a:pt x="867" y="10566"/>
                    <a:pt x="867" y="10099"/>
                    <a:pt x="895" y="9537"/>
                  </a:cubicBezTo>
                  <a:cubicBezTo>
                    <a:pt x="923" y="8976"/>
                    <a:pt x="923" y="8509"/>
                    <a:pt x="979" y="7948"/>
                  </a:cubicBezTo>
                  <a:cubicBezTo>
                    <a:pt x="1035" y="7200"/>
                    <a:pt x="1091" y="6452"/>
                    <a:pt x="1203" y="5797"/>
                  </a:cubicBezTo>
                  <a:cubicBezTo>
                    <a:pt x="1259" y="5423"/>
                    <a:pt x="1315" y="5143"/>
                    <a:pt x="1399" y="4862"/>
                  </a:cubicBezTo>
                  <a:cubicBezTo>
                    <a:pt x="1455" y="4675"/>
                    <a:pt x="1511" y="4488"/>
                    <a:pt x="1567" y="4301"/>
                  </a:cubicBezTo>
                  <a:cubicBezTo>
                    <a:pt x="1595" y="4208"/>
                    <a:pt x="1651" y="4114"/>
                    <a:pt x="1679" y="4114"/>
                  </a:cubicBezTo>
                  <a:cubicBezTo>
                    <a:pt x="1819" y="4021"/>
                    <a:pt x="1931" y="3927"/>
                    <a:pt x="2070" y="3927"/>
                  </a:cubicBezTo>
                  <a:cubicBezTo>
                    <a:pt x="2294" y="3927"/>
                    <a:pt x="2490" y="3927"/>
                    <a:pt x="2714" y="3927"/>
                  </a:cubicBezTo>
                  <a:cubicBezTo>
                    <a:pt x="2966" y="3927"/>
                    <a:pt x="3218" y="3927"/>
                    <a:pt x="3469" y="3927"/>
                  </a:cubicBezTo>
                  <a:cubicBezTo>
                    <a:pt x="4001" y="3927"/>
                    <a:pt x="4533" y="3927"/>
                    <a:pt x="5064" y="3834"/>
                  </a:cubicBezTo>
                  <a:cubicBezTo>
                    <a:pt x="5568" y="3740"/>
                    <a:pt x="6099" y="3647"/>
                    <a:pt x="6603" y="3647"/>
                  </a:cubicBezTo>
                  <a:cubicBezTo>
                    <a:pt x="7107" y="3553"/>
                    <a:pt x="7582" y="3553"/>
                    <a:pt x="8086" y="3553"/>
                  </a:cubicBezTo>
                  <a:cubicBezTo>
                    <a:pt x="8618" y="3553"/>
                    <a:pt x="9149" y="3553"/>
                    <a:pt x="9681" y="3553"/>
                  </a:cubicBezTo>
                  <a:cubicBezTo>
                    <a:pt x="10212" y="3553"/>
                    <a:pt x="10744" y="3553"/>
                    <a:pt x="11248" y="3460"/>
                  </a:cubicBezTo>
                  <a:cubicBezTo>
                    <a:pt x="11751" y="3460"/>
                    <a:pt x="12227" y="3366"/>
                    <a:pt x="12731" y="3273"/>
                  </a:cubicBezTo>
                  <a:cubicBezTo>
                    <a:pt x="13234" y="3273"/>
                    <a:pt x="13766" y="3179"/>
                    <a:pt x="14269" y="3086"/>
                  </a:cubicBezTo>
                  <a:cubicBezTo>
                    <a:pt x="14801" y="2992"/>
                    <a:pt x="15305" y="2899"/>
                    <a:pt x="15836" y="2899"/>
                  </a:cubicBezTo>
                  <a:cubicBezTo>
                    <a:pt x="16396" y="2899"/>
                    <a:pt x="16927" y="2805"/>
                    <a:pt x="17487" y="2805"/>
                  </a:cubicBezTo>
                  <a:cubicBezTo>
                    <a:pt x="17711" y="2805"/>
                    <a:pt x="17907" y="2805"/>
                    <a:pt x="18131" y="2805"/>
                  </a:cubicBezTo>
                  <a:cubicBezTo>
                    <a:pt x="18270" y="2805"/>
                    <a:pt x="18438" y="2805"/>
                    <a:pt x="18578" y="2805"/>
                  </a:cubicBezTo>
                  <a:cubicBezTo>
                    <a:pt x="18690" y="2805"/>
                    <a:pt x="18802" y="2805"/>
                    <a:pt x="18914" y="2805"/>
                  </a:cubicBezTo>
                  <a:cubicBezTo>
                    <a:pt x="19026" y="2805"/>
                    <a:pt x="19110" y="2805"/>
                    <a:pt x="19222" y="2899"/>
                  </a:cubicBezTo>
                  <a:cubicBezTo>
                    <a:pt x="19278" y="2899"/>
                    <a:pt x="19306" y="2899"/>
                    <a:pt x="19362" y="2899"/>
                  </a:cubicBezTo>
                  <a:cubicBezTo>
                    <a:pt x="19446" y="2899"/>
                    <a:pt x="19530" y="2899"/>
                    <a:pt x="19613" y="2992"/>
                  </a:cubicBezTo>
                  <a:cubicBezTo>
                    <a:pt x="19753" y="3086"/>
                    <a:pt x="19865" y="3086"/>
                    <a:pt x="20005" y="3179"/>
                  </a:cubicBezTo>
                  <a:cubicBezTo>
                    <a:pt x="20061" y="3179"/>
                    <a:pt x="20117" y="3273"/>
                    <a:pt x="20145" y="3273"/>
                  </a:cubicBezTo>
                  <a:cubicBezTo>
                    <a:pt x="20201" y="3273"/>
                    <a:pt x="20257" y="3366"/>
                    <a:pt x="20313" y="3366"/>
                  </a:cubicBezTo>
                  <a:cubicBezTo>
                    <a:pt x="20453" y="3460"/>
                    <a:pt x="20621" y="3647"/>
                    <a:pt x="20761" y="3834"/>
                  </a:cubicBezTo>
                  <a:cubicBezTo>
                    <a:pt x="20789" y="3927"/>
                    <a:pt x="20817" y="3927"/>
                    <a:pt x="20845" y="4021"/>
                  </a:cubicBezTo>
                  <a:cubicBezTo>
                    <a:pt x="20845" y="4021"/>
                    <a:pt x="20845" y="4021"/>
                    <a:pt x="20845" y="4021"/>
                  </a:cubicBezTo>
                  <a:cubicBezTo>
                    <a:pt x="20845" y="4395"/>
                    <a:pt x="20817" y="4769"/>
                    <a:pt x="20817" y="5143"/>
                  </a:cubicBezTo>
                  <a:cubicBezTo>
                    <a:pt x="20817" y="5517"/>
                    <a:pt x="20789" y="5891"/>
                    <a:pt x="20789" y="6358"/>
                  </a:cubicBezTo>
                  <a:cubicBezTo>
                    <a:pt x="20761" y="7200"/>
                    <a:pt x="20761" y="8042"/>
                    <a:pt x="20761" y="8977"/>
                  </a:cubicBezTo>
                  <a:cubicBezTo>
                    <a:pt x="20733" y="10660"/>
                    <a:pt x="20733" y="12343"/>
                    <a:pt x="20705" y="14026"/>
                  </a:cubicBezTo>
                  <a:cubicBezTo>
                    <a:pt x="20705" y="14494"/>
                    <a:pt x="20677" y="15055"/>
                    <a:pt x="20677" y="15522"/>
                  </a:cubicBezTo>
                  <a:cubicBezTo>
                    <a:pt x="20677" y="15990"/>
                    <a:pt x="20649" y="16364"/>
                    <a:pt x="20621" y="16831"/>
                  </a:cubicBezTo>
                  <a:cubicBezTo>
                    <a:pt x="20593" y="17299"/>
                    <a:pt x="20565" y="17673"/>
                    <a:pt x="20509" y="18047"/>
                  </a:cubicBezTo>
                  <a:cubicBezTo>
                    <a:pt x="20481" y="18234"/>
                    <a:pt x="20453" y="18328"/>
                    <a:pt x="20425" y="18515"/>
                  </a:cubicBezTo>
                  <a:cubicBezTo>
                    <a:pt x="20397" y="18608"/>
                    <a:pt x="20369" y="18702"/>
                    <a:pt x="20341" y="18702"/>
                  </a:cubicBezTo>
                  <a:cubicBezTo>
                    <a:pt x="20285" y="18795"/>
                    <a:pt x="20229" y="18888"/>
                    <a:pt x="20173" y="18982"/>
                  </a:cubicBezTo>
                  <a:cubicBezTo>
                    <a:pt x="20061" y="19076"/>
                    <a:pt x="19949" y="19169"/>
                    <a:pt x="19837" y="19263"/>
                  </a:cubicBezTo>
                  <a:cubicBezTo>
                    <a:pt x="19725" y="19356"/>
                    <a:pt x="19613" y="19356"/>
                    <a:pt x="19502" y="19356"/>
                  </a:cubicBezTo>
                  <a:cubicBezTo>
                    <a:pt x="19026" y="19262"/>
                    <a:pt x="18522" y="19262"/>
                    <a:pt x="18047" y="19262"/>
                  </a:cubicBezTo>
                  <a:lnTo>
                    <a:pt x="18047" y="19262"/>
                  </a:lnTo>
                  <a:lnTo>
                    <a:pt x="18047" y="19262"/>
                  </a:lnTo>
                  <a:close/>
                  <a:moveTo>
                    <a:pt x="1175" y="5704"/>
                  </a:moveTo>
                  <a:cubicBezTo>
                    <a:pt x="1175" y="5704"/>
                    <a:pt x="1175" y="5704"/>
                    <a:pt x="1175" y="5704"/>
                  </a:cubicBezTo>
                  <a:cubicBezTo>
                    <a:pt x="1175" y="5704"/>
                    <a:pt x="1175" y="5704"/>
                    <a:pt x="1175" y="5704"/>
                  </a:cubicBezTo>
                  <a:lnTo>
                    <a:pt x="1175" y="5704"/>
                  </a:lnTo>
                  <a:lnTo>
                    <a:pt x="1175" y="5704"/>
                  </a:lnTo>
                  <a:close/>
                  <a:moveTo>
                    <a:pt x="1231" y="5423"/>
                  </a:moveTo>
                  <a:cubicBezTo>
                    <a:pt x="1231" y="5423"/>
                    <a:pt x="1231" y="5423"/>
                    <a:pt x="1231" y="5423"/>
                  </a:cubicBezTo>
                  <a:cubicBezTo>
                    <a:pt x="1231" y="5330"/>
                    <a:pt x="1231" y="5330"/>
                    <a:pt x="1231" y="5423"/>
                  </a:cubicBezTo>
                  <a:cubicBezTo>
                    <a:pt x="1231" y="5423"/>
                    <a:pt x="1231" y="5423"/>
                    <a:pt x="1231" y="5423"/>
                  </a:cubicBezTo>
                  <a:lnTo>
                    <a:pt x="1231" y="5423"/>
                  </a:lnTo>
                  <a:lnTo>
                    <a:pt x="1231" y="5423"/>
                  </a:ln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0" name="Shape">
              <a:extLst>
                <a:ext uri="{FF2B5EF4-FFF2-40B4-BE49-F238E27FC236}">
                  <a16:creationId xmlns:a16="http://schemas.microsoft.com/office/drawing/2014/main" id="{C68CD315-4C7F-BF2D-4436-62D788BBEB6E}"/>
                </a:ext>
              </a:extLst>
            </p:cNvPr>
            <p:cNvSpPr/>
            <p:nvPr/>
          </p:nvSpPr>
          <p:spPr>
            <a:xfrm>
              <a:off x="4327224" y="4046609"/>
              <a:ext cx="2383540" cy="723455"/>
            </a:xfrm>
            <a:custGeom>
              <a:avLst/>
              <a:gdLst/>
              <a:ahLst/>
              <a:cxnLst>
                <a:cxn ang="0">
                  <a:pos x="wd2" y="hd2"/>
                </a:cxn>
                <a:cxn ang="5400000">
                  <a:pos x="wd2" y="hd2"/>
                </a:cxn>
                <a:cxn ang="10800000">
                  <a:pos x="wd2" y="hd2"/>
                </a:cxn>
                <a:cxn ang="16200000">
                  <a:pos x="wd2" y="hd2"/>
                </a:cxn>
              </a:cxnLst>
              <a:rect l="0" t="0" r="r" b="b"/>
              <a:pathLst>
                <a:path w="21583" h="21482" extrusionOk="0">
                  <a:moveTo>
                    <a:pt x="20129" y="97"/>
                  </a:moveTo>
                  <a:cubicBezTo>
                    <a:pt x="19536" y="97"/>
                    <a:pt x="18942" y="195"/>
                    <a:pt x="18349" y="292"/>
                  </a:cubicBezTo>
                  <a:cubicBezTo>
                    <a:pt x="17756" y="389"/>
                    <a:pt x="17162" y="389"/>
                    <a:pt x="16569" y="389"/>
                  </a:cubicBezTo>
                  <a:cubicBezTo>
                    <a:pt x="16005" y="389"/>
                    <a:pt x="15441" y="389"/>
                    <a:pt x="14878" y="389"/>
                  </a:cubicBezTo>
                  <a:cubicBezTo>
                    <a:pt x="14284" y="389"/>
                    <a:pt x="13661" y="389"/>
                    <a:pt x="13068" y="389"/>
                  </a:cubicBezTo>
                  <a:cubicBezTo>
                    <a:pt x="12474" y="389"/>
                    <a:pt x="11881" y="389"/>
                    <a:pt x="11287" y="486"/>
                  </a:cubicBezTo>
                  <a:cubicBezTo>
                    <a:pt x="10041" y="584"/>
                    <a:pt x="8825" y="778"/>
                    <a:pt x="7579" y="973"/>
                  </a:cubicBezTo>
                  <a:cubicBezTo>
                    <a:pt x="7015" y="1070"/>
                    <a:pt x="6451" y="1070"/>
                    <a:pt x="5887" y="1167"/>
                  </a:cubicBezTo>
                  <a:cubicBezTo>
                    <a:pt x="5561" y="1167"/>
                    <a:pt x="5205" y="1265"/>
                    <a:pt x="4879" y="1265"/>
                  </a:cubicBezTo>
                  <a:cubicBezTo>
                    <a:pt x="4641" y="1265"/>
                    <a:pt x="4404" y="1265"/>
                    <a:pt x="4137" y="1362"/>
                  </a:cubicBezTo>
                  <a:cubicBezTo>
                    <a:pt x="3781" y="1459"/>
                    <a:pt x="3425" y="1459"/>
                    <a:pt x="3098" y="1556"/>
                  </a:cubicBezTo>
                  <a:cubicBezTo>
                    <a:pt x="2772" y="1654"/>
                    <a:pt x="2446" y="1751"/>
                    <a:pt x="2119" y="1848"/>
                  </a:cubicBezTo>
                  <a:cubicBezTo>
                    <a:pt x="1852" y="1946"/>
                    <a:pt x="1585" y="2043"/>
                    <a:pt x="1318" y="2140"/>
                  </a:cubicBezTo>
                  <a:cubicBezTo>
                    <a:pt x="1140" y="2238"/>
                    <a:pt x="932" y="2238"/>
                    <a:pt x="754" y="2335"/>
                  </a:cubicBezTo>
                  <a:cubicBezTo>
                    <a:pt x="636" y="2335"/>
                    <a:pt x="517" y="2529"/>
                    <a:pt x="428" y="2627"/>
                  </a:cubicBezTo>
                  <a:cubicBezTo>
                    <a:pt x="369" y="2724"/>
                    <a:pt x="309" y="2821"/>
                    <a:pt x="250" y="2919"/>
                  </a:cubicBezTo>
                  <a:cubicBezTo>
                    <a:pt x="161" y="3016"/>
                    <a:pt x="72" y="3113"/>
                    <a:pt x="13" y="3308"/>
                  </a:cubicBezTo>
                  <a:cubicBezTo>
                    <a:pt x="-17" y="3405"/>
                    <a:pt x="13" y="3600"/>
                    <a:pt x="42" y="3600"/>
                  </a:cubicBezTo>
                  <a:cubicBezTo>
                    <a:pt x="72" y="3600"/>
                    <a:pt x="72" y="3600"/>
                    <a:pt x="102" y="3600"/>
                  </a:cubicBezTo>
                  <a:cubicBezTo>
                    <a:pt x="280" y="3600"/>
                    <a:pt x="458" y="3600"/>
                    <a:pt x="636" y="3600"/>
                  </a:cubicBezTo>
                  <a:cubicBezTo>
                    <a:pt x="754" y="3600"/>
                    <a:pt x="873" y="3600"/>
                    <a:pt x="992" y="3600"/>
                  </a:cubicBezTo>
                  <a:cubicBezTo>
                    <a:pt x="1288" y="3600"/>
                    <a:pt x="1585" y="3503"/>
                    <a:pt x="1882" y="3503"/>
                  </a:cubicBezTo>
                  <a:cubicBezTo>
                    <a:pt x="2238" y="3503"/>
                    <a:pt x="2624" y="3405"/>
                    <a:pt x="2980" y="3405"/>
                  </a:cubicBezTo>
                  <a:cubicBezTo>
                    <a:pt x="3247" y="3405"/>
                    <a:pt x="3543" y="3405"/>
                    <a:pt x="3810" y="3405"/>
                  </a:cubicBezTo>
                  <a:cubicBezTo>
                    <a:pt x="4463" y="3405"/>
                    <a:pt x="5086" y="3405"/>
                    <a:pt x="5739" y="3405"/>
                  </a:cubicBezTo>
                  <a:cubicBezTo>
                    <a:pt x="6273" y="3405"/>
                    <a:pt x="6807" y="3405"/>
                    <a:pt x="7341" y="3405"/>
                  </a:cubicBezTo>
                  <a:cubicBezTo>
                    <a:pt x="7935" y="3405"/>
                    <a:pt x="8528" y="3405"/>
                    <a:pt x="9121" y="3405"/>
                  </a:cubicBezTo>
                  <a:cubicBezTo>
                    <a:pt x="9715" y="3405"/>
                    <a:pt x="10338" y="3308"/>
                    <a:pt x="10931" y="3211"/>
                  </a:cubicBezTo>
                  <a:cubicBezTo>
                    <a:pt x="12148" y="3114"/>
                    <a:pt x="13335" y="3114"/>
                    <a:pt x="14551" y="3114"/>
                  </a:cubicBezTo>
                  <a:cubicBezTo>
                    <a:pt x="15174" y="3114"/>
                    <a:pt x="15797" y="3114"/>
                    <a:pt x="16391" y="3114"/>
                  </a:cubicBezTo>
                  <a:cubicBezTo>
                    <a:pt x="16984" y="3114"/>
                    <a:pt x="17577" y="3016"/>
                    <a:pt x="18171" y="3016"/>
                  </a:cubicBezTo>
                  <a:cubicBezTo>
                    <a:pt x="18586" y="3016"/>
                    <a:pt x="19002" y="2919"/>
                    <a:pt x="19417" y="2822"/>
                  </a:cubicBezTo>
                  <a:cubicBezTo>
                    <a:pt x="19625" y="2822"/>
                    <a:pt x="19803" y="2822"/>
                    <a:pt x="20010" y="2822"/>
                  </a:cubicBezTo>
                  <a:cubicBezTo>
                    <a:pt x="20159" y="2822"/>
                    <a:pt x="20337" y="2822"/>
                    <a:pt x="20485" y="2822"/>
                  </a:cubicBezTo>
                  <a:cubicBezTo>
                    <a:pt x="20545" y="3600"/>
                    <a:pt x="20574" y="4378"/>
                    <a:pt x="20604" y="5060"/>
                  </a:cubicBezTo>
                  <a:cubicBezTo>
                    <a:pt x="20604" y="5449"/>
                    <a:pt x="20604" y="5935"/>
                    <a:pt x="20604" y="6325"/>
                  </a:cubicBezTo>
                  <a:cubicBezTo>
                    <a:pt x="20604" y="6811"/>
                    <a:pt x="20604" y="7395"/>
                    <a:pt x="20604" y="7881"/>
                  </a:cubicBezTo>
                  <a:cubicBezTo>
                    <a:pt x="20604" y="8757"/>
                    <a:pt x="20604" y="9730"/>
                    <a:pt x="20604" y="10606"/>
                  </a:cubicBezTo>
                  <a:cubicBezTo>
                    <a:pt x="20604" y="11579"/>
                    <a:pt x="20604" y="12552"/>
                    <a:pt x="20574" y="13524"/>
                  </a:cubicBezTo>
                  <a:cubicBezTo>
                    <a:pt x="20574" y="14400"/>
                    <a:pt x="20574" y="15373"/>
                    <a:pt x="20574" y="16249"/>
                  </a:cubicBezTo>
                  <a:cubicBezTo>
                    <a:pt x="20574" y="16346"/>
                    <a:pt x="20574" y="16443"/>
                    <a:pt x="20574" y="16541"/>
                  </a:cubicBezTo>
                  <a:cubicBezTo>
                    <a:pt x="20367" y="16541"/>
                    <a:pt x="20159" y="16541"/>
                    <a:pt x="19951" y="16541"/>
                  </a:cubicBezTo>
                  <a:cubicBezTo>
                    <a:pt x="19654" y="16541"/>
                    <a:pt x="19358" y="16541"/>
                    <a:pt x="19091" y="16541"/>
                  </a:cubicBezTo>
                  <a:cubicBezTo>
                    <a:pt x="18497" y="16443"/>
                    <a:pt x="17934" y="16443"/>
                    <a:pt x="17340" y="16443"/>
                  </a:cubicBezTo>
                  <a:cubicBezTo>
                    <a:pt x="16153" y="16443"/>
                    <a:pt x="14937" y="16541"/>
                    <a:pt x="13750" y="16638"/>
                  </a:cubicBezTo>
                  <a:cubicBezTo>
                    <a:pt x="12534" y="16735"/>
                    <a:pt x="11317" y="16930"/>
                    <a:pt x="10101" y="17125"/>
                  </a:cubicBezTo>
                  <a:cubicBezTo>
                    <a:pt x="9507" y="17222"/>
                    <a:pt x="8943" y="17416"/>
                    <a:pt x="8380" y="17514"/>
                  </a:cubicBezTo>
                  <a:cubicBezTo>
                    <a:pt x="7786" y="17611"/>
                    <a:pt x="7193" y="17708"/>
                    <a:pt x="6599" y="17903"/>
                  </a:cubicBezTo>
                  <a:cubicBezTo>
                    <a:pt x="6006" y="18000"/>
                    <a:pt x="5413" y="18097"/>
                    <a:pt x="4849" y="18195"/>
                  </a:cubicBezTo>
                  <a:cubicBezTo>
                    <a:pt x="4256" y="18292"/>
                    <a:pt x="3692" y="18389"/>
                    <a:pt x="3098" y="18487"/>
                  </a:cubicBezTo>
                  <a:cubicBezTo>
                    <a:pt x="2772" y="18487"/>
                    <a:pt x="2446" y="18584"/>
                    <a:pt x="2090" y="18584"/>
                  </a:cubicBezTo>
                  <a:cubicBezTo>
                    <a:pt x="1941" y="18584"/>
                    <a:pt x="1823" y="18584"/>
                    <a:pt x="1674" y="18584"/>
                  </a:cubicBezTo>
                  <a:cubicBezTo>
                    <a:pt x="1674" y="18195"/>
                    <a:pt x="1674" y="17708"/>
                    <a:pt x="1674" y="17319"/>
                  </a:cubicBezTo>
                  <a:cubicBezTo>
                    <a:pt x="1674" y="16346"/>
                    <a:pt x="1645" y="15373"/>
                    <a:pt x="1615" y="14400"/>
                  </a:cubicBezTo>
                  <a:cubicBezTo>
                    <a:pt x="1585" y="13427"/>
                    <a:pt x="1556" y="12552"/>
                    <a:pt x="1556" y="11579"/>
                  </a:cubicBezTo>
                  <a:cubicBezTo>
                    <a:pt x="1526" y="10703"/>
                    <a:pt x="1526" y="9730"/>
                    <a:pt x="1526" y="8854"/>
                  </a:cubicBezTo>
                  <a:cubicBezTo>
                    <a:pt x="1526" y="8562"/>
                    <a:pt x="1526" y="8368"/>
                    <a:pt x="1526" y="8076"/>
                  </a:cubicBezTo>
                  <a:cubicBezTo>
                    <a:pt x="1526" y="7784"/>
                    <a:pt x="1526" y="7589"/>
                    <a:pt x="1496" y="7297"/>
                  </a:cubicBezTo>
                  <a:cubicBezTo>
                    <a:pt x="1467" y="7006"/>
                    <a:pt x="1437" y="6714"/>
                    <a:pt x="1407" y="6422"/>
                  </a:cubicBezTo>
                  <a:cubicBezTo>
                    <a:pt x="1348" y="5935"/>
                    <a:pt x="1199" y="5643"/>
                    <a:pt x="1051" y="5643"/>
                  </a:cubicBezTo>
                  <a:cubicBezTo>
                    <a:pt x="962" y="5643"/>
                    <a:pt x="903" y="5643"/>
                    <a:pt x="843" y="5838"/>
                  </a:cubicBezTo>
                  <a:cubicBezTo>
                    <a:pt x="725" y="6032"/>
                    <a:pt x="665" y="6324"/>
                    <a:pt x="636" y="6714"/>
                  </a:cubicBezTo>
                  <a:cubicBezTo>
                    <a:pt x="636" y="6811"/>
                    <a:pt x="606" y="6908"/>
                    <a:pt x="606" y="7006"/>
                  </a:cubicBezTo>
                  <a:cubicBezTo>
                    <a:pt x="606" y="7200"/>
                    <a:pt x="576" y="7492"/>
                    <a:pt x="576" y="7687"/>
                  </a:cubicBezTo>
                  <a:cubicBezTo>
                    <a:pt x="576" y="7881"/>
                    <a:pt x="576" y="7978"/>
                    <a:pt x="576" y="8173"/>
                  </a:cubicBezTo>
                  <a:cubicBezTo>
                    <a:pt x="576" y="8562"/>
                    <a:pt x="576" y="8951"/>
                    <a:pt x="576" y="9341"/>
                  </a:cubicBezTo>
                  <a:cubicBezTo>
                    <a:pt x="576" y="10119"/>
                    <a:pt x="606" y="10897"/>
                    <a:pt x="636" y="11773"/>
                  </a:cubicBezTo>
                  <a:cubicBezTo>
                    <a:pt x="665" y="13135"/>
                    <a:pt x="725" y="14497"/>
                    <a:pt x="784" y="15859"/>
                  </a:cubicBezTo>
                  <a:cubicBezTo>
                    <a:pt x="814" y="16638"/>
                    <a:pt x="814" y="17416"/>
                    <a:pt x="843" y="18195"/>
                  </a:cubicBezTo>
                  <a:cubicBezTo>
                    <a:pt x="843" y="18778"/>
                    <a:pt x="873" y="19362"/>
                    <a:pt x="903" y="19946"/>
                  </a:cubicBezTo>
                  <a:cubicBezTo>
                    <a:pt x="903" y="20043"/>
                    <a:pt x="903" y="20140"/>
                    <a:pt x="903" y="20238"/>
                  </a:cubicBezTo>
                  <a:cubicBezTo>
                    <a:pt x="903" y="20530"/>
                    <a:pt x="962" y="20822"/>
                    <a:pt x="1021" y="21016"/>
                  </a:cubicBezTo>
                  <a:cubicBezTo>
                    <a:pt x="1140" y="21405"/>
                    <a:pt x="1288" y="21600"/>
                    <a:pt x="1467" y="21405"/>
                  </a:cubicBezTo>
                  <a:cubicBezTo>
                    <a:pt x="1467" y="21405"/>
                    <a:pt x="1467" y="21405"/>
                    <a:pt x="1467" y="21405"/>
                  </a:cubicBezTo>
                  <a:cubicBezTo>
                    <a:pt x="1526" y="21405"/>
                    <a:pt x="1585" y="21405"/>
                    <a:pt x="1645" y="21405"/>
                  </a:cubicBezTo>
                  <a:cubicBezTo>
                    <a:pt x="1674" y="21405"/>
                    <a:pt x="1704" y="21405"/>
                    <a:pt x="1734" y="21405"/>
                  </a:cubicBezTo>
                  <a:cubicBezTo>
                    <a:pt x="1882" y="21405"/>
                    <a:pt x="2001" y="21405"/>
                    <a:pt x="2149" y="21405"/>
                  </a:cubicBezTo>
                  <a:cubicBezTo>
                    <a:pt x="2416" y="21405"/>
                    <a:pt x="2713" y="21405"/>
                    <a:pt x="2980" y="21308"/>
                  </a:cubicBezTo>
                  <a:cubicBezTo>
                    <a:pt x="3276" y="21308"/>
                    <a:pt x="3573" y="21211"/>
                    <a:pt x="3840" y="21211"/>
                  </a:cubicBezTo>
                  <a:cubicBezTo>
                    <a:pt x="4137" y="21211"/>
                    <a:pt x="4434" y="21114"/>
                    <a:pt x="4730" y="21016"/>
                  </a:cubicBezTo>
                  <a:cubicBezTo>
                    <a:pt x="5027" y="20919"/>
                    <a:pt x="5324" y="20919"/>
                    <a:pt x="5620" y="20822"/>
                  </a:cubicBezTo>
                  <a:cubicBezTo>
                    <a:pt x="5917" y="20822"/>
                    <a:pt x="6184" y="20725"/>
                    <a:pt x="6481" y="20725"/>
                  </a:cubicBezTo>
                  <a:cubicBezTo>
                    <a:pt x="7074" y="20627"/>
                    <a:pt x="7668" y="20530"/>
                    <a:pt x="8261" y="20335"/>
                  </a:cubicBezTo>
                  <a:cubicBezTo>
                    <a:pt x="8884" y="20238"/>
                    <a:pt x="9507" y="20043"/>
                    <a:pt x="10130" y="19946"/>
                  </a:cubicBezTo>
                  <a:cubicBezTo>
                    <a:pt x="10724" y="19849"/>
                    <a:pt x="11347" y="19752"/>
                    <a:pt x="11940" y="19654"/>
                  </a:cubicBezTo>
                  <a:cubicBezTo>
                    <a:pt x="12504" y="19557"/>
                    <a:pt x="13068" y="19460"/>
                    <a:pt x="13661" y="19460"/>
                  </a:cubicBezTo>
                  <a:cubicBezTo>
                    <a:pt x="14254" y="19362"/>
                    <a:pt x="14848" y="19362"/>
                    <a:pt x="15471" y="19362"/>
                  </a:cubicBezTo>
                  <a:cubicBezTo>
                    <a:pt x="16094" y="19362"/>
                    <a:pt x="16717" y="19265"/>
                    <a:pt x="17340" y="19265"/>
                  </a:cubicBezTo>
                  <a:cubicBezTo>
                    <a:pt x="17607" y="19265"/>
                    <a:pt x="17874" y="19265"/>
                    <a:pt x="18141" y="19265"/>
                  </a:cubicBezTo>
                  <a:cubicBezTo>
                    <a:pt x="18438" y="19265"/>
                    <a:pt x="18735" y="19265"/>
                    <a:pt x="19031" y="19362"/>
                  </a:cubicBezTo>
                  <a:cubicBezTo>
                    <a:pt x="19447" y="19362"/>
                    <a:pt x="19862" y="19460"/>
                    <a:pt x="20278" y="19460"/>
                  </a:cubicBezTo>
                  <a:cubicBezTo>
                    <a:pt x="20485" y="19460"/>
                    <a:pt x="20693" y="19460"/>
                    <a:pt x="20901" y="19460"/>
                  </a:cubicBezTo>
                  <a:cubicBezTo>
                    <a:pt x="20960" y="19460"/>
                    <a:pt x="21049" y="19460"/>
                    <a:pt x="21108" y="19362"/>
                  </a:cubicBezTo>
                  <a:cubicBezTo>
                    <a:pt x="21257" y="19265"/>
                    <a:pt x="21435" y="19070"/>
                    <a:pt x="21494" y="18584"/>
                  </a:cubicBezTo>
                  <a:cubicBezTo>
                    <a:pt x="21524" y="18292"/>
                    <a:pt x="21553" y="18097"/>
                    <a:pt x="21583" y="17806"/>
                  </a:cubicBezTo>
                  <a:cubicBezTo>
                    <a:pt x="21583" y="17611"/>
                    <a:pt x="21583" y="17416"/>
                    <a:pt x="21583" y="17222"/>
                  </a:cubicBezTo>
                  <a:cubicBezTo>
                    <a:pt x="21583" y="17125"/>
                    <a:pt x="21583" y="17027"/>
                    <a:pt x="21583" y="16930"/>
                  </a:cubicBezTo>
                  <a:cubicBezTo>
                    <a:pt x="21553" y="16151"/>
                    <a:pt x="21553" y="15373"/>
                    <a:pt x="21553" y="14595"/>
                  </a:cubicBezTo>
                  <a:cubicBezTo>
                    <a:pt x="21553" y="13622"/>
                    <a:pt x="21553" y="12649"/>
                    <a:pt x="21553" y="11676"/>
                  </a:cubicBezTo>
                  <a:cubicBezTo>
                    <a:pt x="21553" y="10703"/>
                    <a:pt x="21553" y="9730"/>
                    <a:pt x="21553" y="8757"/>
                  </a:cubicBezTo>
                  <a:cubicBezTo>
                    <a:pt x="21553" y="7784"/>
                    <a:pt x="21553" y="6811"/>
                    <a:pt x="21553" y="5935"/>
                  </a:cubicBezTo>
                  <a:cubicBezTo>
                    <a:pt x="21553" y="5643"/>
                    <a:pt x="21553" y="5449"/>
                    <a:pt x="21553" y="5157"/>
                  </a:cubicBezTo>
                  <a:cubicBezTo>
                    <a:pt x="21553" y="4865"/>
                    <a:pt x="21524" y="4476"/>
                    <a:pt x="21524" y="4184"/>
                  </a:cubicBezTo>
                  <a:cubicBezTo>
                    <a:pt x="21494" y="3697"/>
                    <a:pt x="21494" y="3211"/>
                    <a:pt x="21464" y="2822"/>
                  </a:cubicBezTo>
                  <a:cubicBezTo>
                    <a:pt x="21435" y="2335"/>
                    <a:pt x="21405" y="1849"/>
                    <a:pt x="21346" y="1362"/>
                  </a:cubicBezTo>
                  <a:cubicBezTo>
                    <a:pt x="21316" y="1168"/>
                    <a:pt x="21316" y="1070"/>
                    <a:pt x="21286" y="973"/>
                  </a:cubicBezTo>
                  <a:cubicBezTo>
                    <a:pt x="21227" y="681"/>
                    <a:pt x="21197" y="584"/>
                    <a:pt x="21138" y="389"/>
                  </a:cubicBezTo>
                  <a:cubicBezTo>
                    <a:pt x="21019" y="97"/>
                    <a:pt x="20901" y="0"/>
                    <a:pt x="20752" y="0"/>
                  </a:cubicBezTo>
                  <a:cubicBezTo>
                    <a:pt x="20723" y="0"/>
                    <a:pt x="20693" y="0"/>
                    <a:pt x="20663" y="0"/>
                  </a:cubicBezTo>
                  <a:cubicBezTo>
                    <a:pt x="20337" y="0"/>
                    <a:pt x="20248" y="97"/>
                    <a:pt x="20129" y="97"/>
                  </a:cubicBezTo>
                  <a:lnTo>
                    <a:pt x="20129" y="97"/>
                  </a:lnTo>
                  <a:lnTo>
                    <a:pt x="20129" y="97"/>
                  </a:lnTo>
                  <a:close/>
                  <a:moveTo>
                    <a:pt x="20456" y="2724"/>
                  </a:moveTo>
                  <a:cubicBezTo>
                    <a:pt x="20456" y="2724"/>
                    <a:pt x="20456" y="2724"/>
                    <a:pt x="20456" y="2724"/>
                  </a:cubicBezTo>
                  <a:cubicBezTo>
                    <a:pt x="20456" y="2724"/>
                    <a:pt x="20456" y="2724"/>
                    <a:pt x="20456" y="2724"/>
                  </a:cubicBezTo>
                  <a:cubicBezTo>
                    <a:pt x="20456" y="2724"/>
                    <a:pt x="20456" y="2724"/>
                    <a:pt x="20456" y="2724"/>
                  </a:cubicBezTo>
                  <a:cubicBezTo>
                    <a:pt x="20456" y="2724"/>
                    <a:pt x="20456" y="2724"/>
                    <a:pt x="20456" y="2724"/>
                  </a:cubicBezTo>
                  <a:lnTo>
                    <a:pt x="20456" y="2724"/>
                  </a:lnTo>
                  <a:lnTo>
                    <a:pt x="20456" y="2724"/>
                  </a:ln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1" name="Shape">
              <a:extLst>
                <a:ext uri="{FF2B5EF4-FFF2-40B4-BE49-F238E27FC236}">
                  <a16:creationId xmlns:a16="http://schemas.microsoft.com/office/drawing/2014/main" id="{090D0504-9166-45ED-515B-DC02FD9643DD}"/>
                </a:ext>
              </a:extLst>
            </p:cNvPr>
            <p:cNvSpPr/>
            <p:nvPr/>
          </p:nvSpPr>
          <p:spPr>
            <a:xfrm>
              <a:off x="5343009" y="3784471"/>
              <a:ext cx="337505" cy="271968"/>
            </a:xfrm>
            <a:custGeom>
              <a:avLst/>
              <a:gdLst/>
              <a:ahLst/>
              <a:cxnLst>
                <a:cxn ang="0">
                  <a:pos x="wd2" y="hd2"/>
                </a:cxn>
                <a:cxn ang="5400000">
                  <a:pos x="wd2" y="hd2"/>
                </a:cxn>
                <a:cxn ang="10800000">
                  <a:pos x="wd2" y="hd2"/>
                </a:cxn>
                <a:cxn ang="16200000">
                  <a:pos x="wd2" y="hd2"/>
                </a:cxn>
              </a:cxnLst>
              <a:rect l="0" t="0" r="r" b="b"/>
              <a:pathLst>
                <a:path w="21600" h="21600" extrusionOk="0">
                  <a:moveTo>
                    <a:pt x="20761" y="1041"/>
                  </a:moveTo>
                  <a:cubicBezTo>
                    <a:pt x="20551" y="781"/>
                    <a:pt x="20342" y="520"/>
                    <a:pt x="20132" y="260"/>
                  </a:cubicBezTo>
                  <a:cubicBezTo>
                    <a:pt x="19922" y="0"/>
                    <a:pt x="19503" y="0"/>
                    <a:pt x="19293" y="0"/>
                  </a:cubicBezTo>
                  <a:cubicBezTo>
                    <a:pt x="19293" y="0"/>
                    <a:pt x="19293" y="0"/>
                    <a:pt x="19293" y="0"/>
                  </a:cubicBezTo>
                  <a:cubicBezTo>
                    <a:pt x="19083" y="0"/>
                    <a:pt x="18874" y="0"/>
                    <a:pt x="18874" y="0"/>
                  </a:cubicBezTo>
                  <a:cubicBezTo>
                    <a:pt x="18664" y="0"/>
                    <a:pt x="18245" y="260"/>
                    <a:pt x="18035" y="521"/>
                  </a:cubicBezTo>
                  <a:cubicBezTo>
                    <a:pt x="17825" y="781"/>
                    <a:pt x="17615" y="1041"/>
                    <a:pt x="17615" y="1301"/>
                  </a:cubicBezTo>
                  <a:cubicBezTo>
                    <a:pt x="17406" y="1561"/>
                    <a:pt x="17406" y="1822"/>
                    <a:pt x="17196" y="2342"/>
                  </a:cubicBezTo>
                  <a:cubicBezTo>
                    <a:pt x="16986" y="2863"/>
                    <a:pt x="16567" y="3643"/>
                    <a:pt x="16357" y="4164"/>
                  </a:cubicBezTo>
                  <a:cubicBezTo>
                    <a:pt x="15728" y="5465"/>
                    <a:pt x="15309" y="6506"/>
                    <a:pt x="14889" y="7807"/>
                  </a:cubicBezTo>
                  <a:cubicBezTo>
                    <a:pt x="14470" y="9109"/>
                    <a:pt x="13841" y="10150"/>
                    <a:pt x="13421" y="11451"/>
                  </a:cubicBezTo>
                  <a:cubicBezTo>
                    <a:pt x="13212" y="11971"/>
                    <a:pt x="13002" y="12752"/>
                    <a:pt x="12582" y="13273"/>
                  </a:cubicBezTo>
                  <a:cubicBezTo>
                    <a:pt x="12373" y="13533"/>
                    <a:pt x="12373" y="13793"/>
                    <a:pt x="12163" y="14053"/>
                  </a:cubicBezTo>
                  <a:cubicBezTo>
                    <a:pt x="11953" y="14574"/>
                    <a:pt x="11744" y="15094"/>
                    <a:pt x="11744" y="15615"/>
                  </a:cubicBezTo>
                  <a:cubicBezTo>
                    <a:pt x="11744" y="15615"/>
                    <a:pt x="11744" y="15875"/>
                    <a:pt x="11534" y="15875"/>
                  </a:cubicBezTo>
                  <a:cubicBezTo>
                    <a:pt x="11324" y="15615"/>
                    <a:pt x="11115" y="15094"/>
                    <a:pt x="10905" y="14834"/>
                  </a:cubicBezTo>
                  <a:cubicBezTo>
                    <a:pt x="10485" y="14053"/>
                    <a:pt x="10066" y="13533"/>
                    <a:pt x="9647" y="12752"/>
                  </a:cubicBezTo>
                  <a:cubicBezTo>
                    <a:pt x="8808" y="11191"/>
                    <a:pt x="7969" y="9629"/>
                    <a:pt x="6920" y="8068"/>
                  </a:cubicBezTo>
                  <a:cubicBezTo>
                    <a:pt x="6082" y="6766"/>
                    <a:pt x="5033" y="5465"/>
                    <a:pt x="3984" y="4164"/>
                  </a:cubicBezTo>
                  <a:cubicBezTo>
                    <a:pt x="3355" y="3643"/>
                    <a:pt x="2936" y="2863"/>
                    <a:pt x="2307" y="2342"/>
                  </a:cubicBezTo>
                  <a:cubicBezTo>
                    <a:pt x="2097" y="2342"/>
                    <a:pt x="2097" y="2082"/>
                    <a:pt x="1887" y="2082"/>
                  </a:cubicBezTo>
                  <a:cubicBezTo>
                    <a:pt x="1678" y="2082"/>
                    <a:pt x="1468" y="1822"/>
                    <a:pt x="1468" y="1822"/>
                  </a:cubicBezTo>
                  <a:cubicBezTo>
                    <a:pt x="1258" y="1562"/>
                    <a:pt x="839" y="1301"/>
                    <a:pt x="629" y="1301"/>
                  </a:cubicBezTo>
                  <a:cubicBezTo>
                    <a:pt x="629" y="1301"/>
                    <a:pt x="419" y="1041"/>
                    <a:pt x="419" y="1041"/>
                  </a:cubicBezTo>
                  <a:cubicBezTo>
                    <a:pt x="419" y="1041"/>
                    <a:pt x="419" y="1041"/>
                    <a:pt x="210" y="1041"/>
                  </a:cubicBezTo>
                  <a:cubicBezTo>
                    <a:pt x="0" y="1041"/>
                    <a:pt x="0" y="1041"/>
                    <a:pt x="0" y="1301"/>
                  </a:cubicBezTo>
                  <a:lnTo>
                    <a:pt x="0" y="1301"/>
                  </a:lnTo>
                  <a:cubicBezTo>
                    <a:pt x="0" y="1301"/>
                    <a:pt x="0" y="1301"/>
                    <a:pt x="0" y="1562"/>
                  </a:cubicBezTo>
                  <a:cubicBezTo>
                    <a:pt x="0" y="1562"/>
                    <a:pt x="0" y="1562"/>
                    <a:pt x="0" y="1562"/>
                  </a:cubicBezTo>
                  <a:cubicBezTo>
                    <a:pt x="0" y="1562"/>
                    <a:pt x="210" y="1822"/>
                    <a:pt x="210" y="1822"/>
                  </a:cubicBezTo>
                  <a:cubicBezTo>
                    <a:pt x="210" y="2082"/>
                    <a:pt x="419" y="2342"/>
                    <a:pt x="419" y="2602"/>
                  </a:cubicBezTo>
                  <a:cubicBezTo>
                    <a:pt x="419" y="2863"/>
                    <a:pt x="419" y="3383"/>
                    <a:pt x="419" y="3643"/>
                  </a:cubicBezTo>
                  <a:cubicBezTo>
                    <a:pt x="419" y="3904"/>
                    <a:pt x="419" y="4424"/>
                    <a:pt x="629" y="4945"/>
                  </a:cubicBezTo>
                  <a:cubicBezTo>
                    <a:pt x="839" y="5465"/>
                    <a:pt x="839" y="5725"/>
                    <a:pt x="1049" y="6246"/>
                  </a:cubicBezTo>
                  <a:cubicBezTo>
                    <a:pt x="1258" y="6766"/>
                    <a:pt x="1468" y="7287"/>
                    <a:pt x="1678" y="8068"/>
                  </a:cubicBezTo>
                  <a:cubicBezTo>
                    <a:pt x="1887" y="8848"/>
                    <a:pt x="2307" y="9629"/>
                    <a:pt x="2726" y="10410"/>
                  </a:cubicBezTo>
                  <a:cubicBezTo>
                    <a:pt x="2936" y="11191"/>
                    <a:pt x="3355" y="11711"/>
                    <a:pt x="3775" y="12492"/>
                  </a:cubicBezTo>
                  <a:cubicBezTo>
                    <a:pt x="4404" y="13793"/>
                    <a:pt x="5243" y="15354"/>
                    <a:pt x="5872" y="16656"/>
                  </a:cubicBezTo>
                  <a:cubicBezTo>
                    <a:pt x="6291" y="17436"/>
                    <a:pt x="6711" y="17957"/>
                    <a:pt x="6920" y="18737"/>
                  </a:cubicBezTo>
                  <a:cubicBezTo>
                    <a:pt x="7130" y="19258"/>
                    <a:pt x="7550" y="19778"/>
                    <a:pt x="7759" y="20299"/>
                  </a:cubicBezTo>
                  <a:cubicBezTo>
                    <a:pt x="8179" y="20819"/>
                    <a:pt x="8808" y="21340"/>
                    <a:pt x="9437" y="21600"/>
                  </a:cubicBezTo>
                  <a:cubicBezTo>
                    <a:pt x="9647" y="21600"/>
                    <a:pt x="9856" y="21600"/>
                    <a:pt x="10066" y="21600"/>
                  </a:cubicBezTo>
                  <a:cubicBezTo>
                    <a:pt x="10485" y="21600"/>
                    <a:pt x="10905" y="21600"/>
                    <a:pt x="11115" y="21340"/>
                  </a:cubicBezTo>
                  <a:cubicBezTo>
                    <a:pt x="11534" y="21080"/>
                    <a:pt x="11744" y="20819"/>
                    <a:pt x="11953" y="20299"/>
                  </a:cubicBezTo>
                  <a:cubicBezTo>
                    <a:pt x="11953" y="20039"/>
                    <a:pt x="12163" y="19778"/>
                    <a:pt x="12163" y="19778"/>
                  </a:cubicBezTo>
                  <a:cubicBezTo>
                    <a:pt x="12373" y="19778"/>
                    <a:pt x="12373" y="19518"/>
                    <a:pt x="12582" y="19518"/>
                  </a:cubicBezTo>
                  <a:cubicBezTo>
                    <a:pt x="12792" y="19258"/>
                    <a:pt x="13212" y="18998"/>
                    <a:pt x="13421" y="18737"/>
                  </a:cubicBezTo>
                  <a:cubicBezTo>
                    <a:pt x="13631" y="18477"/>
                    <a:pt x="13841" y="18217"/>
                    <a:pt x="14050" y="17957"/>
                  </a:cubicBezTo>
                  <a:cubicBezTo>
                    <a:pt x="14260" y="17697"/>
                    <a:pt x="14470" y="17436"/>
                    <a:pt x="14680" y="17176"/>
                  </a:cubicBezTo>
                  <a:cubicBezTo>
                    <a:pt x="15099" y="16656"/>
                    <a:pt x="15309" y="16135"/>
                    <a:pt x="15728" y="15615"/>
                  </a:cubicBezTo>
                  <a:cubicBezTo>
                    <a:pt x="16148" y="14834"/>
                    <a:pt x="16567" y="14313"/>
                    <a:pt x="16986" y="13533"/>
                  </a:cubicBezTo>
                  <a:cubicBezTo>
                    <a:pt x="17616" y="12492"/>
                    <a:pt x="18035" y="11191"/>
                    <a:pt x="18664" y="10150"/>
                  </a:cubicBezTo>
                  <a:cubicBezTo>
                    <a:pt x="19293" y="8848"/>
                    <a:pt x="19713" y="7807"/>
                    <a:pt x="20342" y="6506"/>
                  </a:cubicBezTo>
                  <a:cubicBezTo>
                    <a:pt x="20551" y="5986"/>
                    <a:pt x="20761" y="5726"/>
                    <a:pt x="20971" y="5205"/>
                  </a:cubicBezTo>
                  <a:cubicBezTo>
                    <a:pt x="20971" y="5205"/>
                    <a:pt x="20971" y="4945"/>
                    <a:pt x="21181" y="4945"/>
                  </a:cubicBezTo>
                  <a:cubicBezTo>
                    <a:pt x="21181" y="4685"/>
                    <a:pt x="21390" y="4164"/>
                    <a:pt x="21390" y="4164"/>
                  </a:cubicBezTo>
                  <a:cubicBezTo>
                    <a:pt x="21390" y="3904"/>
                    <a:pt x="21600" y="3644"/>
                    <a:pt x="21600" y="3383"/>
                  </a:cubicBezTo>
                  <a:cubicBezTo>
                    <a:pt x="20971" y="1822"/>
                    <a:pt x="20971" y="1561"/>
                    <a:pt x="20761" y="1041"/>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2" name="Shape">
              <a:extLst>
                <a:ext uri="{FF2B5EF4-FFF2-40B4-BE49-F238E27FC236}">
                  <a16:creationId xmlns:a16="http://schemas.microsoft.com/office/drawing/2014/main" id="{D8B36B50-FB3E-DA2B-F12F-74C50098610C}"/>
                </a:ext>
              </a:extLst>
            </p:cNvPr>
            <p:cNvSpPr/>
            <p:nvPr/>
          </p:nvSpPr>
          <p:spPr>
            <a:xfrm>
              <a:off x="5343009" y="4767489"/>
              <a:ext cx="337505" cy="271968"/>
            </a:xfrm>
            <a:custGeom>
              <a:avLst/>
              <a:gdLst/>
              <a:ahLst/>
              <a:cxnLst>
                <a:cxn ang="0">
                  <a:pos x="wd2" y="hd2"/>
                </a:cxn>
                <a:cxn ang="5400000">
                  <a:pos x="wd2" y="hd2"/>
                </a:cxn>
                <a:cxn ang="10800000">
                  <a:pos x="wd2" y="hd2"/>
                </a:cxn>
                <a:cxn ang="16200000">
                  <a:pos x="wd2" y="hd2"/>
                </a:cxn>
              </a:cxnLst>
              <a:rect l="0" t="0" r="r" b="b"/>
              <a:pathLst>
                <a:path w="21600" h="21600" extrusionOk="0">
                  <a:moveTo>
                    <a:pt x="20761" y="1041"/>
                  </a:moveTo>
                  <a:cubicBezTo>
                    <a:pt x="20551" y="781"/>
                    <a:pt x="20342" y="521"/>
                    <a:pt x="20132" y="260"/>
                  </a:cubicBezTo>
                  <a:cubicBezTo>
                    <a:pt x="19922" y="0"/>
                    <a:pt x="19503" y="0"/>
                    <a:pt x="19293" y="0"/>
                  </a:cubicBezTo>
                  <a:cubicBezTo>
                    <a:pt x="19293" y="0"/>
                    <a:pt x="19293" y="0"/>
                    <a:pt x="19293" y="0"/>
                  </a:cubicBezTo>
                  <a:cubicBezTo>
                    <a:pt x="19083" y="0"/>
                    <a:pt x="18874" y="0"/>
                    <a:pt x="18874" y="0"/>
                  </a:cubicBezTo>
                  <a:cubicBezTo>
                    <a:pt x="18664" y="0"/>
                    <a:pt x="18245" y="260"/>
                    <a:pt x="18035" y="520"/>
                  </a:cubicBezTo>
                  <a:cubicBezTo>
                    <a:pt x="17825" y="781"/>
                    <a:pt x="17615" y="1041"/>
                    <a:pt x="17615" y="1301"/>
                  </a:cubicBezTo>
                  <a:cubicBezTo>
                    <a:pt x="17406" y="1561"/>
                    <a:pt x="17406" y="1822"/>
                    <a:pt x="17196" y="2342"/>
                  </a:cubicBezTo>
                  <a:cubicBezTo>
                    <a:pt x="16986" y="2863"/>
                    <a:pt x="16567" y="3643"/>
                    <a:pt x="16357" y="4164"/>
                  </a:cubicBezTo>
                  <a:cubicBezTo>
                    <a:pt x="15728" y="5465"/>
                    <a:pt x="15309" y="6506"/>
                    <a:pt x="14889" y="7807"/>
                  </a:cubicBezTo>
                  <a:cubicBezTo>
                    <a:pt x="14470" y="9108"/>
                    <a:pt x="13841" y="10149"/>
                    <a:pt x="13421" y="11451"/>
                  </a:cubicBezTo>
                  <a:cubicBezTo>
                    <a:pt x="13212" y="11971"/>
                    <a:pt x="13002" y="12752"/>
                    <a:pt x="12582" y="13272"/>
                  </a:cubicBezTo>
                  <a:cubicBezTo>
                    <a:pt x="12373" y="13532"/>
                    <a:pt x="12373" y="13792"/>
                    <a:pt x="12163" y="14053"/>
                  </a:cubicBezTo>
                  <a:cubicBezTo>
                    <a:pt x="11953" y="14573"/>
                    <a:pt x="11744" y="15094"/>
                    <a:pt x="11744" y="15614"/>
                  </a:cubicBezTo>
                  <a:cubicBezTo>
                    <a:pt x="11744" y="15614"/>
                    <a:pt x="11744" y="15875"/>
                    <a:pt x="11534" y="15875"/>
                  </a:cubicBezTo>
                  <a:cubicBezTo>
                    <a:pt x="11324" y="15614"/>
                    <a:pt x="11115" y="15094"/>
                    <a:pt x="10905" y="14834"/>
                  </a:cubicBezTo>
                  <a:cubicBezTo>
                    <a:pt x="10485" y="14053"/>
                    <a:pt x="10066" y="13532"/>
                    <a:pt x="9647" y="12751"/>
                  </a:cubicBezTo>
                  <a:cubicBezTo>
                    <a:pt x="8808" y="11190"/>
                    <a:pt x="7969" y="9629"/>
                    <a:pt x="6920" y="8067"/>
                  </a:cubicBezTo>
                  <a:cubicBezTo>
                    <a:pt x="6082" y="6766"/>
                    <a:pt x="5033" y="5465"/>
                    <a:pt x="3984" y="4163"/>
                  </a:cubicBezTo>
                  <a:cubicBezTo>
                    <a:pt x="3355" y="3643"/>
                    <a:pt x="2936" y="2862"/>
                    <a:pt x="2307" y="2342"/>
                  </a:cubicBezTo>
                  <a:cubicBezTo>
                    <a:pt x="2097" y="2342"/>
                    <a:pt x="2097" y="2082"/>
                    <a:pt x="1887" y="2082"/>
                  </a:cubicBezTo>
                  <a:cubicBezTo>
                    <a:pt x="1678" y="2082"/>
                    <a:pt x="1468" y="1822"/>
                    <a:pt x="1468" y="1822"/>
                  </a:cubicBezTo>
                  <a:cubicBezTo>
                    <a:pt x="1258" y="1561"/>
                    <a:pt x="839" y="1301"/>
                    <a:pt x="629" y="1301"/>
                  </a:cubicBezTo>
                  <a:cubicBezTo>
                    <a:pt x="629" y="1301"/>
                    <a:pt x="419" y="1041"/>
                    <a:pt x="419" y="1041"/>
                  </a:cubicBezTo>
                  <a:cubicBezTo>
                    <a:pt x="419" y="1041"/>
                    <a:pt x="419" y="1041"/>
                    <a:pt x="210" y="1041"/>
                  </a:cubicBezTo>
                  <a:cubicBezTo>
                    <a:pt x="0" y="1041"/>
                    <a:pt x="0" y="1041"/>
                    <a:pt x="0" y="1301"/>
                  </a:cubicBezTo>
                  <a:lnTo>
                    <a:pt x="0" y="1301"/>
                  </a:lnTo>
                  <a:cubicBezTo>
                    <a:pt x="0" y="1301"/>
                    <a:pt x="0" y="1301"/>
                    <a:pt x="0" y="1561"/>
                  </a:cubicBezTo>
                  <a:cubicBezTo>
                    <a:pt x="0" y="1561"/>
                    <a:pt x="0" y="1561"/>
                    <a:pt x="0" y="1561"/>
                  </a:cubicBezTo>
                  <a:cubicBezTo>
                    <a:pt x="0" y="1561"/>
                    <a:pt x="210" y="1822"/>
                    <a:pt x="210" y="1822"/>
                  </a:cubicBezTo>
                  <a:cubicBezTo>
                    <a:pt x="210" y="2082"/>
                    <a:pt x="419" y="2342"/>
                    <a:pt x="419" y="2602"/>
                  </a:cubicBezTo>
                  <a:cubicBezTo>
                    <a:pt x="419" y="2863"/>
                    <a:pt x="419" y="3383"/>
                    <a:pt x="419" y="3643"/>
                  </a:cubicBezTo>
                  <a:cubicBezTo>
                    <a:pt x="419" y="3904"/>
                    <a:pt x="419" y="4424"/>
                    <a:pt x="629" y="4945"/>
                  </a:cubicBezTo>
                  <a:cubicBezTo>
                    <a:pt x="839" y="5465"/>
                    <a:pt x="839" y="5725"/>
                    <a:pt x="1049" y="6246"/>
                  </a:cubicBezTo>
                  <a:cubicBezTo>
                    <a:pt x="1258" y="6766"/>
                    <a:pt x="1468" y="7287"/>
                    <a:pt x="1678" y="8067"/>
                  </a:cubicBezTo>
                  <a:cubicBezTo>
                    <a:pt x="1887" y="8848"/>
                    <a:pt x="2307" y="9629"/>
                    <a:pt x="2726" y="10410"/>
                  </a:cubicBezTo>
                  <a:cubicBezTo>
                    <a:pt x="2936" y="11190"/>
                    <a:pt x="3355" y="11711"/>
                    <a:pt x="3775" y="12492"/>
                  </a:cubicBezTo>
                  <a:cubicBezTo>
                    <a:pt x="4404" y="13793"/>
                    <a:pt x="5243" y="15354"/>
                    <a:pt x="5872" y="16655"/>
                  </a:cubicBezTo>
                  <a:cubicBezTo>
                    <a:pt x="6291" y="17436"/>
                    <a:pt x="6711" y="17957"/>
                    <a:pt x="6920" y="18737"/>
                  </a:cubicBezTo>
                  <a:cubicBezTo>
                    <a:pt x="7130" y="19258"/>
                    <a:pt x="7550" y="19778"/>
                    <a:pt x="7759" y="20299"/>
                  </a:cubicBezTo>
                  <a:cubicBezTo>
                    <a:pt x="8179" y="20819"/>
                    <a:pt x="8808" y="21340"/>
                    <a:pt x="9437" y="21600"/>
                  </a:cubicBezTo>
                  <a:cubicBezTo>
                    <a:pt x="9647" y="21600"/>
                    <a:pt x="9856" y="21600"/>
                    <a:pt x="10066" y="21600"/>
                  </a:cubicBezTo>
                  <a:cubicBezTo>
                    <a:pt x="10485" y="21600"/>
                    <a:pt x="10905" y="21600"/>
                    <a:pt x="11115" y="21340"/>
                  </a:cubicBezTo>
                  <a:cubicBezTo>
                    <a:pt x="11534" y="21080"/>
                    <a:pt x="11744" y="20819"/>
                    <a:pt x="11953" y="20299"/>
                  </a:cubicBezTo>
                  <a:cubicBezTo>
                    <a:pt x="11953" y="20039"/>
                    <a:pt x="12163" y="19778"/>
                    <a:pt x="12163" y="19778"/>
                  </a:cubicBezTo>
                  <a:cubicBezTo>
                    <a:pt x="12373" y="19778"/>
                    <a:pt x="12373" y="19518"/>
                    <a:pt x="12582" y="19518"/>
                  </a:cubicBezTo>
                  <a:cubicBezTo>
                    <a:pt x="12792" y="19258"/>
                    <a:pt x="13212" y="18998"/>
                    <a:pt x="13421" y="18737"/>
                  </a:cubicBezTo>
                  <a:cubicBezTo>
                    <a:pt x="13631" y="18477"/>
                    <a:pt x="13841" y="18217"/>
                    <a:pt x="14050" y="17957"/>
                  </a:cubicBezTo>
                  <a:cubicBezTo>
                    <a:pt x="14260" y="17696"/>
                    <a:pt x="14470" y="17436"/>
                    <a:pt x="14680" y="17176"/>
                  </a:cubicBezTo>
                  <a:cubicBezTo>
                    <a:pt x="15099" y="16655"/>
                    <a:pt x="15309" y="16135"/>
                    <a:pt x="15728" y="15614"/>
                  </a:cubicBezTo>
                  <a:cubicBezTo>
                    <a:pt x="16148" y="14834"/>
                    <a:pt x="16567" y="14313"/>
                    <a:pt x="16986" y="13532"/>
                  </a:cubicBezTo>
                  <a:cubicBezTo>
                    <a:pt x="17616" y="12491"/>
                    <a:pt x="18035" y="11190"/>
                    <a:pt x="18664" y="10149"/>
                  </a:cubicBezTo>
                  <a:cubicBezTo>
                    <a:pt x="19293" y="8848"/>
                    <a:pt x="19713" y="7807"/>
                    <a:pt x="20342" y="6506"/>
                  </a:cubicBezTo>
                  <a:cubicBezTo>
                    <a:pt x="20551" y="5985"/>
                    <a:pt x="20761" y="5725"/>
                    <a:pt x="20971" y="5204"/>
                  </a:cubicBezTo>
                  <a:cubicBezTo>
                    <a:pt x="20971" y="5204"/>
                    <a:pt x="20971" y="4944"/>
                    <a:pt x="21181" y="4944"/>
                  </a:cubicBezTo>
                  <a:cubicBezTo>
                    <a:pt x="21181" y="4684"/>
                    <a:pt x="21390" y="4163"/>
                    <a:pt x="21390" y="4163"/>
                  </a:cubicBezTo>
                  <a:cubicBezTo>
                    <a:pt x="21390" y="3903"/>
                    <a:pt x="21600" y="3643"/>
                    <a:pt x="21600" y="3383"/>
                  </a:cubicBezTo>
                  <a:cubicBezTo>
                    <a:pt x="20971" y="1822"/>
                    <a:pt x="20971" y="1301"/>
                    <a:pt x="20761" y="1041"/>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3" name="TextBox 12">
              <a:extLst>
                <a:ext uri="{FF2B5EF4-FFF2-40B4-BE49-F238E27FC236}">
                  <a16:creationId xmlns:a16="http://schemas.microsoft.com/office/drawing/2014/main" id="{F7C83CD0-133A-A660-A0E7-2FD14D938B80}"/>
                </a:ext>
              </a:extLst>
            </p:cNvPr>
            <p:cNvSpPr txBox="1"/>
            <p:nvPr/>
          </p:nvSpPr>
          <p:spPr>
            <a:xfrm>
              <a:off x="4542673" y="3161068"/>
              <a:ext cx="1919599" cy="400506"/>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rPr>
                <a:t>Lure</a:t>
              </a:r>
            </a:p>
          </p:txBody>
        </p:sp>
        <p:sp>
          <p:nvSpPr>
            <p:cNvPr id="14" name="TextBox 13">
              <a:extLst>
                <a:ext uri="{FF2B5EF4-FFF2-40B4-BE49-F238E27FC236}">
                  <a16:creationId xmlns:a16="http://schemas.microsoft.com/office/drawing/2014/main" id="{3A00098B-097A-EEB8-0D70-D78F15C2C5A1}"/>
                </a:ext>
              </a:extLst>
            </p:cNvPr>
            <p:cNvSpPr txBox="1"/>
            <p:nvPr/>
          </p:nvSpPr>
          <p:spPr>
            <a:xfrm>
              <a:off x="4542673" y="4167828"/>
              <a:ext cx="1919599" cy="400506"/>
            </a:xfrm>
            <a:prstGeom prst="rect">
              <a:avLst/>
            </a:prstGeom>
            <a:noFill/>
            <a:ln>
              <a:noFill/>
            </a:ln>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rPr>
                <a:t>Trust </a:t>
              </a:r>
            </a:p>
          </p:txBody>
        </p:sp>
        <p:sp>
          <p:nvSpPr>
            <p:cNvPr id="15" name="TextBox 14">
              <a:extLst>
                <a:ext uri="{FF2B5EF4-FFF2-40B4-BE49-F238E27FC236}">
                  <a16:creationId xmlns:a16="http://schemas.microsoft.com/office/drawing/2014/main" id="{DA1A3B4B-2287-FA8E-C0CC-74BD2411F62D}"/>
                </a:ext>
              </a:extLst>
            </p:cNvPr>
            <p:cNvSpPr txBox="1"/>
            <p:nvPr/>
          </p:nvSpPr>
          <p:spPr>
            <a:xfrm>
              <a:off x="4542673" y="5265128"/>
              <a:ext cx="1919599" cy="400506"/>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rPr>
                <a:t>Payback </a:t>
              </a:r>
            </a:p>
          </p:txBody>
        </p:sp>
        <p:sp>
          <p:nvSpPr>
            <p:cNvPr id="16" name="Freeform: Shape 15">
              <a:extLst>
                <a:ext uri="{FF2B5EF4-FFF2-40B4-BE49-F238E27FC236}">
                  <a16:creationId xmlns:a16="http://schemas.microsoft.com/office/drawing/2014/main" id="{1DF92B90-7FF9-B500-1DFA-8A6677A6C581}"/>
                </a:ext>
              </a:extLst>
            </p:cNvPr>
            <p:cNvSpPr/>
            <p:nvPr/>
          </p:nvSpPr>
          <p:spPr>
            <a:xfrm>
              <a:off x="3181038" y="2001630"/>
              <a:ext cx="2500146" cy="1609169"/>
            </a:xfrm>
            <a:custGeom>
              <a:avLst/>
              <a:gdLst>
                <a:gd name="connsiteX0" fmla="*/ 2457552 w 2500146"/>
                <a:gd name="connsiteY0" fmla="*/ 603219 h 1609169"/>
                <a:gd name="connsiteX1" fmla="*/ 2464099 w 2500146"/>
                <a:gd name="connsiteY1" fmla="*/ 603219 h 1609169"/>
                <a:gd name="connsiteX2" fmla="*/ 2477208 w 2500146"/>
                <a:gd name="connsiteY2" fmla="*/ 606493 h 1609169"/>
                <a:gd name="connsiteX3" fmla="*/ 2487036 w 2500146"/>
                <a:gd name="connsiteY3" fmla="*/ 616326 h 1609169"/>
                <a:gd name="connsiteX4" fmla="*/ 2500146 w 2500146"/>
                <a:gd name="connsiteY4" fmla="*/ 645815 h 1609169"/>
                <a:gd name="connsiteX5" fmla="*/ 2496865 w 2500146"/>
                <a:gd name="connsiteY5" fmla="*/ 655648 h 1609169"/>
                <a:gd name="connsiteX6" fmla="*/ 2493599 w 2500146"/>
                <a:gd name="connsiteY6" fmla="*/ 665482 h 1609169"/>
                <a:gd name="connsiteX7" fmla="*/ 2490318 w 2500146"/>
                <a:gd name="connsiteY7" fmla="*/ 668756 h 1609169"/>
                <a:gd name="connsiteX8" fmla="*/ 2480489 w 2500146"/>
                <a:gd name="connsiteY8" fmla="*/ 685137 h 1609169"/>
                <a:gd name="connsiteX9" fmla="*/ 2454270 w 2500146"/>
                <a:gd name="connsiteY9" fmla="*/ 731019 h 1609169"/>
                <a:gd name="connsiteX10" fmla="*/ 2428051 w 2500146"/>
                <a:gd name="connsiteY10" fmla="*/ 773615 h 1609169"/>
                <a:gd name="connsiteX11" fmla="*/ 2408395 w 2500146"/>
                <a:gd name="connsiteY11" fmla="*/ 799829 h 1609169"/>
                <a:gd name="connsiteX12" fmla="*/ 2392019 w 2500146"/>
                <a:gd name="connsiteY12" fmla="*/ 819484 h 1609169"/>
                <a:gd name="connsiteX13" fmla="*/ 2382175 w 2500146"/>
                <a:gd name="connsiteY13" fmla="*/ 829318 h 1609169"/>
                <a:gd name="connsiteX14" fmla="*/ 2372347 w 2500146"/>
                <a:gd name="connsiteY14" fmla="*/ 839139 h 1609169"/>
                <a:gd name="connsiteX15" fmla="*/ 2359238 w 2500146"/>
                <a:gd name="connsiteY15" fmla="*/ 848972 h 1609169"/>
                <a:gd name="connsiteX16" fmla="*/ 2352691 w 2500146"/>
                <a:gd name="connsiteY16" fmla="*/ 852246 h 1609169"/>
                <a:gd name="connsiteX17" fmla="*/ 2349409 w 2500146"/>
                <a:gd name="connsiteY17" fmla="*/ 858806 h 1609169"/>
                <a:gd name="connsiteX18" fmla="*/ 2336315 w 2500146"/>
                <a:gd name="connsiteY18" fmla="*/ 871913 h 1609169"/>
                <a:gd name="connsiteX19" fmla="*/ 2319925 w 2500146"/>
                <a:gd name="connsiteY19" fmla="*/ 875187 h 1609169"/>
                <a:gd name="connsiteX20" fmla="*/ 2310096 w 2500146"/>
                <a:gd name="connsiteY20" fmla="*/ 875187 h 1609169"/>
                <a:gd name="connsiteX21" fmla="*/ 2283877 w 2500146"/>
                <a:gd name="connsiteY21" fmla="*/ 858806 h 1609169"/>
                <a:gd name="connsiteX22" fmla="*/ 2270768 w 2500146"/>
                <a:gd name="connsiteY22" fmla="*/ 839139 h 1609169"/>
                <a:gd name="connsiteX23" fmla="*/ 2254392 w 2500146"/>
                <a:gd name="connsiteY23" fmla="*/ 812937 h 1609169"/>
                <a:gd name="connsiteX24" fmla="*/ 2221626 w 2500146"/>
                <a:gd name="connsiteY24" fmla="*/ 760507 h 1609169"/>
                <a:gd name="connsiteX25" fmla="*/ 2205235 w 2500146"/>
                <a:gd name="connsiteY25" fmla="*/ 734293 h 1609169"/>
                <a:gd name="connsiteX26" fmla="*/ 2188860 w 2500146"/>
                <a:gd name="connsiteY26" fmla="*/ 704804 h 1609169"/>
                <a:gd name="connsiteX27" fmla="*/ 2179032 w 2500146"/>
                <a:gd name="connsiteY27" fmla="*/ 681863 h 1609169"/>
                <a:gd name="connsiteX28" fmla="*/ 2172469 w 2500146"/>
                <a:gd name="connsiteY28" fmla="*/ 665482 h 1609169"/>
                <a:gd name="connsiteX29" fmla="*/ 2169188 w 2500146"/>
                <a:gd name="connsiteY29" fmla="*/ 649088 h 1609169"/>
                <a:gd name="connsiteX30" fmla="*/ 2169188 w 2500146"/>
                <a:gd name="connsiteY30" fmla="*/ 635981 h 1609169"/>
                <a:gd name="connsiteX31" fmla="*/ 2165922 w 2500146"/>
                <a:gd name="connsiteY31" fmla="*/ 626160 h 1609169"/>
                <a:gd name="connsiteX32" fmla="*/ 2162641 w 2500146"/>
                <a:gd name="connsiteY32" fmla="*/ 622886 h 1609169"/>
                <a:gd name="connsiteX33" fmla="*/ 2162641 w 2500146"/>
                <a:gd name="connsiteY33" fmla="*/ 619600 h 1609169"/>
                <a:gd name="connsiteX34" fmla="*/ 2165922 w 2500146"/>
                <a:gd name="connsiteY34" fmla="*/ 616326 h 1609169"/>
                <a:gd name="connsiteX35" fmla="*/ 2169188 w 2500146"/>
                <a:gd name="connsiteY35" fmla="*/ 616326 h 1609169"/>
                <a:gd name="connsiteX36" fmla="*/ 2172469 w 2500146"/>
                <a:gd name="connsiteY36" fmla="*/ 619600 h 1609169"/>
                <a:gd name="connsiteX37" fmla="*/ 2185579 w 2500146"/>
                <a:gd name="connsiteY37" fmla="*/ 626160 h 1609169"/>
                <a:gd name="connsiteX38" fmla="*/ 2192126 w 2500146"/>
                <a:gd name="connsiteY38" fmla="*/ 629434 h 1609169"/>
                <a:gd name="connsiteX39" fmla="*/ 2198688 w 2500146"/>
                <a:gd name="connsiteY39" fmla="*/ 632707 h 1609169"/>
                <a:gd name="connsiteX40" fmla="*/ 2224892 w 2500146"/>
                <a:gd name="connsiteY40" fmla="*/ 655648 h 1609169"/>
                <a:gd name="connsiteX41" fmla="*/ 2270768 w 2500146"/>
                <a:gd name="connsiteY41" fmla="*/ 704804 h 1609169"/>
                <a:gd name="connsiteX42" fmla="*/ 2313378 w 2500146"/>
                <a:gd name="connsiteY42" fmla="*/ 763781 h 1609169"/>
                <a:gd name="connsiteX43" fmla="*/ 2333034 w 2500146"/>
                <a:gd name="connsiteY43" fmla="*/ 789996 h 1609169"/>
                <a:gd name="connsiteX44" fmla="*/ 2342862 w 2500146"/>
                <a:gd name="connsiteY44" fmla="*/ 803103 h 1609169"/>
                <a:gd name="connsiteX45" fmla="*/ 2346144 w 2500146"/>
                <a:gd name="connsiteY45" fmla="*/ 799829 h 1609169"/>
                <a:gd name="connsiteX46" fmla="*/ 2352691 w 2500146"/>
                <a:gd name="connsiteY46" fmla="*/ 780162 h 1609169"/>
                <a:gd name="connsiteX47" fmla="*/ 2359238 w 2500146"/>
                <a:gd name="connsiteY47" fmla="*/ 770341 h 1609169"/>
                <a:gd name="connsiteX48" fmla="*/ 2372347 w 2500146"/>
                <a:gd name="connsiteY48" fmla="*/ 747400 h 1609169"/>
                <a:gd name="connsiteX49" fmla="*/ 2395285 w 2500146"/>
                <a:gd name="connsiteY49" fmla="*/ 701518 h 1609169"/>
                <a:gd name="connsiteX50" fmla="*/ 2418223 w 2500146"/>
                <a:gd name="connsiteY50" fmla="*/ 655648 h 1609169"/>
                <a:gd name="connsiteX51" fmla="*/ 2431332 w 2500146"/>
                <a:gd name="connsiteY51" fmla="*/ 632707 h 1609169"/>
                <a:gd name="connsiteX52" fmla="*/ 2437879 w 2500146"/>
                <a:gd name="connsiteY52" fmla="*/ 619600 h 1609169"/>
                <a:gd name="connsiteX53" fmla="*/ 2444442 w 2500146"/>
                <a:gd name="connsiteY53" fmla="*/ 609779 h 1609169"/>
                <a:gd name="connsiteX54" fmla="*/ 2457552 w 2500146"/>
                <a:gd name="connsiteY54" fmla="*/ 603219 h 1609169"/>
                <a:gd name="connsiteX55" fmla="*/ 2304767 w 2500146"/>
                <a:gd name="connsiteY55" fmla="*/ 0 h 1609169"/>
                <a:gd name="connsiteX56" fmla="*/ 2315404 w 2500146"/>
                <a:gd name="connsiteY56" fmla="*/ 0 h 1609169"/>
                <a:gd name="connsiteX57" fmla="*/ 2316645 w 2500146"/>
                <a:gd name="connsiteY57" fmla="*/ 1231 h 1609169"/>
                <a:gd name="connsiteX58" fmla="*/ 2326475 w 2500146"/>
                <a:gd name="connsiteY58" fmla="*/ 7798 h 1609169"/>
                <a:gd name="connsiteX59" fmla="*/ 2333029 w 2500146"/>
                <a:gd name="connsiteY59" fmla="*/ 14336 h 1609169"/>
                <a:gd name="connsiteX60" fmla="*/ 2342859 w 2500146"/>
                <a:gd name="connsiteY60" fmla="*/ 30724 h 1609169"/>
                <a:gd name="connsiteX61" fmla="*/ 2348212 w 2500146"/>
                <a:gd name="connsiteY61" fmla="*/ 44991 h 1609169"/>
                <a:gd name="connsiteX62" fmla="*/ 2352684 w 2500146"/>
                <a:gd name="connsiteY62" fmla="*/ 49449 h 1609169"/>
                <a:gd name="connsiteX63" fmla="*/ 2355971 w 2500146"/>
                <a:gd name="connsiteY63" fmla="*/ 55998 h 1609169"/>
                <a:gd name="connsiteX64" fmla="*/ 2355971 w 2500146"/>
                <a:gd name="connsiteY64" fmla="*/ 62551 h 1609169"/>
                <a:gd name="connsiteX65" fmla="*/ 2354719 w 2500146"/>
                <a:gd name="connsiteY65" fmla="*/ 65048 h 1609169"/>
                <a:gd name="connsiteX66" fmla="*/ 2362522 w 2500146"/>
                <a:gd name="connsiteY66" fmla="*/ 96277 h 1609169"/>
                <a:gd name="connsiteX67" fmla="*/ 2365797 w 2500146"/>
                <a:gd name="connsiteY67" fmla="*/ 138874 h 1609169"/>
                <a:gd name="connsiteX68" fmla="*/ 2369076 w 2500146"/>
                <a:gd name="connsiteY68" fmla="*/ 178188 h 1609169"/>
                <a:gd name="connsiteX69" fmla="*/ 2369076 w 2500146"/>
                <a:gd name="connsiteY69" fmla="*/ 217502 h 1609169"/>
                <a:gd name="connsiteX70" fmla="*/ 2372351 w 2500146"/>
                <a:gd name="connsiteY70" fmla="*/ 260100 h 1609169"/>
                <a:gd name="connsiteX71" fmla="*/ 2375631 w 2500146"/>
                <a:gd name="connsiteY71" fmla="*/ 302697 h 1609169"/>
                <a:gd name="connsiteX72" fmla="*/ 2382185 w 2500146"/>
                <a:gd name="connsiteY72" fmla="*/ 342011 h 1609169"/>
                <a:gd name="connsiteX73" fmla="*/ 2385460 w 2500146"/>
                <a:gd name="connsiteY73" fmla="*/ 384608 h 1609169"/>
                <a:gd name="connsiteX74" fmla="*/ 2385460 w 2500146"/>
                <a:gd name="connsiteY74" fmla="*/ 423952 h 1609169"/>
                <a:gd name="connsiteX75" fmla="*/ 2382185 w 2500146"/>
                <a:gd name="connsiteY75" fmla="*/ 463266 h 1609169"/>
                <a:gd name="connsiteX76" fmla="*/ 2378906 w 2500146"/>
                <a:gd name="connsiteY76" fmla="*/ 545177 h 1609169"/>
                <a:gd name="connsiteX77" fmla="*/ 2378906 w 2500146"/>
                <a:gd name="connsiteY77" fmla="*/ 564849 h 1609169"/>
                <a:gd name="connsiteX78" fmla="*/ 2378906 w 2500146"/>
                <a:gd name="connsiteY78" fmla="*/ 584491 h 1609169"/>
                <a:gd name="connsiteX79" fmla="*/ 2378906 w 2500146"/>
                <a:gd name="connsiteY79" fmla="*/ 604163 h 1609169"/>
                <a:gd name="connsiteX80" fmla="*/ 2378906 w 2500146"/>
                <a:gd name="connsiteY80" fmla="*/ 613984 h 1609169"/>
                <a:gd name="connsiteX81" fmla="*/ 2378906 w 2500146"/>
                <a:gd name="connsiteY81" fmla="*/ 617267 h 1609169"/>
                <a:gd name="connsiteX82" fmla="*/ 2372351 w 2500146"/>
                <a:gd name="connsiteY82" fmla="*/ 627089 h 1609169"/>
                <a:gd name="connsiteX83" fmla="*/ 2362522 w 2500146"/>
                <a:gd name="connsiteY83" fmla="*/ 630372 h 1609169"/>
                <a:gd name="connsiteX84" fmla="*/ 2346138 w 2500146"/>
                <a:gd name="connsiteY84" fmla="*/ 630372 h 1609169"/>
                <a:gd name="connsiteX85" fmla="*/ 2323200 w 2500146"/>
                <a:gd name="connsiteY85" fmla="*/ 627089 h 1609169"/>
                <a:gd name="connsiteX86" fmla="*/ 2313370 w 2500146"/>
                <a:gd name="connsiteY86" fmla="*/ 620551 h 1609169"/>
                <a:gd name="connsiteX87" fmla="*/ 2310091 w 2500146"/>
                <a:gd name="connsiteY87" fmla="*/ 617267 h 1609169"/>
                <a:gd name="connsiteX88" fmla="*/ 2310091 w 2500146"/>
                <a:gd name="connsiteY88" fmla="*/ 613984 h 1609169"/>
                <a:gd name="connsiteX89" fmla="*/ 2310091 w 2500146"/>
                <a:gd name="connsiteY89" fmla="*/ 607446 h 1609169"/>
                <a:gd name="connsiteX90" fmla="*/ 2310091 w 2500146"/>
                <a:gd name="connsiteY90" fmla="*/ 594342 h 1609169"/>
                <a:gd name="connsiteX91" fmla="*/ 2313370 w 2500146"/>
                <a:gd name="connsiteY91" fmla="*/ 564849 h 1609169"/>
                <a:gd name="connsiteX92" fmla="*/ 2313370 w 2500146"/>
                <a:gd name="connsiteY92" fmla="*/ 525505 h 1609169"/>
                <a:gd name="connsiteX93" fmla="*/ 2313370 w 2500146"/>
                <a:gd name="connsiteY93" fmla="*/ 482908 h 1609169"/>
                <a:gd name="connsiteX94" fmla="*/ 2316645 w 2500146"/>
                <a:gd name="connsiteY94" fmla="*/ 443594 h 1609169"/>
                <a:gd name="connsiteX95" fmla="*/ 2319925 w 2500146"/>
                <a:gd name="connsiteY95" fmla="*/ 400997 h 1609169"/>
                <a:gd name="connsiteX96" fmla="*/ 2316645 w 2500146"/>
                <a:gd name="connsiteY96" fmla="*/ 361683 h 1609169"/>
                <a:gd name="connsiteX97" fmla="*/ 2313370 w 2500146"/>
                <a:gd name="connsiteY97" fmla="*/ 322369 h 1609169"/>
                <a:gd name="connsiteX98" fmla="*/ 2306816 w 2500146"/>
                <a:gd name="connsiteY98" fmla="*/ 279771 h 1609169"/>
                <a:gd name="connsiteX99" fmla="*/ 2303536 w 2500146"/>
                <a:gd name="connsiteY99" fmla="*/ 237174 h 1609169"/>
                <a:gd name="connsiteX100" fmla="*/ 2300261 w 2500146"/>
                <a:gd name="connsiteY100" fmla="*/ 197830 h 1609169"/>
                <a:gd name="connsiteX101" fmla="*/ 2300261 w 2500146"/>
                <a:gd name="connsiteY101" fmla="*/ 158516 h 1609169"/>
                <a:gd name="connsiteX102" fmla="*/ 2300261 w 2500146"/>
                <a:gd name="connsiteY102" fmla="*/ 115919 h 1609169"/>
                <a:gd name="connsiteX103" fmla="*/ 2298121 w 2500146"/>
                <a:gd name="connsiteY103" fmla="*/ 90262 h 1609169"/>
                <a:gd name="connsiteX104" fmla="*/ 2283865 w 2500146"/>
                <a:gd name="connsiteY104" fmla="*/ 92046 h 1609169"/>
                <a:gd name="connsiteX105" fmla="*/ 2224907 w 2500146"/>
                <a:gd name="connsiteY105" fmla="*/ 98599 h 1609169"/>
                <a:gd name="connsiteX106" fmla="*/ 2116748 w 2500146"/>
                <a:gd name="connsiteY106" fmla="*/ 105152 h 1609169"/>
                <a:gd name="connsiteX107" fmla="*/ 1969354 w 2500146"/>
                <a:gd name="connsiteY107" fmla="*/ 114982 h 1609169"/>
                <a:gd name="connsiteX108" fmla="*/ 1897248 w 2500146"/>
                <a:gd name="connsiteY108" fmla="*/ 114982 h 1609169"/>
                <a:gd name="connsiteX109" fmla="*/ 1828429 w 2500146"/>
                <a:gd name="connsiteY109" fmla="*/ 114982 h 1609169"/>
                <a:gd name="connsiteX110" fmla="*/ 1677642 w 2500146"/>
                <a:gd name="connsiteY110" fmla="*/ 118259 h 1609169"/>
                <a:gd name="connsiteX111" fmla="*/ 1530249 w 2500146"/>
                <a:gd name="connsiteY111" fmla="*/ 118259 h 1609169"/>
                <a:gd name="connsiteX112" fmla="*/ 1389323 w 2500146"/>
                <a:gd name="connsiteY112" fmla="*/ 114982 h 1609169"/>
                <a:gd name="connsiteX113" fmla="*/ 1238642 w 2500146"/>
                <a:gd name="connsiteY113" fmla="*/ 111706 h 1609169"/>
                <a:gd name="connsiteX114" fmla="*/ 1097717 w 2500146"/>
                <a:gd name="connsiteY114" fmla="*/ 108429 h 1609169"/>
                <a:gd name="connsiteX115" fmla="*/ 943749 w 2500146"/>
                <a:gd name="connsiteY115" fmla="*/ 105157 h 1609169"/>
                <a:gd name="connsiteX116" fmla="*/ 799536 w 2500146"/>
                <a:gd name="connsiteY116" fmla="*/ 101881 h 1609169"/>
                <a:gd name="connsiteX117" fmla="*/ 652037 w 2500146"/>
                <a:gd name="connsiteY117" fmla="*/ 98604 h 1609169"/>
                <a:gd name="connsiteX118" fmla="*/ 580037 w 2500146"/>
                <a:gd name="connsiteY118" fmla="*/ 98604 h 1609169"/>
                <a:gd name="connsiteX119" fmla="*/ 543983 w 2500146"/>
                <a:gd name="connsiteY119" fmla="*/ 98604 h 1609169"/>
                <a:gd name="connsiteX120" fmla="*/ 507930 w 2500146"/>
                <a:gd name="connsiteY120" fmla="*/ 98604 h 1609169"/>
                <a:gd name="connsiteX121" fmla="*/ 363718 w 2500146"/>
                <a:gd name="connsiteY121" fmla="*/ 92051 h 1609169"/>
                <a:gd name="connsiteX122" fmla="*/ 222793 w 2500146"/>
                <a:gd name="connsiteY122" fmla="*/ 88774 h 1609169"/>
                <a:gd name="connsiteX123" fmla="*/ 153973 w 2500146"/>
                <a:gd name="connsiteY123" fmla="*/ 92051 h 1609169"/>
                <a:gd name="connsiteX124" fmla="*/ 121208 w 2500146"/>
                <a:gd name="connsiteY124" fmla="*/ 92051 h 1609169"/>
                <a:gd name="connsiteX125" fmla="*/ 104878 w 2500146"/>
                <a:gd name="connsiteY125" fmla="*/ 92051 h 1609169"/>
                <a:gd name="connsiteX126" fmla="*/ 100288 w 2500146"/>
                <a:gd name="connsiteY126" fmla="*/ 90907 h 1609169"/>
                <a:gd name="connsiteX127" fmla="*/ 101583 w 2500146"/>
                <a:gd name="connsiteY127" fmla="*/ 105162 h 1609169"/>
                <a:gd name="connsiteX128" fmla="*/ 101583 w 2500146"/>
                <a:gd name="connsiteY128" fmla="*/ 177267 h 1609169"/>
                <a:gd name="connsiteX129" fmla="*/ 95030 w 2500146"/>
                <a:gd name="connsiteY129" fmla="*/ 275525 h 1609169"/>
                <a:gd name="connsiteX130" fmla="*/ 91753 w 2500146"/>
                <a:gd name="connsiteY130" fmla="*/ 324728 h 1609169"/>
                <a:gd name="connsiteX131" fmla="*/ 91753 w 2500146"/>
                <a:gd name="connsiteY131" fmla="*/ 373856 h 1609169"/>
                <a:gd name="connsiteX132" fmla="*/ 91753 w 2500146"/>
                <a:gd name="connsiteY132" fmla="*/ 422985 h 1609169"/>
                <a:gd name="connsiteX133" fmla="*/ 88476 w 2500146"/>
                <a:gd name="connsiteY133" fmla="*/ 475439 h 1609169"/>
                <a:gd name="connsiteX134" fmla="*/ 85199 w 2500146"/>
                <a:gd name="connsiteY134" fmla="*/ 577021 h 1609169"/>
                <a:gd name="connsiteX135" fmla="*/ 81922 w 2500146"/>
                <a:gd name="connsiteY135" fmla="*/ 678603 h 1609169"/>
                <a:gd name="connsiteX136" fmla="*/ 78645 w 2500146"/>
                <a:gd name="connsiteY136" fmla="*/ 776860 h 1609169"/>
                <a:gd name="connsiteX137" fmla="*/ 75368 w 2500146"/>
                <a:gd name="connsiteY137" fmla="*/ 881767 h 1609169"/>
                <a:gd name="connsiteX138" fmla="*/ 72091 w 2500146"/>
                <a:gd name="connsiteY138" fmla="*/ 980025 h 1609169"/>
                <a:gd name="connsiteX139" fmla="*/ 68815 w 2500146"/>
                <a:gd name="connsiteY139" fmla="*/ 1029154 h 1609169"/>
                <a:gd name="connsiteX140" fmla="*/ 68815 w 2500146"/>
                <a:gd name="connsiteY140" fmla="*/ 1084931 h 1609169"/>
                <a:gd name="connsiteX141" fmla="*/ 72091 w 2500146"/>
                <a:gd name="connsiteY141" fmla="*/ 1186440 h 1609169"/>
                <a:gd name="connsiteX142" fmla="*/ 72091 w 2500146"/>
                <a:gd name="connsiteY142" fmla="*/ 1238893 h 1609169"/>
                <a:gd name="connsiteX143" fmla="*/ 72091 w 2500146"/>
                <a:gd name="connsiteY143" fmla="*/ 1288022 h 1609169"/>
                <a:gd name="connsiteX144" fmla="*/ 72091 w 2500146"/>
                <a:gd name="connsiteY144" fmla="*/ 1337225 h 1609169"/>
                <a:gd name="connsiteX145" fmla="*/ 75368 w 2500146"/>
                <a:gd name="connsiteY145" fmla="*/ 1386353 h 1609169"/>
                <a:gd name="connsiteX146" fmla="*/ 78645 w 2500146"/>
                <a:gd name="connsiteY146" fmla="*/ 1438807 h 1609169"/>
                <a:gd name="connsiteX147" fmla="*/ 81922 w 2500146"/>
                <a:gd name="connsiteY147" fmla="*/ 1491186 h 1609169"/>
                <a:gd name="connsiteX148" fmla="*/ 85199 w 2500146"/>
                <a:gd name="connsiteY148" fmla="*/ 1540389 h 1609169"/>
                <a:gd name="connsiteX149" fmla="*/ 85199 w 2500146"/>
                <a:gd name="connsiteY149" fmla="*/ 1566542 h 1609169"/>
                <a:gd name="connsiteX150" fmla="*/ 86308 w 2500146"/>
                <a:gd name="connsiteY150" fmla="*/ 1566542 h 1609169"/>
                <a:gd name="connsiteX151" fmla="*/ 86308 w 2500146"/>
                <a:gd name="connsiteY151" fmla="*/ 1579317 h 1609169"/>
                <a:gd name="connsiteX152" fmla="*/ 85199 w 2500146"/>
                <a:gd name="connsiteY152" fmla="*/ 1579692 h 1609169"/>
                <a:gd name="connsiteX153" fmla="*/ 85199 w 2500146"/>
                <a:gd name="connsiteY153" fmla="*/ 1589518 h 1609169"/>
                <a:gd name="connsiteX154" fmla="*/ 78645 w 2500146"/>
                <a:gd name="connsiteY154" fmla="*/ 1599343 h 1609169"/>
                <a:gd name="connsiteX155" fmla="*/ 68815 w 2500146"/>
                <a:gd name="connsiteY155" fmla="*/ 1605919 h 1609169"/>
                <a:gd name="connsiteX156" fmla="*/ 62261 w 2500146"/>
                <a:gd name="connsiteY156" fmla="*/ 1609169 h 1609169"/>
                <a:gd name="connsiteX157" fmla="*/ 55707 w 2500146"/>
                <a:gd name="connsiteY157" fmla="*/ 1609169 h 1609169"/>
                <a:gd name="connsiteX158" fmla="*/ 42600 w 2500146"/>
                <a:gd name="connsiteY158" fmla="*/ 1605919 h 1609169"/>
                <a:gd name="connsiteX159" fmla="*/ 29492 w 2500146"/>
                <a:gd name="connsiteY159" fmla="*/ 1586267 h 1609169"/>
                <a:gd name="connsiteX160" fmla="*/ 29492 w 2500146"/>
                <a:gd name="connsiteY160" fmla="*/ 1576367 h 1609169"/>
                <a:gd name="connsiteX161" fmla="*/ 26215 w 2500146"/>
                <a:gd name="connsiteY161" fmla="*/ 1556716 h 1609169"/>
                <a:gd name="connsiteX162" fmla="*/ 19661 w 2500146"/>
                <a:gd name="connsiteY162" fmla="*/ 1517413 h 1609169"/>
                <a:gd name="connsiteX163" fmla="*/ 13108 w 2500146"/>
                <a:gd name="connsiteY163" fmla="*/ 1442057 h 1609169"/>
                <a:gd name="connsiteX164" fmla="*/ 3277 w 2500146"/>
                <a:gd name="connsiteY164" fmla="*/ 1340475 h 1609169"/>
                <a:gd name="connsiteX165" fmla="*/ 3277 w 2500146"/>
                <a:gd name="connsiteY165" fmla="*/ 1291346 h 1609169"/>
                <a:gd name="connsiteX166" fmla="*/ 3277 w 2500146"/>
                <a:gd name="connsiteY166" fmla="*/ 1242144 h 1609169"/>
                <a:gd name="connsiteX167" fmla="*/ 0 w 2500146"/>
                <a:gd name="connsiteY167" fmla="*/ 1137311 h 1609169"/>
                <a:gd name="connsiteX168" fmla="*/ 0 w 2500146"/>
                <a:gd name="connsiteY168" fmla="*/ 1035729 h 1609169"/>
                <a:gd name="connsiteX169" fmla="*/ 3277 w 2500146"/>
                <a:gd name="connsiteY169" fmla="*/ 937471 h 1609169"/>
                <a:gd name="connsiteX170" fmla="*/ 6554 w 2500146"/>
                <a:gd name="connsiteY170" fmla="*/ 832564 h 1609169"/>
                <a:gd name="connsiteX171" fmla="*/ 9831 w 2500146"/>
                <a:gd name="connsiteY171" fmla="*/ 734307 h 1609169"/>
                <a:gd name="connsiteX172" fmla="*/ 13108 w 2500146"/>
                <a:gd name="connsiteY172" fmla="*/ 629400 h 1609169"/>
                <a:gd name="connsiteX173" fmla="*/ 16385 w 2500146"/>
                <a:gd name="connsiteY173" fmla="*/ 527818 h 1609169"/>
                <a:gd name="connsiteX174" fmla="*/ 19661 w 2500146"/>
                <a:gd name="connsiteY174" fmla="*/ 426236 h 1609169"/>
                <a:gd name="connsiteX175" fmla="*/ 19661 w 2500146"/>
                <a:gd name="connsiteY175" fmla="*/ 377107 h 1609169"/>
                <a:gd name="connsiteX176" fmla="*/ 19661 w 2500146"/>
                <a:gd name="connsiteY176" fmla="*/ 350880 h 1609169"/>
                <a:gd name="connsiteX177" fmla="*/ 19661 w 2500146"/>
                <a:gd name="connsiteY177" fmla="*/ 324728 h 1609169"/>
                <a:gd name="connsiteX178" fmla="*/ 26215 w 2500146"/>
                <a:gd name="connsiteY178" fmla="*/ 223145 h 1609169"/>
                <a:gd name="connsiteX179" fmla="*/ 29492 w 2500146"/>
                <a:gd name="connsiteY179" fmla="*/ 124814 h 1609169"/>
                <a:gd name="connsiteX180" fmla="*/ 26215 w 2500146"/>
                <a:gd name="connsiteY180" fmla="*/ 75685 h 1609169"/>
                <a:gd name="connsiteX181" fmla="*/ 26215 w 2500146"/>
                <a:gd name="connsiteY181" fmla="*/ 52709 h 1609169"/>
                <a:gd name="connsiteX182" fmla="*/ 26215 w 2500146"/>
                <a:gd name="connsiteY182" fmla="*/ 42883 h 1609169"/>
                <a:gd name="connsiteX183" fmla="*/ 29492 w 2500146"/>
                <a:gd name="connsiteY183" fmla="*/ 33058 h 1609169"/>
                <a:gd name="connsiteX184" fmla="*/ 29492 w 2500146"/>
                <a:gd name="connsiteY184" fmla="*/ 29807 h 1609169"/>
                <a:gd name="connsiteX185" fmla="*/ 36046 w 2500146"/>
                <a:gd name="connsiteY185" fmla="*/ 23232 h 1609169"/>
                <a:gd name="connsiteX186" fmla="*/ 45876 w 2500146"/>
                <a:gd name="connsiteY186" fmla="*/ 16657 h 1609169"/>
                <a:gd name="connsiteX187" fmla="*/ 62261 w 2500146"/>
                <a:gd name="connsiteY187" fmla="*/ 13406 h 1609169"/>
                <a:gd name="connsiteX188" fmla="*/ 78645 w 2500146"/>
                <a:gd name="connsiteY188" fmla="*/ 16657 h 1609169"/>
                <a:gd name="connsiteX189" fmla="*/ 88476 w 2500146"/>
                <a:gd name="connsiteY189" fmla="*/ 23232 h 1609169"/>
                <a:gd name="connsiteX190" fmla="*/ 88480 w 2500146"/>
                <a:gd name="connsiteY190" fmla="*/ 23236 h 1609169"/>
                <a:gd name="connsiteX191" fmla="*/ 91729 w 2500146"/>
                <a:gd name="connsiteY191" fmla="*/ 23236 h 1609169"/>
                <a:gd name="connsiteX192" fmla="*/ 104878 w 2500146"/>
                <a:gd name="connsiteY192" fmla="*/ 19959 h 1609169"/>
                <a:gd name="connsiteX193" fmla="*/ 114739 w 2500146"/>
                <a:gd name="connsiteY193" fmla="*/ 19959 h 1609169"/>
                <a:gd name="connsiteX194" fmla="*/ 140931 w 2500146"/>
                <a:gd name="connsiteY194" fmla="*/ 19959 h 1609169"/>
                <a:gd name="connsiteX195" fmla="*/ 193314 w 2500146"/>
                <a:gd name="connsiteY195" fmla="*/ 16683 h 1609169"/>
                <a:gd name="connsiteX196" fmla="*/ 244517 w 2500146"/>
                <a:gd name="connsiteY196" fmla="*/ 15454 h 1609169"/>
                <a:gd name="connsiteX197" fmla="*/ 298186 w 2500146"/>
                <a:gd name="connsiteY197" fmla="*/ 16683 h 1609169"/>
                <a:gd name="connsiteX198" fmla="*/ 439111 w 2500146"/>
                <a:gd name="connsiteY198" fmla="*/ 23236 h 1609169"/>
                <a:gd name="connsiteX199" fmla="*/ 511218 w 2500146"/>
                <a:gd name="connsiteY199" fmla="*/ 26513 h 1609169"/>
                <a:gd name="connsiteX200" fmla="*/ 583218 w 2500146"/>
                <a:gd name="connsiteY200" fmla="*/ 26513 h 1609169"/>
                <a:gd name="connsiteX201" fmla="*/ 655324 w 2500146"/>
                <a:gd name="connsiteY201" fmla="*/ 26513 h 1609169"/>
                <a:gd name="connsiteX202" fmla="*/ 730717 w 2500146"/>
                <a:gd name="connsiteY202" fmla="*/ 29789 h 1609169"/>
                <a:gd name="connsiteX203" fmla="*/ 878217 w 2500146"/>
                <a:gd name="connsiteY203" fmla="*/ 33066 h 1609169"/>
                <a:gd name="connsiteX204" fmla="*/ 1025611 w 2500146"/>
                <a:gd name="connsiteY204" fmla="*/ 36343 h 1609169"/>
                <a:gd name="connsiteX205" fmla="*/ 1166536 w 2500146"/>
                <a:gd name="connsiteY205" fmla="*/ 39619 h 1609169"/>
                <a:gd name="connsiteX206" fmla="*/ 1317217 w 2500146"/>
                <a:gd name="connsiteY206" fmla="*/ 42896 h 1609169"/>
                <a:gd name="connsiteX207" fmla="*/ 1461429 w 2500146"/>
                <a:gd name="connsiteY207" fmla="*/ 46173 h 1609169"/>
                <a:gd name="connsiteX208" fmla="*/ 1533536 w 2500146"/>
                <a:gd name="connsiteY208" fmla="*/ 49444 h 1609169"/>
                <a:gd name="connsiteX209" fmla="*/ 1612110 w 2500146"/>
                <a:gd name="connsiteY209" fmla="*/ 49444 h 1609169"/>
                <a:gd name="connsiteX210" fmla="*/ 1756323 w 2500146"/>
                <a:gd name="connsiteY210" fmla="*/ 46173 h 1609169"/>
                <a:gd name="connsiteX211" fmla="*/ 1828429 w 2500146"/>
                <a:gd name="connsiteY211" fmla="*/ 46173 h 1609169"/>
                <a:gd name="connsiteX212" fmla="*/ 1897248 w 2500146"/>
                <a:gd name="connsiteY212" fmla="*/ 46173 h 1609169"/>
                <a:gd name="connsiteX213" fmla="*/ 1969354 w 2500146"/>
                <a:gd name="connsiteY213" fmla="*/ 46173 h 1609169"/>
                <a:gd name="connsiteX214" fmla="*/ 2041355 w 2500146"/>
                <a:gd name="connsiteY214" fmla="*/ 42896 h 1609169"/>
                <a:gd name="connsiteX215" fmla="*/ 2116748 w 2500146"/>
                <a:gd name="connsiteY215" fmla="*/ 39619 h 1609169"/>
                <a:gd name="connsiteX216" fmla="*/ 2188854 w 2500146"/>
                <a:gd name="connsiteY216" fmla="*/ 36343 h 1609169"/>
                <a:gd name="connsiteX217" fmla="*/ 2260961 w 2500146"/>
                <a:gd name="connsiteY217" fmla="*/ 33066 h 1609169"/>
                <a:gd name="connsiteX218" fmla="*/ 2293707 w 2500146"/>
                <a:gd name="connsiteY218" fmla="*/ 33066 h 1609169"/>
                <a:gd name="connsiteX219" fmla="*/ 2293707 w 2500146"/>
                <a:gd name="connsiteY219" fmla="*/ 27440 h 1609169"/>
                <a:gd name="connsiteX220" fmla="*/ 2293707 w 2500146"/>
                <a:gd name="connsiteY220" fmla="*/ 20903 h 1609169"/>
                <a:gd name="connsiteX221" fmla="*/ 2293707 w 2500146"/>
                <a:gd name="connsiteY221" fmla="*/ 14336 h 1609169"/>
                <a:gd name="connsiteX222" fmla="*/ 2300261 w 2500146"/>
                <a:gd name="connsiteY222" fmla="*/ 4515 h 160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500146" h="1609169">
                  <a:moveTo>
                    <a:pt x="2457552" y="603219"/>
                  </a:moveTo>
                  <a:cubicBezTo>
                    <a:pt x="2457552" y="603219"/>
                    <a:pt x="2460817" y="603219"/>
                    <a:pt x="2464099" y="603219"/>
                  </a:cubicBezTo>
                  <a:cubicBezTo>
                    <a:pt x="2467380" y="603219"/>
                    <a:pt x="2473927" y="603219"/>
                    <a:pt x="2477208" y="606493"/>
                  </a:cubicBezTo>
                  <a:cubicBezTo>
                    <a:pt x="2480489" y="609766"/>
                    <a:pt x="2483755" y="613053"/>
                    <a:pt x="2487036" y="616326"/>
                  </a:cubicBezTo>
                  <a:cubicBezTo>
                    <a:pt x="2490318" y="619600"/>
                    <a:pt x="2490318" y="626160"/>
                    <a:pt x="2500146" y="645815"/>
                  </a:cubicBezTo>
                  <a:cubicBezTo>
                    <a:pt x="2500146" y="649101"/>
                    <a:pt x="2496865" y="652375"/>
                    <a:pt x="2496865" y="655648"/>
                  </a:cubicBezTo>
                  <a:cubicBezTo>
                    <a:pt x="2496865" y="655648"/>
                    <a:pt x="2493599" y="662208"/>
                    <a:pt x="2493599" y="665482"/>
                  </a:cubicBezTo>
                  <a:cubicBezTo>
                    <a:pt x="2490318" y="665482"/>
                    <a:pt x="2490318" y="668756"/>
                    <a:pt x="2490318" y="668756"/>
                  </a:cubicBezTo>
                  <a:cubicBezTo>
                    <a:pt x="2487036" y="675316"/>
                    <a:pt x="2483755" y="678589"/>
                    <a:pt x="2480489" y="685137"/>
                  </a:cubicBezTo>
                  <a:cubicBezTo>
                    <a:pt x="2470661" y="701518"/>
                    <a:pt x="2464099" y="714625"/>
                    <a:pt x="2454270" y="731019"/>
                  </a:cubicBezTo>
                  <a:cubicBezTo>
                    <a:pt x="2444442" y="744126"/>
                    <a:pt x="2437895" y="760507"/>
                    <a:pt x="2428051" y="773615"/>
                  </a:cubicBezTo>
                  <a:cubicBezTo>
                    <a:pt x="2421504" y="783436"/>
                    <a:pt x="2414957" y="789996"/>
                    <a:pt x="2408395" y="799829"/>
                  </a:cubicBezTo>
                  <a:cubicBezTo>
                    <a:pt x="2401848" y="806377"/>
                    <a:pt x="2398566" y="812937"/>
                    <a:pt x="2392019" y="819484"/>
                  </a:cubicBezTo>
                  <a:cubicBezTo>
                    <a:pt x="2388738" y="822758"/>
                    <a:pt x="2385457" y="826044"/>
                    <a:pt x="2382175" y="829318"/>
                  </a:cubicBezTo>
                  <a:cubicBezTo>
                    <a:pt x="2378910" y="832591"/>
                    <a:pt x="2375629" y="835865"/>
                    <a:pt x="2372347" y="839139"/>
                  </a:cubicBezTo>
                  <a:cubicBezTo>
                    <a:pt x="2369082" y="842425"/>
                    <a:pt x="2362519" y="845699"/>
                    <a:pt x="2359238" y="848972"/>
                  </a:cubicBezTo>
                  <a:cubicBezTo>
                    <a:pt x="2355972" y="848972"/>
                    <a:pt x="2355972" y="852246"/>
                    <a:pt x="2352691" y="852246"/>
                  </a:cubicBezTo>
                  <a:cubicBezTo>
                    <a:pt x="2352691" y="852246"/>
                    <a:pt x="2349409" y="855532"/>
                    <a:pt x="2349409" y="858806"/>
                  </a:cubicBezTo>
                  <a:cubicBezTo>
                    <a:pt x="2346144" y="865353"/>
                    <a:pt x="2342862" y="868640"/>
                    <a:pt x="2336315" y="871913"/>
                  </a:cubicBezTo>
                  <a:cubicBezTo>
                    <a:pt x="2333034" y="875187"/>
                    <a:pt x="2326472" y="875187"/>
                    <a:pt x="2319925" y="875187"/>
                  </a:cubicBezTo>
                  <a:cubicBezTo>
                    <a:pt x="2316643" y="875187"/>
                    <a:pt x="2313378" y="875187"/>
                    <a:pt x="2310096" y="875187"/>
                  </a:cubicBezTo>
                  <a:cubicBezTo>
                    <a:pt x="2300268" y="871913"/>
                    <a:pt x="2290440" y="865353"/>
                    <a:pt x="2283877" y="858806"/>
                  </a:cubicBezTo>
                  <a:cubicBezTo>
                    <a:pt x="2280611" y="852246"/>
                    <a:pt x="2274049" y="845699"/>
                    <a:pt x="2270768" y="839139"/>
                  </a:cubicBezTo>
                  <a:cubicBezTo>
                    <a:pt x="2267502" y="829318"/>
                    <a:pt x="2260939" y="822758"/>
                    <a:pt x="2254392" y="812937"/>
                  </a:cubicBezTo>
                  <a:cubicBezTo>
                    <a:pt x="2244564" y="796543"/>
                    <a:pt x="2231455" y="776888"/>
                    <a:pt x="2221626" y="760507"/>
                  </a:cubicBezTo>
                  <a:cubicBezTo>
                    <a:pt x="2215064" y="750674"/>
                    <a:pt x="2208517" y="744126"/>
                    <a:pt x="2205235" y="734293"/>
                  </a:cubicBezTo>
                  <a:cubicBezTo>
                    <a:pt x="2198688" y="724459"/>
                    <a:pt x="2192126" y="714625"/>
                    <a:pt x="2188860" y="704804"/>
                  </a:cubicBezTo>
                  <a:cubicBezTo>
                    <a:pt x="2185579" y="694970"/>
                    <a:pt x="2182298" y="688411"/>
                    <a:pt x="2179032" y="681863"/>
                  </a:cubicBezTo>
                  <a:cubicBezTo>
                    <a:pt x="2175751" y="675303"/>
                    <a:pt x="2175751" y="672029"/>
                    <a:pt x="2172469" y="665482"/>
                  </a:cubicBezTo>
                  <a:cubicBezTo>
                    <a:pt x="2169188" y="658922"/>
                    <a:pt x="2169188" y="652375"/>
                    <a:pt x="2169188" y="649088"/>
                  </a:cubicBezTo>
                  <a:cubicBezTo>
                    <a:pt x="2169188" y="645815"/>
                    <a:pt x="2169188" y="639267"/>
                    <a:pt x="2169188" y="635981"/>
                  </a:cubicBezTo>
                  <a:cubicBezTo>
                    <a:pt x="2169188" y="632707"/>
                    <a:pt x="2165922" y="629434"/>
                    <a:pt x="2165922" y="626160"/>
                  </a:cubicBezTo>
                  <a:cubicBezTo>
                    <a:pt x="2165922" y="626160"/>
                    <a:pt x="2162641" y="622886"/>
                    <a:pt x="2162641" y="622886"/>
                  </a:cubicBezTo>
                  <a:cubicBezTo>
                    <a:pt x="2162641" y="619600"/>
                    <a:pt x="2162641" y="619600"/>
                    <a:pt x="2162641" y="619600"/>
                  </a:cubicBezTo>
                  <a:cubicBezTo>
                    <a:pt x="2162641" y="616326"/>
                    <a:pt x="2162641" y="616326"/>
                    <a:pt x="2165922" y="616326"/>
                  </a:cubicBezTo>
                  <a:cubicBezTo>
                    <a:pt x="2169188" y="616326"/>
                    <a:pt x="2169188" y="616326"/>
                    <a:pt x="2169188" y="616326"/>
                  </a:cubicBezTo>
                  <a:cubicBezTo>
                    <a:pt x="2169188" y="616326"/>
                    <a:pt x="2172469" y="619600"/>
                    <a:pt x="2172469" y="619600"/>
                  </a:cubicBezTo>
                  <a:cubicBezTo>
                    <a:pt x="2175751" y="619600"/>
                    <a:pt x="2182298" y="622886"/>
                    <a:pt x="2185579" y="626160"/>
                  </a:cubicBezTo>
                  <a:cubicBezTo>
                    <a:pt x="2185579" y="626160"/>
                    <a:pt x="2188860" y="629434"/>
                    <a:pt x="2192126" y="629434"/>
                  </a:cubicBezTo>
                  <a:cubicBezTo>
                    <a:pt x="2195407" y="629434"/>
                    <a:pt x="2195407" y="632707"/>
                    <a:pt x="2198688" y="632707"/>
                  </a:cubicBezTo>
                  <a:cubicBezTo>
                    <a:pt x="2208517" y="639267"/>
                    <a:pt x="2215064" y="649088"/>
                    <a:pt x="2224892" y="655648"/>
                  </a:cubicBezTo>
                  <a:cubicBezTo>
                    <a:pt x="2241283" y="672029"/>
                    <a:pt x="2257674" y="688411"/>
                    <a:pt x="2270768" y="704804"/>
                  </a:cubicBezTo>
                  <a:cubicBezTo>
                    <a:pt x="2287158" y="724459"/>
                    <a:pt x="2300268" y="744126"/>
                    <a:pt x="2313378" y="763781"/>
                  </a:cubicBezTo>
                  <a:cubicBezTo>
                    <a:pt x="2319925" y="773615"/>
                    <a:pt x="2326472" y="780162"/>
                    <a:pt x="2333034" y="789996"/>
                  </a:cubicBezTo>
                  <a:cubicBezTo>
                    <a:pt x="2336315" y="793269"/>
                    <a:pt x="2339581" y="799829"/>
                    <a:pt x="2342862" y="803103"/>
                  </a:cubicBezTo>
                  <a:cubicBezTo>
                    <a:pt x="2346144" y="803103"/>
                    <a:pt x="2346144" y="799829"/>
                    <a:pt x="2346144" y="799829"/>
                  </a:cubicBezTo>
                  <a:cubicBezTo>
                    <a:pt x="2346144" y="793269"/>
                    <a:pt x="2349409" y="786722"/>
                    <a:pt x="2352691" y="780162"/>
                  </a:cubicBezTo>
                  <a:cubicBezTo>
                    <a:pt x="2355972" y="776888"/>
                    <a:pt x="2355972" y="773615"/>
                    <a:pt x="2359238" y="770341"/>
                  </a:cubicBezTo>
                  <a:cubicBezTo>
                    <a:pt x="2365800" y="763781"/>
                    <a:pt x="2369082" y="753947"/>
                    <a:pt x="2372347" y="747400"/>
                  </a:cubicBezTo>
                  <a:cubicBezTo>
                    <a:pt x="2378910" y="731019"/>
                    <a:pt x="2388738" y="717911"/>
                    <a:pt x="2395285" y="701518"/>
                  </a:cubicBezTo>
                  <a:cubicBezTo>
                    <a:pt x="2401848" y="685137"/>
                    <a:pt x="2408395" y="672029"/>
                    <a:pt x="2418223" y="655648"/>
                  </a:cubicBezTo>
                  <a:cubicBezTo>
                    <a:pt x="2421504" y="649088"/>
                    <a:pt x="2428051" y="639267"/>
                    <a:pt x="2431332" y="632707"/>
                  </a:cubicBezTo>
                  <a:cubicBezTo>
                    <a:pt x="2434614" y="626160"/>
                    <a:pt x="2434614" y="622874"/>
                    <a:pt x="2437879" y="619600"/>
                  </a:cubicBezTo>
                  <a:cubicBezTo>
                    <a:pt x="2437879" y="616326"/>
                    <a:pt x="2441161" y="613053"/>
                    <a:pt x="2444442" y="609779"/>
                  </a:cubicBezTo>
                  <a:cubicBezTo>
                    <a:pt x="2447723" y="606493"/>
                    <a:pt x="2454270" y="603219"/>
                    <a:pt x="2457552" y="603219"/>
                  </a:cubicBezTo>
                  <a:close/>
                  <a:moveTo>
                    <a:pt x="2304767" y="0"/>
                  </a:moveTo>
                  <a:lnTo>
                    <a:pt x="2315404" y="0"/>
                  </a:lnTo>
                  <a:lnTo>
                    <a:pt x="2316645" y="1231"/>
                  </a:lnTo>
                  <a:cubicBezTo>
                    <a:pt x="2319920" y="4515"/>
                    <a:pt x="2323200" y="4515"/>
                    <a:pt x="2326475" y="7798"/>
                  </a:cubicBezTo>
                  <a:cubicBezTo>
                    <a:pt x="2329754" y="11082"/>
                    <a:pt x="2329754" y="11082"/>
                    <a:pt x="2333029" y="14336"/>
                  </a:cubicBezTo>
                  <a:cubicBezTo>
                    <a:pt x="2336304" y="20903"/>
                    <a:pt x="2339583" y="24186"/>
                    <a:pt x="2342859" y="30724"/>
                  </a:cubicBezTo>
                  <a:lnTo>
                    <a:pt x="2348212" y="44991"/>
                  </a:lnTo>
                  <a:lnTo>
                    <a:pt x="2352684" y="49449"/>
                  </a:lnTo>
                  <a:cubicBezTo>
                    <a:pt x="2355971" y="52726"/>
                    <a:pt x="2355971" y="56003"/>
                    <a:pt x="2355971" y="55998"/>
                  </a:cubicBezTo>
                  <a:cubicBezTo>
                    <a:pt x="2355971" y="59274"/>
                    <a:pt x="2355971" y="59274"/>
                    <a:pt x="2355971" y="62551"/>
                  </a:cubicBezTo>
                  <a:lnTo>
                    <a:pt x="2354719" y="65048"/>
                  </a:lnTo>
                  <a:lnTo>
                    <a:pt x="2362522" y="96277"/>
                  </a:lnTo>
                  <a:cubicBezTo>
                    <a:pt x="2365797" y="112665"/>
                    <a:pt x="2365797" y="125770"/>
                    <a:pt x="2365797" y="138874"/>
                  </a:cubicBezTo>
                  <a:cubicBezTo>
                    <a:pt x="2369076" y="151979"/>
                    <a:pt x="2369076" y="165083"/>
                    <a:pt x="2369076" y="178188"/>
                  </a:cubicBezTo>
                  <a:cubicBezTo>
                    <a:pt x="2369076" y="191293"/>
                    <a:pt x="2369076" y="204397"/>
                    <a:pt x="2369076" y="217502"/>
                  </a:cubicBezTo>
                  <a:cubicBezTo>
                    <a:pt x="2369076" y="233890"/>
                    <a:pt x="2372351" y="246995"/>
                    <a:pt x="2372351" y="260100"/>
                  </a:cubicBezTo>
                  <a:cubicBezTo>
                    <a:pt x="2372351" y="273204"/>
                    <a:pt x="2372351" y="289592"/>
                    <a:pt x="2375631" y="302697"/>
                  </a:cubicBezTo>
                  <a:cubicBezTo>
                    <a:pt x="2378906" y="315802"/>
                    <a:pt x="2378906" y="328906"/>
                    <a:pt x="2382185" y="342011"/>
                  </a:cubicBezTo>
                  <a:cubicBezTo>
                    <a:pt x="2382185" y="358399"/>
                    <a:pt x="2385460" y="371504"/>
                    <a:pt x="2385460" y="384608"/>
                  </a:cubicBezTo>
                  <a:cubicBezTo>
                    <a:pt x="2385460" y="397743"/>
                    <a:pt x="2385460" y="410847"/>
                    <a:pt x="2385460" y="423952"/>
                  </a:cubicBezTo>
                  <a:cubicBezTo>
                    <a:pt x="2385460" y="437056"/>
                    <a:pt x="2382185" y="450161"/>
                    <a:pt x="2382185" y="463266"/>
                  </a:cubicBezTo>
                  <a:cubicBezTo>
                    <a:pt x="2378906" y="489475"/>
                    <a:pt x="2378906" y="518968"/>
                    <a:pt x="2378906" y="545177"/>
                  </a:cubicBezTo>
                  <a:cubicBezTo>
                    <a:pt x="2378906" y="551744"/>
                    <a:pt x="2378906" y="558282"/>
                    <a:pt x="2378906" y="564849"/>
                  </a:cubicBezTo>
                  <a:cubicBezTo>
                    <a:pt x="2378906" y="571386"/>
                    <a:pt x="2378906" y="577954"/>
                    <a:pt x="2378906" y="584491"/>
                  </a:cubicBezTo>
                  <a:cubicBezTo>
                    <a:pt x="2378906" y="591058"/>
                    <a:pt x="2378906" y="597596"/>
                    <a:pt x="2378906" y="604163"/>
                  </a:cubicBezTo>
                  <a:cubicBezTo>
                    <a:pt x="2378906" y="607446"/>
                    <a:pt x="2378906" y="610700"/>
                    <a:pt x="2378906" y="613984"/>
                  </a:cubicBezTo>
                  <a:cubicBezTo>
                    <a:pt x="2378906" y="613984"/>
                    <a:pt x="2378906" y="617267"/>
                    <a:pt x="2378906" y="617267"/>
                  </a:cubicBezTo>
                  <a:cubicBezTo>
                    <a:pt x="2378906" y="620551"/>
                    <a:pt x="2378906" y="623835"/>
                    <a:pt x="2372351" y="627089"/>
                  </a:cubicBezTo>
                  <a:cubicBezTo>
                    <a:pt x="2372351" y="627089"/>
                    <a:pt x="2365797" y="630372"/>
                    <a:pt x="2362522" y="630372"/>
                  </a:cubicBezTo>
                  <a:cubicBezTo>
                    <a:pt x="2355967" y="630372"/>
                    <a:pt x="2352692" y="630372"/>
                    <a:pt x="2346138" y="630372"/>
                  </a:cubicBezTo>
                  <a:cubicBezTo>
                    <a:pt x="2336308" y="630372"/>
                    <a:pt x="2329754" y="630372"/>
                    <a:pt x="2323200" y="627089"/>
                  </a:cubicBezTo>
                  <a:cubicBezTo>
                    <a:pt x="2319920" y="623805"/>
                    <a:pt x="2316645" y="623805"/>
                    <a:pt x="2313370" y="620551"/>
                  </a:cubicBezTo>
                  <a:cubicBezTo>
                    <a:pt x="2310091" y="620551"/>
                    <a:pt x="2310091" y="617267"/>
                    <a:pt x="2310091" y="617267"/>
                  </a:cubicBezTo>
                  <a:cubicBezTo>
                    <a:pt x="2310091" y="617267"/>
                    <a:pt x="2310091" y="613984"/>
                    <a:pt x="2310091" y="613984"/>
                  </a:cubicBezTo>
                  <a:cubicBezTo>
                    <a:pt x="2310091" y="610700"/>
                    <a:pt x="2310091" y="610700"/>
                    <a:pt x="2310091" y="607446"/>
                  </a:cubicBezTo>
                  <a:cubicBezTo>
                    <a:pt x="2310091" y="604163"/>
                    <a:pt x="2310091" y="597596"/>
                    <a:pt x="2310091" y="594342"/>
                  </a:cubicBezTo>
                  <a:cubicBezTo>
                    <a:pt x="2310091" y="584491"/>
                    <a:pt x="2313370" y="574670"/>
                    <a:pt x="2313370" y="564849"/>
                  </a:cubicBezTo>
                  <a:cubicBezTo>
                    <a:pt x="2313370" y="551744"/>
                    <a:pt x="2313370" y="538610"/>
                    <a:pt x="2313370" y="525505"/>
                  </a:cubicBezTo>
                  <a:cubicBezTo>
                    <a:pt x="2313370" y="509147"/>
                    <a:pt x="2313370" y="496013"/>
                    <a:pt x="2313370" y="482908"/>
                  </a:cubicBezTo>
                  <a:cubicBezTo>
                    <a:pt x="2313370" y="469803"/>
                    <a:pt x="2316645" y="456699"/>
                    <a:pt x="2316645" y="443594"/>
                  </a:cubicBezTo>
                  <a:cubicBezTo>
                    <a:pt x="2319925" y="427206"/>
                    <a:pt x="2319925" y="414101"/>
                    <a:pt x="2319925" y="400997"/>
                  </a:cubicBezTo>
                  <a:cubicBezTo>
                    <a:pt x="2319925" y="387892"/>
                    <a:pt x="2316645" y="374787"/>
                    <a:pt x="2316645" y="361683"/>
                  </a:cubicBezTo>
                  <a:cubicBezTo>
                    <a:pt x="2316645" y="348578"/>
                    <a:pt x="2316645" y="335473"/>
                    <a:pt x="2313370" y="322369"/>
                  </a:cubicBezTo>
                  <a:cubicBezTo>
                    <a:pt x="2310091" y="305981"/>
                    <a:pt x="2310091" y="292876"/>
                    <a:pt x="2306816" y="279771"/>
                  </a:cubicBezTo>
                  <a:cubicBezTo>
                    <a:pt x="2306816" y="266667"/>
                    <a:pt x="2303536" y="250278"/>
                    <a:pt x="2303536" y="237174"/>
                  </a:cubicBezTo>
                  <a:cubicBezTo>
                    <a:pt x="2303536" y="224069"/>
                    <a:pt x="2300261" y="210965"/>
                    <a:pt x="2300261" y="197830"/>
                  </a:cubicBezTo>
                  <a:cubicBezTo>
                    <a:pt x="2300261" y="184726"/>
                    <a:pt x="2300261" y="171621"/>
                    <a:pt x="2300261" y="158516"/>
                  </a:cubicBezTo>
                  <a:cubicBezTo>
                    <a:pt x="2300261" y="142128"/>
                    <a:pt x="2300261" y="129024"/>
                    <a:pt x="2300261" y="115919"/>
                  </a:cubicBezTo>
                  <a:lnTo>
                    <a:pt x="2298121" y="90262"/>
                  </a:lnTo>
                  <a:lnTo>
                    <a:pt x="2283865" y="92046"/>
                  </a:lnTo>
                  <a:cubicBezTo>
                    <a:pt x="2264247" y="95322"/>
                    <a:pt x="2244525" y="98599"/>
                    <a:pt x="2224907" y="98599"/>
                  </a:cubicBezTo>
                  <a:cubicBezTo>
                    <a:pt x="2188854" y="101876"/>
                    <a:pt x="2152801" y="101876"/>
                    <a:pt x="2116748" y="105152"/>
                  </a:cubicBezTo>
                  <a:cubicBezTo>
                    <a:pt x="2067652" y="108429"/>
                    <a:pt x="2018450" y="111706"/>
                    <a:pt x="1969354" y="114982"/>
                  </a:cubicBezTo>
                  <a:cubicBezTo>
                    <a:pt x="1946344" y="114982"/>
                    <a:pt x="1920152" y="114982"/>
                    <a:pt x="1897248" y="114982"/>
                  </a:cubicBezTo>
                  <a:cubicBezTo>
                    <a:pt x="1874344" y="114982"/>
                    <a:pt x="1851333" y="114982"/>
                    <a:pt x="1828429" y="114982"/>
                  </a:cubicBezTo>
                  <a:cubicBezTo>
                    <a:pt x="1775940" y="118259"/>
                    <a:pt x="1726844" y="118259"/>
                    <a:pt x="1677642" y="118259"/>
                  </a:cubicBezTo>
                  <a:cubicBezTo>
                    <a:pt x="1628546" y="118259"/>
                    <a:pt x="1579344" y="118259"/>
                    <a:pt x="1530249" y="118259"/>
                  </a:cubicBezTo>
                  <a:cubicBezTo>
                    <a:pt x="1481047" y="118259"/>
                    <a:pt x="1435238" y="114982"/>
                    <a:pt x="1389323" y="114982"/>
                  </a:cubicBezTo>
                  <a:cubicBezTo>
                    <a:pt x="1340227" y="114982"/>
                    <a:pt x="1287738" y="111706"/>
                    <a:pt x="1238642" y="111706"/>
                  </a:cubicBezTo>
                  <a:cubicBezTo>
                    <a:pt x="1192728" y="111706"/>
                    <a:pt x="1143632" y="108429"/>
                    <a:pt x="1097717" y="108429"/>
                  </a:cubicBezTo>
                  <a:cubicBezTo>
                    <a:pt x="1045228" y="105157"/>
                    <a:pt x="996132" y="105157"/>
                    <a:pt x="943749" y="105157"/>
                  </a:cubicBezTo>
                  <a:cubicBezTo>
                    <a:pt x="897834" y="101881"/>
                    <a:pt x="848632" y="101881"/>
                    <a:pt x="799536" y="101881"/>
                  </a:cubicBezTo>
                  <a:cubicBezTo>
                    <a:pt x="750335" y="101881"/>
                    <a:pt x="701239" y="98604"/>
                    <a:pt x="652037" y="98604"/>
                  </a:cubicBezTo>
                  <a:cubicBezTo>
                    <a:pt x="629132" y="98604"/>
                    <a:pt x="602941" y="98604"/>
                    <a:pt x="580037" y="98604"/>
                  </a:cubicBezTo>
                  <a:cubicBezTo>
                    <a:pt x="566888" y="98604"/>
                    <a:pt x="557026" y="98604"/>
                    <a:pt x="543983" y="98604"/>
                  </a:cubicBezTo>
                  <a:cubicBezTo>
                    <a:pt x="530835" y="98604"/>
                    <a:pt x="520973" y="98604"/>
                    <a:pt x="507930" y="98604"/>
                  </a:cubicBezTo>
                  <a:cubicBezTo>
                    <a:pt x="462016" y="98604"/>
                    <a:pt x="412920" y="95322"/>
                    <a:pt x="363718" y="92051"/>
                  </a:cubicBezTo>
                  <a:cubicBezTo>
                    <a:pt x="317803" y="92051"/>
                    <a:pt x="268707" y="88774"/>
                    <a:pt x="222793" y="88774"/>
                  </a:cubicBezTo>
                  <a:cubicBezTo>
                    <a:pt x="199888" y="88774"/>
                    <a:pt x="176984" y="88774"/>
                    <a:pt x="153973" y="92051"/>
                  </a:cubicBezTo>
                  <a:cubicBezTo>
                    <a:pt x="144218" y="92051"/>
                    <a:pt x="134356" y="92051"/>
                    <a:pt x="121208" y="92051"/>
                  </a:cubicBezTo>
                  <a:cubicBezTo>
                    <a:pt x="114739" y="92051"/>
                    <a:pt x="111452" y="92051"/>
                    <a:pt x="104878" y="92051"/>
                  </a:cubicBezTo>
                  <a:lnTo>
                    <a:pt x="100288" y="90907"/>
                  </a:lnTo>
                  <a:lnTo>
                    <a:pt x="101583" y="105162"/>
                  </a:lnTo>
                  <a:cubicBezTo>
                    <a:pt x="104860" y="128065"/>
                    <a:pt x="101583" y="154291"/>
                    <a:pt x="101583" y="177267"/>
                  </a:cubicBezTo>
                  <a:cubicBezTo>
                    <a:pt x="101583" y="209995"/>
                    <a:pt x="98306" y="242797"/>
                    <a:pt x="95030" y="275525"/>
                  </a:cubicBezTo>
                  <a:cubicBezTo>
                    <a:pt x="91753" y="291926"/>
                    <a:pt x="91753" y="308327"/>
                    <a:pt x="91753" y="324728"/>
                  </a:cubicBezTo>
                  <a:cubicBezTo>
                    <a:pt x="91753" y="341055"/>
                    <a:pt x="91753" y="357456"/>
                    <a:pt x="91753" y="373856"/>
                  </a:cubicBezTo>
                  <a:cubicBezTo>
                    <a:pt x="91753" y="390257"/>
                    <a:pt x="91753" y="406584"/>
                    <a:pt x="91753" y="422985"/>
                  </a:cubicBezTo>
                  <a:cubicBezTo>
                    <a:pt x="91753" y="439386"/>
                    <a:pt x="88476" y="459038"/>
                    <a:pt x="88476" y="475439"/>
                  </a:cubicBezTo>
                  <a:cubicBezTo>
                    <a:pt x="85199" y="508166"/>
                    <a:pt x="85199" y="544219"/>
                    <a:pt x="85199" y="577021"/>
                  </a:cubicBezTo>
                  <a:cubicBezTo>
                    <a:pt x="81922" y="609749"/>
                    <a:pt x="81922" y="645801"/>
                    <a:pt x="81922" y="678603"/>
                  </a:cubicBezTo>
                  <a:cubicBezTo>
                    <a:pt x="81922" y="711331"/>
                    <a:pt x="81922" y="744133"/>
                    <a:pt x="78645" y="776860"/>
                  </a:cubicBezTo>
                  <a:cubicBezTo>
                    <a:pt x="78645" y="812913"/>
                    <a:pt x="75368" y="845715"/>
                    <a:pt x="75368" y="881767"/>
                  </a:cubicBezTo>
                  <a:cubicBezTo>
                    <a:pt x="75368" y="914495"/>
                    <a:pt x="72091" y="947297"/>
                    <a:pt x="72091" y="980025"/>
                  </a:cubicBezTo>
                  <a:cubicBezTo>
                    <a:pt x="68815" y="996426"/>
                    <a:pt x="68815" y="1012827"/>
                    <a:pt x="68815" y="1029154"/>
                  </a:cubicBezTo>
                  <a:cubicBezTo>
                    <a:pt x="68815" y="1048879"/>
                    <a:pt x="68815" y="1065206"/>
                    <a:pt x="68815" y="1084931"/>
                  </a:cubicBezTo>
                  <a:cubicBezTo>
                    <a:pt x="72091" y="1120910"/>
                    <a:pt x="72091" y="1153712"/>
                    <a:pt x="72091" y="1186440"/>
                  </a:cubicBezTo>
                  <a:cubicBezTo>
                    <a:pt x="72091" y="1206165"/>
                    <a:pt x="72091" y="1222492"/>
                    <a:pt x="72091" y="1238893"/>
                  </a:cubicBezTo>
                  <a:cubicBezTo>
                    <a:pt x="72091" y="1255294"/>
                    <a:pt x="72091" y="1271695"/>
                    <a:pt x="72091" y="1288022"/>
                  </a:cubicBezTo>
                  <a:cubicBezTo>
                    <a:pt x="72091" y="1304423"/>
                    <a:pt x="72091" y="1320824"/>
                    <a:pt x="72091" y="1337225"/>
                  </a:cubicBezTo>
                  <a:cubicBezTo>
                    <a:pt x="72091" y="1353552"/>
                    <a:pt x="75368" y="1369952"/>
                    <a:pt x="75368" y="1386353"/>
                  </a:cubicBezTo>
                  <a:cubicBezTo>
                    <a:pt x="75368" y="1402754"/>
                    <a:pt x="78645" y="1422406"/>
                    <a:pt x="78645" y="1438807"/>
                  </a:cubicBezTo>
                  <a:cubicBezTo>
                    <a:pt x="78645" y="1458458"/>
                    <a:pt x="81922" y="1474859"/>
                    <a:pt x="81922" y="1491186"/>
                  </a:cubicBezTo>
                  <a:cubicBezTo>
                    <a:pt x="81922" y="1507587"/>
                    <a:pt x="85199" y="1523988"/>
                    <a:pt x="85199" y="1540389"/>
                  </a:cubicBezTo>
                  <a:cubicBezTo>
                    <a:pt x="85199" y="1550215"/>
                    <a:pt x="85199" y="1556716"/>
                    <a:pt x="85199" y="1566542"/>
                  </a:cubicBezTo>
                  <a:lnTo>
                    <a:pt x="86308" y="1566542"/>
                  </a:lnTo>
                  <a:lnTo>
                    <a:pt x="86308" y="1579317"/>
                  </a:lnTo>
                  <a:lnTo>
                    <a:pt x="85199" y="1579692"/>
                  </a:lnTo>
                  <a:cubicBezTo>
                    <a:pt x="85199" y="1582943"/>
                    <a:pt x="85199" y="1586267"/>
                    <a:pt x="85199" y="1589518"/>
                  </a:cubicBezTo>
                  <a:cubicBezTo>
                    <a:pt x="81922" y="1592768"/>
                    <a:pt x="81922" y="1596093"/>
                    <a:pt x="78645" y="1599343"/>
                  </a:cubicBezTo>
                  <a:cubicBezTo>
                    <a:pt x="75368" y="1602594"/>
                    <a:pt x="72091" y="1605919"/>
                    <a:pt x="68815" y="1605919"/>
                  </a:cubicBezTo>
                  <a:cubicBezTo>
                    <a:pt x="62261" y="1609169"/>
                    <a:pt x="58984" y="1609169"/>
                    <a:pt x="62261" y="1609169"/>
                  </a:cubicBezTo>
                  <a:cubicBezTo>
                    <a:pt x="58984" y="1609169"/>
                    <a:pt x="58984" y="1609169"/>
                    <a:pt x="55707" y="1609169"/>
                  </a:cubicBezTo>
                  <a:cubicBezTo>
                    <a:pt x="49153" y="1609169"/>
                    <a:pt x="45876" y="1609169"/>
                    <a:pt x="42600" y="1605919"/>
                  </a:cubicBezTo>
                  <a:cubicBezTo>
                    <a:pt x="32769" y="1599343"/>
                    <a:pt x="29492" y="1592768"/>
                    <a:pt x="29492" y="1586267"/>
                  </a:cubicBezTo>
                  <a:cubicBezTo>
                    <a:pt x="29492" y="1582943"/>
                    <a:pt x="29492" y="1579692"/>
                    <a:pt x="29492" y="1576367"/>
                  </a:cubicBezTo>
                  <a:cubicBezTo>
                    <a:pt x="29492" y="1569866"/>
                    <a:pt x="26215" y="1563291"/>
                    <a:pt x="26215" y="1556716"/>
                  </a:cubicBezTo>
                  <a:cubicBezTo>
                    <a:pt x="22938" y="1543639"/>
                    <a:pt x="19661" y="1530563"/>
                    <a:pt x="19661" y="1517413"/>
                  </a:cubicBezTo>
                  <a:cubicBezTo>
                    <a:pt x="16385" y="1491186"/>
                    <a:pt x="16385" y="1468284"/>
                    <a:pt x="13108" y="1442057"/>
                  </a:cubicBezTo>
                  <a:cubicBezTo>
                    <a:pt x="9831" y="1409256"/>
                    <a:pt x="6554" y="1373277"/>
                    <a:pt x="3277" y="1340475"/>
                  </a:cubicBezTo>
                  <a:cubicBezTo>
                    <a:pt x="3277" y="1324074"/>
                    <a:pt x="3277" y="1307747"/>
                    <a:pt x="3277" y="1291346"/>
                  </a:cubicBezTo>
                  <a:cubicBezTo>
                    <a:pt x="3277" y="1274945"/>
                    <a:pt x="3277" y="1258545"/>
                    <a:pt x="3277" y="1242144"/>
                  </a:cubicBezTo>
                  <a:cubicBezTo>
                    <a:pt x="0" y="1206165"/>
                    <a:pt x="0" y="1173363"/>
                    <a:pt x="0" y="1137311"/>
                  </a:cubicBezTo>
                  <a:cubicBezTo>
                    <a:pt x="0" y="1104583"/>
                    <a:pt x="0" y="1068531"/>
                    <a:pt x="0" y="1035729"/>
                  </a:cubicBezTo>
                  <a:cubicBezTo>
                    <a:pt x="0" y="1003001"/>
                    <a:pt x="3277" y="970199"/>
                    <a:pt x="3277" y="937471"/>
                  </a:cubicBezTo>
                  <a:cubicBezTo>
                    <a:pt x="3277" y="901419"/>
                    <a:pt x="6554" y="868617"/>
                    <a:pt x="6554" y="832564"/>
                  </a:cubicBezTo>
                  <a:cubicBezTo>
                    <a:pt x="6554" y="799837"/>
                    <a:pt x="9831" y="767035"/>
                    <a:pt x="9831" y="734307"/>
                  </a:cubicBezTo>
                  <a:cubicBezTo>
                    <a:pt x="13108" y="701505"/>
                    <a:pt x="13108" y="665453"/>
                    <a:pt x="13108" y="629400"/>
                  </a:cubicBezTo>
                  <a:cubicBezTo>
                    <a:pt x="16385" y="593422"/>
                    <a:pt x="16385" y="560620"/>
                    <a:pt x="16385" y="527818"/>
                  </a:cubicBezTo>
                  <a:cubicBezTo>
                    <a:pt x="16385" y="495090"/>
                    <a:pt x="19661" y="459038"/>
                    <a:pt x="19661" y="426236"/>
                  </a:cubicBezTo>
                  <a:cubicBezTo>
                    <a:pt x="19661" y="409909"/>
                    <a:pt x="19661" y="393508"/>
                    <a:pt x="19661" y="377107"/>
                  </a:cubicBezTo>
                  <a:cubicBezTo>
                    <a:pt x="19661" y="367281"/>
                    <a:pt x="19661" y="360706"/>
                    <a:pt x="19661" y="350880"/>
                  </a:cubicBezTo>
                  <a:cubicBezTo>
                    <a:pt x="19661" y="341055"/>
                    <a:pt x="19661" y="334553"/>
                    <a:pt x="19661" y="324728"/>
                  </a:cubicBezTo>
                  <a:cubicBezTo>
                    <a:pt x="19661" y="291926"/>
                    <a:pt x="22938" y="255873"/>
                    <a:pt x="26215" y="223145"/>
                  </a:cubicBezTo>
                  <a:cubicBezTo>
                    <a:pt x="26215" y="190344"/>
                    <a:pt x="29492" y="157616"/>
                    <a:pt x="29492" y="124814"/>
                  </a:cubicBezTo>
                  <a:cubicBezTo>
                    <a:pt x="29492" y="108413"/>
                    <a:pt x="29492" y="92012"/>
                    <a:pt x="26215" y="75685"/>
                  </a:cubicBezTo>
                  <a:cubicBezTo>
                    <a:pt x="26215" y="69110"/>
                    <a:pt x="26215" y="59284"/>
                    <a:pt x="26215" y="52709"/>
                  </a:cubicBezTo>
                  <a:cubicBezTo>
                    <a:pt x="26215" y="49458"/>
                    <a:pt x="26215" y="46208"/>
                    <a:pt x="26215" y="42883"/>
                  </a:cubicBezTo>
                  <a:cubicBezTo>
                    <a:pt x="26215" y="39633"/>
                    <a:pt x="29492" y="36308"/>
                    <a:pt x="29492" y="33058"/>
                  </a:cubicBezTo>
                  <a:cubicBezTo>
                    <a:pt x="29492" y="33058"/>
                    <a:pt x="29492" y="29807"/>
                    <a:pt x="29492" y="29807"/>
                  </a:cubicBezTo>
                  <a:cubicBezTo>
                    <a:pt x="32769" y="26482"/>
                    <a:pt x="32769" y="26482"/>
                    <a:pt x="36046" y="23232"/>
                  </a:cubicBezTo>
                  <a:cubicBezTo>
                    <a:pt x="36046" y="19981"/>
                    <a:pt x="42600" y="19981"/>
                    <a:pt x="45876" y="16657"/>
                  </a:cubicBezTo>
                  <a:cubicBezTo>
                    <a:pt x="52430" y="13406"/>
                    <a:pt x="55707" y="13406"/>
                    <a:pt x="62261" y="13406"/>
                  </a:cubicBezTo>
                  <a:cubicBezTo>
                    <a:pt x="68815" y="13406"/>
                    <a:pt x="75368" y="13406"/>
                    <a:pt x="78645" y="16657"/>
                  </a:cubicBezTo>
                  <a:cubicBezTo>
                    <a:pt x="81922" y="16657"/>
                    <a:pt x="85199" y="19981"/>
                    <a:pt x="88476" y="23232"/>
                  </a:cubicBezTo>
                  <a:lnTo>
                    <a:pt x="88480" y="23236"/>
                  </a:lnTo>
                  <a:lnTo>
                    <a:pt x="91729" y="23236"/>
                  </a:lnTo>
                  <a:cubicBezTo>
                    <a:pt x="95016" y="19959"/>
                    <a:pt x="101590" y="19959"/>
                    <a:pt x="104878" y="19959"/>
                  </a:cubicBezTo>
                  <a:cubicBezTo>
                    <a:pt x="108165" y="19959"/>
                    <a:pt x="111452" y="19959"/>
                    <a:pt x="114739" y="19959"/>
                  </a:cubicBezTo>
                  <a:cubicBezTo>
                    <a:pt x="121208" y="19959"/>
                    <a:pt x="131069" y="19959"/>
                    <a:pt x="140931" y="19959"/>
                  </a:cubicBezTo>
                  <a:cubicBezTo>
                    <a:pt x="160548" y="19959"/>
                    <a:pt x="176984" y="16683"/>
                    <a:pt x="193314" y="16683"/>
                  </a:cubicBezTo>
                  <a:cubicBezTo>
                    <a:pt x="209697" y="15044"/>
                    <a:pt x="226902" y="15044"/>
                    <a:pt x="244517" y="15454"/>
                  </a:cubicBezTo>
                  <a:cubicBezTo>
                    <a:pt x="262133" y="15864"/>
                    <a:pt x="280159" y="16683"/>
                    <a:pt x="298186" y="16683"/>
                  </a:cubicBezTo>
                  <a:cubicBezTo>
                    <a:pt x="344101" y="16683"/>
                    <a:pt x="393197" y="19964"/>
                    <a:pt x="439111" y="23236"/>
                  </a:cubicBezTo>
                  <a:cubicBezTo>
                    <a:pt x="462016" y="26513"/>
                    <a:pt x="488207" y="26513"/>
                    <a:pt x="511218" y="26513"/>
                  </a:cubicBezTo>
                  <a:cubicBezTo>
                    <a:pt x="534122" y="26513"/>
                    <a:pt x="560313" y="26513"/>
                    <a:pt x="583218" y="26513"/>
                  </a:cubicBezTo>
                  <a:cubicBezTo>
                    <a:pt x="606228" y="26513"/>
                    <a:pt x="632420" y="26513"/>
                    <a:pt x="655324" y="26513"/>
                  </a:cubicBezTo>
                  <a:cubicBezTo>
                    <a:pt x="678334" y="26513"/>
                    <a:pt x="704526" y="29789"/>
                    <a:pt x="730717" y="29789"/>
                  </a:cubicBezTo>
                  <a:cubicBezTo>
                    <a:pt x="779813" y="33066"/>
                    <a:pt x="829015" y="33066"/>
                    <a:pt x="878217" y="33066"/>
                  </a:cubicBezTo>
                  <a:cubicBezTo>
                    <a:pt x="927313" y="36343"/>
                    <a:pt x="976515" y="36343"/>
                    <a:pt x="1025611" y="36343"/>
                  </a:cubicBezTo>
                  <a:cubicBezTo>
                    <a:pt x="1071526" y="36343"/>
                    <a:pt x="1120621" y="36343"/>
                    <a:pt x="1166536" y="39619"/>
                  </a:cubicBezTo>
                  <a:cubicBezTo>
                    <a:pt x="1218919" y="39619"/>
                    <a:pt x="1268121" y="42896"/>
                    <a:pt x="1317217" y="42896"/>
                  </a:cubicBezTo>
                  <a:cubicBezTo>
                    <a:pt x="1366419" y="42896"/>
                    <a:pt x="1412228" y="46173"/>
                    <a:pt x="1461429" y="46173"/>
                  </a:cubicBezTo>
                  <a:cubicBezTo>
                    <a:pt x="1484334" y="49444"/>
                    <a:pt x="1510525" y="49444"/>
                    <a:pt x="1533536" y="49444"/>
                  </a:cubicBezTo>
                  <a:cubicBezTo>
                    <a:pt x="1559727" y="49444"/>
                    <a:pt x="1585919" y="49444"/>
                    <a:pt x="1612110" y="49444"/>
                  </a:cubicBezTo>
                  <a:cubicBezTo>
                    <a:pt x="1661312" y="46173"/>
                    <a:pt x="1707227" y="46173"/>
                    <a:pt x="1756323" y="46173"/>
                  </a:cubicBezTo>
                  <a:cubicBezTo>
                    <a:pt x="1779227" y="46173"/>
                    <a:pt x="1805525" y="46173"/>
                    <a:pt x="1828429" y="46173"/>
                  </a:cubicBezTo>
                  <a:cubicBezTo>
                    <a:pt x="1851333" y="46173"/>
                    <a:pt x="1874344" y="46173"/>
                    <a:pt x="1897248" y="46173"/>
                  </a:cubicBezTo>
                  <a:cubicBezTo>
                    <a:pt x="1923440" y="46173"/>
                    <a:pt x="1946344" y="46173"/>
                    <a:pt x="1969354" y="46173"/>
                  </a:cubicBezTo>
                  <a:cubicBezTo>
                    <a:pt x="1992259" y="46173"/>
                    <a:pt x="2018450" y="42896"/>
                    <a:pt x="2041355" y="42896"/>
                  </a:cubicBezTo>
                  <a:cubicBezTo>
                    <a:pt x="2067652" y="42896"/>
                    <a:pt x="2090556" y="39619"/>
                    <a:pt x="2116748" y="39619"/>
                  </a:cubicBezTo>
                  <a:cubicBezTo>
                    <a:pt x="2139758" y="39619"/>
                    <a:pt x="2165950" y="36343"/>
                    <a:pt x="2188854" y="36343"/>
                  </a:cubicBezTo>
                  <a:cubicBezTo>
                    <a:pt x="2211759" y="36343"/>
                    <a:pt x="2238056" y="33066"/>
                    <a:pt x="2260961" y="33066"/>
                  </a:cubicBezTo>
                  <a:lnTo>
                    <a:pt x="2293707" y="33066"/>
                  </a:lnTo>
                  <a:lnTo>
                    <a:pt x="2293707" y="27440"/>
                  </a:lnTo>
                  <a:cubicBezTo>
                    <a:pt x="2293707" y="24186"/>
                    <a:pt x="2293707" y="24186"/>
                    <a:pt x="2293707" y="20903"/>
                  </a:cubicBezTo>
                  <a:cubicBezTo>
                    <a:pt x="2293707" y="17619"/>
                    <a:pt x="2293707" y="17619"/>
                    <a:pt x="2293707" y="14336"/>
                  </a:cubicBezTo>
                  <a:cubicBezTo>
                    <a:pt x="2293707" y="11082"/>
                    <a:pt x="2296982" y="7798"/>
                    <a:pt x="2300261" y="4515"/>
                  </a:cubicBezTo>
                  <a:close/>
                </a:path>
              </a:pathLst>
            </a:custGeom>
            <a:grp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7" name="Freeform: Shape 16">
              <a:extLst>
                <a:ext uri="{FF2B5EF4-FFF2-40B4-BE49-F238E27FC236}">
                  <a16:creationId xmlns:a16="http://schemas.microsoft.com/office/drawing/2014/main" id="{1744DFF0-2F85-29CC-472E-8D1B3CA1A295}"/>
                </a:ext>
              </a:extLst>
            </p:cNvPr>
            <p:cNvSpPr/>
            <p:nvPr/>
          </p:nvSpPr>
          <p:spPr>
            <a:xfrm>
              <a:off x="3148274" y="5422834"/>
              <a:ext cx="2396746" cy="1153400"/>
            </a:xfrm>
            <a:custGeom>
              <a:avLst/>
              <a:gdLst>
                <a:gd name="connsiteX0" fmla="*/ 144175 w 2396746"/>
                <a:gd name="connsiteY0" fmla="*/ 163836 h 1153400"/>
                <a:gd name="connsiteX1" fmla="*/ 160560 w 2396746"/>
                <a:gd name="connsiteY1" fmla="*/ 163836 h 1153400"/>
                <a:gd name="connsiteX2" fmla="*/ 176944 w 2396746"/>
                <a:gd name="connsiteY2" fmla="*/ 163836 h 1153400"/>
                <a:gd name="connsiteX3" fmla="*/ 186775 w 2396746"/>
                <a:gd name="connsiteY3" fmla="*/ 167113 h 1153400"/>
                <a:gd name="connsiteX4" fmla="*/ 193329 w 2396746"/>
                <a:gd name="connsiteY4" fmla="*/ 170389 h 1153400"/>
                <a:gd name="connsiteX5" fmla="*/ 196605 w 2396746"/>
                <a:gd name="connsiteY5" fmla="*/ 176943 h 1153400"/>
                <a:gd name="connsiteX6" fmla="*/ 196605 w 2396746"/>
                <a:gd name="connsiteY6" fmla="*/ 180220 h 1153400"/>
                <a:gd name="connsiteX7" fmla="*/ 196605 w 2396746"/>
                <a:gd name="connsiteY7" fmla="*/ 190050 h 1153400"/>
                <a:gd name="connsiteX8" fmla="*/ 199882 w 2396746"/>
                <a:gd name="connsiteY8" fmla="*/ 209711 h 1153400"/>
                <a:gd name="connsiteX9" fmla="*/ 199882 w 2396746"/>
                <a:gd name="connsiteY9" fmla="*/ 252309 h 1153400"/>
                <a:gd name="connsiteX10" fmla="*/ 193329 w 2396746"/>
                <a:gd name="connsiteY10" fmla="*/ 311291 h 1153400"/>
                <a:gd name="connsiteX11" fmla="*/ 190052 w 2396746"/>
                <a:gd name="connsiteY11" fmla="*/ 340782 h 1153400"/>
                <a:gd name="connsiteX12" fmla="*/ 190052 w 2396746"/>
                <a:gd name="connsiteY12" fmla="*/ 370273 h 1153400"/>
                <a:gd name="connsiteX13" fmla="*/ 190052 w 2396746"/>
                <a:gd name="connsiteY13" fmla="*/ 399764 h 1153400"/>
                <a:gd name="connsiteX14" fmla="*/ 186775 w 2396746"/>
                <a:gd name="connsiteY14" fmla="*/ 432532 h 1153400"/>
                <a:gd name="connsiteX15" fmla="*/ 183498 w 2396746"/>
                <a:gd name="connsiteY15" fmla="*/ 491514 h 1153400"/>
                <a:gd name="connsiteX16" fmla="*/ 180221 w 2396746"/>
                <a:gd name="connsiteY16" fmla="*/ 553773 h 1153400"/>
                <a:gd name="connsiteX17" fmla="*/ 176944 w 2396746"/>
                <a:gd name="connsiteY17" fmla="*/ 612755 h 1153400"/>
                <a:gd name="connsiteX18" fmla="*/ 173667 w 2396746"/>
                <a:gd name="connsiteY18" fmla="*/ 675014 h 1153400"/>
                <a:gd name="connsiteX19" fmla="*/ 170390 w 2396746"/>
                <a:gd name="connsiteY19" fmla="*/ 733996 h 1153400"/>
                <a:gd name="connsiteX20" fmla="*/ 167114 w 2396746"/>
                <a:gd name="connsiteY20" fmla="*/ 763487 h 1153400"/>
                <a:gd name="connsiteX21" fmla="*/ 167114 w 2396746"/>
                <a:gd name="connsiteY21" fmla="*/ 796255 h 1153400"/>
                <a:gd name="connsiteX22" fmla="*/ 170390 w 2396746"/>
                <a:gd name="connsiteY22" fmla="*/ 855237 h 1153400"/>
                <a:gd name="connsiteX23" fmla="*/ 170390 w 2396746"/>
                <a:gd name="connsiteY23" fmla="*/ 884728 h 1153400"/>
                <a:gd name="connsiteX24" fmla="*/ 170390 w 2396746"/>
                <a:gd name="connsiteY24" fmla="*/ 914219 h 1153400"/>
                <a:gd name="connsiteX25" fmla="*/ 170390 w 2396746"/>
                <a:gd name="connsiteY25" fmla="*/ 943710 h 1153400"/>
                <a:gd name="connsiteX26" fmla="*/ 173667 w 2396746"/>
                <a:gd name="connsiteY26" fmla="*/ 973201 h 1153400"/>
                <a:gd name="connsiteX27" fmla="*/ 176944 w 2396746"/>
                <a:gd name="connsiteY27" fmla="*/ 1002692 h 1153400"/>
                <a:gd name="connsiteX28" fmla="*/ 180221 w 2396746"/>
                <a:gd name="connsiteY28" fmla="*/ 1032183 h 1153400"/>
                <a:gd name="connsiteX29" fmla="*/ 182706 w 2396746"/>
                <a:gd name="connsiteY29" fmla="*/ 1054540 h 1153400"/>
                <a:gd name="connsiteX30" fmla="*/ 226079 w 2396746"/>
                <a:gd name="connsiteY30" fmla="*/ 1051827 h 1153400"/>
                <a:gd name="connsiteX31" fmla="*/ 277282 w 2396746"/>
                <a:gd name="connsiteY31" fmla="*/ 1050598 h 1153400"/>
                <a:gd name="connsiteX32" fmla="*/ 330951 w 2396746"/>
                <a:gd name="connsiteY32" fmla="*/ 1051827 h 1153400"/>
                <a:gd name="connsiteX33" fmla="*/ 471876 w 2396746"/>
                <a:gd name="connsiteY33" fmla="*/ 1058380 h 1153400"/>
                <a:gd name="connsiteX34" fmla="*/ 543983 w 2396746"/>
                <a:gd name="connsiteY34" fmla="*/ 1061656 h 1153400"/>
                <a:gd name="connsiteX35" fmla="*/ 615983 w 2396746"/>
                <a:gd name="connsiteY35" fmla="*/ 1061656 h 1153400"/>
                <a:gd name="connsiteX36" fmla="*/ 688089 w 2396746"/>
                <a:gd name="connsiteY36" fmla="*/ 1061656 h 1153400"/>
                <a:gd name="connsiteX37" fmla="*/ 763482 w 2396746"/>
                <a:gd name="connsiteY37" fmla="*/ 1064928 h 1153400"/>
                <a:gd name="connsiteX38" fmla="*/ 910982 w 2396746"/>
                <a:gd name="connsiteY38" fmla="*/ 1068205 h 1153400"/>
                <a:gd name="connsiteX39" fmla="*/ 1058376 w 2396746"/>
                <a:gd name="connsiteY39" fmla="*/ 1071481 h 1153400"/>
                <a:gd name="connsiteX40" fmla="*/ 1199301 w 2396746"/>
                <a:gd name="connsiteY40" fmla="*/ 1074758 h 1153400"/>
                <a:gd name="connsiteX41" fmla="*/ 1349982 w 2396746"/>
                <a:gd name="connsiteY41" fmla="*/ 1078034 h 1153400"/>
                <a:gd name="connsiteX42" fmla="*/ 1494194 w 2396746"/>
                <a:gd name="connsiteY42" fmla="*/ 1081311 h 1153400"/>
                <a:gd name="connsiteX43" fmla="*/ 1566301 w 2396746"/>
                <a:gd name="connsiteY43" fmla="*/ 1084588 h 1153400"/>
                <a:gd name="connsiteX44" fmla="*/ 1644875 w 2396746"/>
                <a:gd name="connsiteY44" fmla="*/ 1084588 h 1153400"/>
                <a:gd name="connsiteX45" fmla="*/ 1789088 w 2396746"/>
                <a:gd name="connsiteY45" fmla="*/ 1081311 h 1153400"/>
                <a:gd name="connsiteX46" fmla="*/ 1861194 w 2396746"/>
                <a:gd name="connsiteY46" fmla="*/ 1081311 h 1153400"/>
                <a:gd name="connsiteX47" fmla="*/ 1930013 w 2396746"/>
                <a:gd name="connsiteY47" fmla="*/ 1081311 h 1153400"/>
                <a:gd name="connsiteX48" fmla="*/ 2002119 w 2396746"/>
                <a:gd name="connsiteY48" fmla="*/ 1081311 h 1153400"/>
                <a:gd name="connsiteX49" fmla="*/ 2074120 w 2396746"/>
                <a:gd name="connsiteY49" fmla="*/ 1078034 h 1153400"/>
                <a:gd name="connsiteX50" fmla="*/ 2149513 w 2396746"/>
                <a:gd name="connsiteY50" fmla="*/ 1074758 h 1153400"/>
                <a:gd name="connsiteX51" fmla="*/ 2221619 w 2396746"/>
                <a:gd name="connsiteY51" fmla="*/ 1071481 h 1153400"/>
                <a:gd name="connsiteX52" fmla="*/ 2293726 w 2396746"/>
                <a:gd name="connsiteY52" fmla="*/ 1068205 h 1153400"/>
                <a:gd name="connsiteX53" fmla="*/ 2311184 w 2396746"/>
                <a:gd name="connsiteY53" fmla="*/ 1068205 h 1153400"/>
                <a:gd name="connsiteX54" fmla="*/ 2306815 w 2396746"/>
                <a:gd name="connsiteY54" fmla="*/ 1048527 h 1153400"/>
                <a:gd name="connsiteX55" fmla="*/ 2296984 w 2396746"/>
                <a:gd name="connsiteY55" fmla="*/ 1009214 h 1153400"/>
                <a:gd name="connsiteX56" fmla="*/ 2296984 w 2396746"/>
                <a:gd name="connsiteY56" fmla="*/ 989557 h 1153400"/>
                <a:gd name="connsiteX57" fmla="*/ 2296984 w 2396746"/>
                <a:gd name="connsiteY57" fmla="*/ 969900 h 1153400"/>
                <a:gd name="connsiteX58" fmla="*/ 2293707 w 2396746"/>
                <a:gd name="connsiteY58" fmla="*/ 930587 h 1153400"/>
                <a:gd name="connsiteX59" fmla="*/ 2293707 w 2396746"/>
                <a:gd name="connsiteY59" fmla="*/ 891273 h 1153400"/>
                <a:gd name="connsiteX60" fmla="*/ 2296984 w 2396746"/>
                <a:gd name="connsiteY60" fmla="*/ 851931 h 1153400"/>
                <a:gd name="connsiteX61" fmla="*/ 2300261 w 2396746"/>
                <a:gd name="connsiteY61" fmla="*/ 812618 h 1153400"/>
                <a:gd name="connsiteX62" fmla="*/ 2303538 w 2396746"/>
                <a:gd name="connsiteY62" fmla="*/ 773304 h 1153400"/>
                <a:gd name="connsiteX63" fmla="*/ 2306815 w 2396746"/>
                <a:gd name="connsiteY63" fmla="*/ 730705 h 1153400"/>
                <a:gd name="connsiteX64" fmla="*/ 2310091 w 2396746"/>
                <a:gd name="connsiteY64" fmla="*/ 691391 h 1153400"/>
                <a:gd name="connsiteX65" fmla="*/ 2313368 w 2396746"/>
                <a:gd name="connsiteY65" fmla="*/ 652078 h 1153400"/>
                <a:gd name="connsiteX66" fmla="*/ 2313368 w 2396746"/>
                <a:gd name="connsiteY66" fmla="*/ 632392 h 1153400"/>
                <a:gd name="connsiteX67" fmla="*/ 2313368 w 2396746"/>
                <a:gd name="connsiteY67" fmla="*/ 622564 h 1153400"/>
                <a:gd name="connsiteX68" fmla="*/ 2313368 w 2396746"/>
                <a:gd name="connsiteY68" fmla="*/ 612736 h 1153400"/>
                <a:gd name="connsiteX69" fmla="*/ 2319922 w 2396746"/>
                <a:gd name="connsiteY69" fmla="*/ 573422 h 1153400"/>
                <a:gd name="connsiteX70" fmla="*/ 2323199 w 2396746"/>
                <a:gd name="connsiteY70" fmla="*/ 534108 h 1153400"/>
                <a:gd name="connsiteX71" fmla="*/ 2319922 w 2396746"/>
                <a:gd name="connsiteY71" fmla="*/ 514452 h 1153400"/>
                <a:gd name="connsiteX72" fmla="*/ 2319922 w 2396746"/>
                <a:gd name="connsiteY72" fmla="*/ 504623 h 1153400"/>
                <a:gd name="connsiteX73" fmla="*/ 2319922 w 2396746"/>
                <a:gd name="connsiteY73" fmla="*/ 501338 h 1153400"/>
                <a:gd name="connsiteX74" fmla="*/ 2323199 w 2396746"/>
                <a:gd name="connsiteY74" fmla="*/ 498052 h 1153400"/>
                <a:gd name="connsiteX75" fmla="*/ 2329753 w 2396746"/>
                <a:gd name="connsiteY75" fmla="*/ 494795 h 1153400"/>
                <a:gd name="connsiteX76" fmla="*/ 2339583 w 2396746"/>
                <a:gd name="connsiteY76" fmla="*/ 491509 h 1153400"/>
                <a:gd name="connsiteX77" fmla="*/ 2355968 w 2396746"/>
                <a:gd name="connsiteY77" fmla="*/ 491509 h 1153400"/>
                <a:gd name="connsiteX78" fmla="*/ 2372352 w 2396746"/>
                <a:gd name="connsiteY78" fmla="*/ 491509 h 1153400"/>
                <a:gd name="connsiteX79" fmla="*/ 2382183 w 2396746"/>
                <a:gd name="connsiteY79" fmla="*/ 494795 h 1153400"/>
                <a:gd name="connsiteX80" fmla="*/ 2388736 w 2396746"/>
                <a:gd name="connsiteY80" fmla="*/ 498052 h 1153400"/>
                <a:gd name="connsiteX81" fmla="*/ 2392013 w 2396746"/>
                <a:gd name="connsiteY81" fmla="*/ 501338 h 1153400"/>
                <a:gd name="connsiteX82" fmla="*/ 2392013 w 2396746"/>
                <a:gd name="connsiteY82" fmla="*/ 504623 h 1153400"/>
                <a:gd name="connsiteX83" fmla="*/ 2392013 w 2396746"/>
                <a:gd name="connsiteY83" fmla="*/ 511166 h 1153400"/>
                <a:gd name="connsiteX84" fmla="*/ 2395290 w 2396746"/>
                <a:gd name="connsiteY84" fmla="*/ 524280 h 1153400"/>
                <a:gd name="connsiteX85" fmla="*/ 2395290 w 2396746"/>
                <a:gd name="connsiteY85" fmla="*/ 553765 h 1153400"/>
                <a:gd name="connsiteX86" fmla="*/ 2388736 w 2396746"/>
                <a:gd name="connsiteY86" fmla="*/ 593079 h 1153400"/>
                <a:gd name="connsiteX87" fmla="*/ 2385459 w 2396746"/>
                <a:gd name="connsiteY87" fmla="*/ 612736 h 1153400"/>
                <a:gd name="connsiteX88" fmla="*/ 2385459 w 2396746"/>
                <a:gd name="connsiteY88" fmla="*/ 632392 h 1153400"/>
                <a:gd name="connsiteX89" fmla="*/ 2385459 w 2396746"/>
                <a:gd name="connsiteY89" fmla="*/ 652049 h 1153400"/>
                <a:gd name="connsiteX90" fmla="*/ 2382183 w 2396746"/>
                <a:gd name="connsiteY90" fmla="*/ 671735 h 1153400"/>
                <a:gd name="connsiteX91" fmla="*/ 2378906 w 2396746"/>
                <a:gd name="connsiteY91" fmla="*/ 711048 h 1153400"/>
                <a:gd name="connsiteX92" fmla="*/ 2375629 w 2396746"/>
                <a:gd name="connsiteY92" fmla="*/ 750362 h 1153400"/>
                <a:gd name="connsiteX93" fmla="*/ 2372352 w 2396746"/>
                <a:gd name="connsiteY93" fmla="*/ 789675 h 1153400"/>
                <a:gd name="connsiteX94" fmla="*/ 2369075 w 2396746"/>
                <a:gd name="connsiteY94" fmla="*/ 828989 h 1153400"/>
                <a:gd name="connsiteX95" fmla="*/ 2365798 w 2396746"/>
                <a:gd name="connsiteY95" fmla="*/ 868331 h 1153400"/>
                <a:gd name="connsiteX96" fmla="*/ 2362521 w 2396746"/>
                <a:gd name="connsiteY96" fmla="*/ 887988 h 1153400"/>
                <a:gd name="connsiteX97" fmla="*/ 2362521 w 2396746"/>
                <a:gd name="connsiteY97" fmla="*/ 907644 h 1153400"/>
                <a:gd name="connsiteX98" fmla="*/ 2365798 w 2396746"/>
                <a:gd name="connsiteY98" fmla="*/ 946958 h 1153400"/>
                <a:gd name="connsiteX99" fmla="*/ 2365798 w 2396746"/>
                <a:gd name="connsiteY99" fmla="*/ 966615 h 1153400"/>
                <a:gd name="connsiteX100" fmla="*/ 2365798 w 2396746"/>
                <a:gd name="connsiteY100" fmla="*/ 986272 h 1153400"/>
                <a:gd name="connsiteX101" fmla="*/ 2365798 w 2396746"/>
                <a:gd name="connsiteY101" fmla="*/ 1005928 h 1153400"/>
                <a:gd name="connsiteX102" fmla="*/ 2369075 w 2396746"/>
                <a:gd name="connsiteY102" fmla="*/ 1025585 h 1153400"/>
                <a:gd name="connsiteX103" fmla="*/ 2372352 w 2396746"/>
                <a:gd name="connsiteY103" fmla="*/ 1045242 h 1153400"/>
                <a:gd name="connsiteX104" fmla="*/ 2375629 w 2396746"/>
                <a:gd name="connsiteY104" fmla="*/ 1064927 h 1153400"/>
                <a:gd name="connsiteX105" fmla="*/ 2377605 w 2396746"/>
                <a:gd name="connsiteY105" fmla="*/ 1076779 h 1153400"/>
                <a:gd name="connsiteX106" fmla="*/ 2385449 w 2396746"/>
                <a:gd name="connsiteY106" fmla="*/ 1084597 h 1153400"/>
                <a:gd name="connsiteX107" fmla="*/ 2388736 w 2396746"/>
                <a:gd name="connsiteY107" fmla="*/ 1091141 h 1153400"/>
                <a:gd name="connsiteX108" fmla="*/ 2388736 w 2396746"/>
                <a:gd name="connsiteY108" fmla="*/ 1092770 h 1153400"/>
                <a:gd name="connsiteX109" fmla="*/ 2388737 w 2396746"/>
                <a:gd name="connsiteY109" fmla="*/ 1092769 h 1153400"/>
                <a:gd name="connsiteX110" fmla="*/ 2388737 w 2396746"/>
                <a:gd name="connsiteY110" fmla="*/ 1100955 h 1153400"/>
                <a:gd name="connsiteX111" fmla="*/ 2388736 w 2396746"/>
                <a:gd name="connsiteY111" fmla="*/ 1100955 h 1153400"/>
                <a:gd name="connsiteX112" fmla="*/ 2387101 w 2396746"/>
                <a:gd name="connsiteY112" fmla="*/ 1100955 h 1153400"/>
                <a:gd name="connsiteX113" fmla="*/ 2382162 w 2396746"/>
                <a:gd name="connsiteY113" fmla="*/ 1110805 h 1153400"/>
                <a:gd name="connsiteX114" fmla="*/ 2355970 w 2396746"/>
                <a:gd name="connsiteY114" fmla="*/ 1123911 h 1153400"/>
                <a:gd name="connsiteX115" fmla="*/ 2342821 w 2396746"/>
                <a:gd name="connsiteY115" fmla="*/ 1123911 h 1153400"/>
                <a:gd name="connsiteX116" fmla="*/ 2316630 w 2396746"/>
                <a:gd name="connsiteY116" fmla="*/ 1127188 h 1153400"/>
                <a:gd name="connsiteX117" fmla="*/ 2257672 w 2396746"/>
                <a:gd name="connsiteY117" fmla="*/ 1133741 h 1153400"/>
                <a:gd name="connsiteX118" fmla="*/ 2149513 w 2396746"/>
                <a:gd name="connsiteY118" fmla="*/ 1140294 h 1153400"/>
                <a:gd name="connsiteX119" fmla="*/ 2002119 w 2396746"/>
                <a:gd name="connsiteY119" fmla="*/ 1150124 h 1153400"/>
                <a:gd name="connsiteX120" fmla="*/ 1930013 w 2396746"/>
                <a:gd name="connsiteY120" fmla="*/ 1150124 h 1153400"/>
                <a:gd name="connsiteX121" fmla="*/ 1861194 w 2396746"/>
                <a:gd name="connsiteY121" fmla="*/ 1150124 h 1153400"/>
                <a:gd name="connsiteX122" fmla="*/ 1710407 w 2396746"/>
                <a:gd name="connsiteY122" fmla="*/ 1153400 h 1153400"/>
                <a:gd name="connsiteX123" fmla="*/ 1563014 w 2396746"/>
                <a:gd name="connsiteY123" fmla="*/ 1153400 h 1153400"/>
                <a:gd name="connsiteX124" fmla="*/ 1422088 w 2396746"/>
                <a:gd name="connsiteY124" fmla="*/ 1150124 h 1153400"/>
                <a:gd name="connsiteX125" fmla="*/ 1271407 w 2396746"/>
                <a:gd name="connsiteY125" fmla="*/ 1146847 h 1153400"/>
                <a:gd name="connsiteX126" fmla="*/ 1130482 w 2396746"/>
                <a:gd name="connsiteY126" fmla="*/ 1143571 h 1153400"/>
                <a:gd name="connsiteX127" fmla="*/ 976514 w 2396746"/>
                <a:gd name="connsiteY127" fmla="*/ 1140294 h 1153400"/>
                <a:gd name="connsiteX128" fmla="*/ 832301 w 2396746"/>
                <a:gd name="connsiteY128" fmla="*/ 1137022 h 1153400"/>
                <a:gd name="connsiteX129" fmla="*/ 684802 w 2396746"/>
                <a:gd name="connsiteY129" fmla="*/ 1133746 h 1153400"/>
                <a:gd name="connsiteX130" fmla="*/ 612802 w 2396746"/>
                <a:gd name="connsiteY130" fmla="*/ 1133746 h 1153400"/>
                <a:gd name="connsiteX131" fmla="*/ 576748 w 2396746"/>
                <a:gd name="connsiteY131" fmla="*/ 1133746 h 1153400"/>
                <a:gd name="connsiteX132" fmla="*/ 540695 w 2396746"/>
                <a:gd name="connsiteY132" fmla="*/ 1133746 h 1153400"/>
                <a:gd name="connsiteX133" fmla="*/ 396483 w 2396746"/>
                <a:gd name="connsiteY133" fmla="*/ 1127193 h 1153400"/>
                <a:gd name="connsiteX134" fmla="*/ 255558 w 2396746"/>
                <a:gd name="connsiteY134" fmla="*/ 1123916 h 1153400"/>
                <a:gd name="connsiteX135" fmla="*/ 186738 w 2396746"/>
                <a:gd name="connsiteY135" fmla="*/ 1127193 h 1153400"/>
                <a:gd name="connsiteX136" fmla="*/ 153973 w 2396746"/>
                <a:gd name="connsiteY136" fmla="*/ 1127193 h 1153400"/>
                <a:gd name="connsiteX137" fmla="*/ 137643 w 2396746"/>
                <a:gd name="connsiteY137" fmla="*/ 1127193 h 1153400"/>
                <a:gd name="connsiteX138" fmla="*/ 124494 w 2396746"/>
                <a:gd name="connsiteY138" fmla="*/ 1123916 h 1153400"/>
                <a:gd name="connsiteX139" fmla="*/ 121207 w 2396746"/>
                <a:gd name="connsiteY139" fmla="*/ 1123916 h 1153400"/>
                <a:gd name="connsiteX140" fmla="*/ 111451 w 2396746"/>
                <a:gd name="connsiteY140" fmla="*/ 1117363 h 1153400"/>
                <a:gd name="connsiteX141" fmla="*/ 101589 w 2396746"/>
                <a:gd name="connsiteY141" fmla="*/ 1107533 h 1153400"/>
                <a:gd name="connsiteX142" fmla="*/ 98302 w 2396746"/>
                <a:gd name="connsiteY142" fmla="*/ 1091146 h 1153400"/>
                <a:gd name="connsiteX143" fmla="*/ 101589 w 2396746"/>
                <a:gd name="connsiteY143" fmla="*/ 1074763 h 1153400"/>
                <a:gd name="connsiteX144" fmla="*/ 111451 w 2396746"/>
                <a:gd name="connsiteY144" fmla="*/ 1064928 h 1153400"/>
                <a:gd name="connsiteX145" fmla="*/ 119264 w 2396746"/>
                <a:gd name="connsiteY145" fmla="*/ 1059684 h 1153400"/>
                <a:gd name="connsiteX146" fmla="*/ 117960 w 2396746"/>
                <a:gd name="connsiteY146" fmla="*/ 1055121 h 1153400"/>
                <a:gd name="connsiteX147" fmla="*/ 111407 w 2396746"/>
                <a:gd name="connsiteY147" fmla="*/ 1009245 h 1153400"/>
                <a:gd name="connsiteX148" fmla="*/ 101576 w 2396746"/>
                <a:gd name="connsiteY148" fmla="*/ 946987 h 1153400"/>
                <a:gd name="connsiteX149" fmla="*/ 101576 w 2396746"/>
                <a:gd name="connsiteY149" fmla="*/ 917495 h 1153400"/>
                <a:gd name="connsiteX150" fmla="*/ 101576 w 2396746"/>
                <a:gd name="connsiteY150" fmla="*/ 888004 h 1153400"/>
                <a:gd name="connsiteX151" fmla="*/ 98299 w 2396746"/>
                <a:gd name="connsiteY151" fmla="*/ 825746 h 1153400"/>
                <a:gd name="connsiteX152" fmla="*/ 98299 w 2396746"/>
                <a:gd name="connsiteY152" fmla="*/ 766764 h 1153400"/>
                <a:gd name="connsiteX153" fmla="*/ 101576 w 2396746"/>
                <a:gd name="connsiteY153" fmla="*/ 707781 h 1153400"/>
                <a:gd name="connsiteX154" fmla="*/ 104853 w 2396746"/>
                <a:gd name="connsiteY154" fmla="*/ 645523 h 1153400"/>
                <a:gd name="connsiteX155" fmla="*/ 108130 w 2396746"/>
                <a:gd name="connsiteY155" fmla="*/ 586541 h 1153400"/>
                <a:gd name="connsiteX156" fmla="*/ 111407 w 2396746"/>
                <a:gd name="connsiteY156" fmla="*/ 524282 h 1153400"/>
                <a:gd name="connsiteX157" fmla="*/ 114684 w 2396746"/>
                <a:gd name="connsiteY157" fmla="*/ 465300 h 1153400"/>
                <a:gd name="connsiteX158" fmla="*/ 117960 w 2396746"/>
                <a:gd name="connsiteY158" fmla="*/ 406318 h 1153400"/>
                <a:gd name="connsiteX159" fmla="*/ 117960 w 2396746"/>
                <a:gd name="connsiteY159" fmla="*/ 376827 h 1153400"/>
                <a:gd name="connsiteX160" fmla="*/ 117960 w 2396746"/>
                <a:gd name="connsiteY160" fmla="*/ 360443 h 1153400"/>
                <a:gd name="connsiteX161" fmla="*/ 117960 w 2396746"/>
                <a:gd name="connsiteY161" fmla="*/ 347336 h 1153400"/>
                <a:gd name="connsiteX162" fmla="*/ 124514 w 2396746"/>
                <a:gd name="connsiteY162" fmla="*/ 288353 h 1153400"/>
                <a:gd name="connsiteX163" fmla="*/ 127791 w 2396746"/>
                <a:gd name="connsiteY163" fmla="*/ 229371 h 1153400"/>
                <a:gd name="connsiteX164" fmla="*/ 124514 w 2396746"/>
                <a:gd name="connsiteY164" fmla="*/ 199880 h 1153400"/>
                <a:gd name="connsiteX165" fmla="*/ 124514 w 2396746"/>
                <a:gd name="connsiteY165" fmla="*/ 186773 h 1153400"/>
                <a:gd name="connsiteX166" fmla="*/ 124514 w 2396746"/>
                <a:gd name="connsiteY166" fmla="*/ 180220 h 1153400"/>
                <a:gd name="connsiteX167" fmla="*/ 127791 w 2396746"/>
                <a:gd name="connsiteY167" fmla="*/ 173666 h 1153400"/>
                <a:gd name="connsiteX168" fmla="*/ 127791 w 2396746"/>
                <a:gd name="connsiteY168" fmla="*/ 170389 h 1153400"/>
                <a:gd name="connsiteX169" fmla="*/ 134345 w 2396746"/>
                <a:gd name="connsiteY169" fmla="*/ 167113 h 1153400"/>
                <a:gd name="connsiteX170" fmla="*/ 144175 w 2396746"/>
                <a:gd name="connsiteY170" fmla="*/ 163836 h 1153400"/>
                <a:gd name="connsiteX171" fmla="*/ 163838 w 2396746"/>
                <a:gd name="connsiteY171" fmla="*/ 0 h 1153400"/>
                <a:gd name="connsiteX172" fmla="*/ 193329 w 2396746"/>
                <a:gd name="connsiteY172" fmla="*/ 13111 h 1153400"/>
                <a:gd name="connsiteX173" fmla="*/ 206436 w 2396746"/>
                <a:gd name="connsiteY173" fmla="*/ 32765 h 1153400"/>
                <a:gd name="connsiteX174" fmla="*/ 212989 w 2396746"/>
                <a:gd name="connsiteY174" fmla="*/ 45876 h 1153400"/>
                <a:gd name="connsiteX175" fmla="*/ 226096 w 2396746"/>
                <a:gd name="connsiteY175" fmla="*/ 72086 h 1153400"/>
                <a:gd name="connsiteX176" fmla="*/ 249034 w 2396746"/>
                <a:gd name="connsiteY176" fmla="*/ 124518 h 1153400"/>
                <a:gd name="connsiteX177" fmla="*/ 275248 w 2396746"/>
                <a:gd name="connsiteY177" fmla="*/ 176950 h 1153400"/>
                <a:gd name="connsiteX178" fmla="*/ 291631 w 2396746"/>
                <a:gd name="connsiteY178" fmla="*/ 203160 h 1153400"/>
                <a:gd name="connsiteX179" fmla="*/ 308015 w 2396746"/>
                <a:gd name="connsiteY179" fmla="*/ 229382 h 1153400"/>
                <a:gd name="connsiteX180" fmla="*/ 311292 w 2396746"/>
                <a:gd name="connsiteY180" fmla="*/ 232654 h 1153400"/>
                <a:gd name="connsiteX181" fmla="*/ 308015 w 2396746"/>
                <a:gd name="connsiteY181" fmla="*/ 235926 h 1153400"/>
                <a:gd name="connsiteX182" fmla="*/ 281801 w 2396746"/>
                <a:gd name="connsiteY182" fmla="*/ 209716 h 1153400"/>
                <a:gd name="connsiteX183" fmla="*/ 262141 w 2396746"/>
                <a:gd name="connsiteY183" fmla="*/ 190049 h 1153400"/>
                <a:gd name="connsiteX184" fmla="*/ 222819 w 2396746"/>
                <a:gd name="connsiteY184" fmla="*/ 150728 h 1153400"/>
                <a:gd name="connsiteX185" fmla="*/ 183498 w 2396746"/>
                <a:gd name="connsiteY185" fmla="*/ 108135 h 1153400"/>
                <a:gd name="connsiteX186" fmla="*/ 163838 w 2396746"/>
                <a:gd name="connsiteY186" fmla="*/ 85197 h 1153400"/>
                <a:gd name="connsiteX187" fmla="*/ 144177 w 2396746"/>
                <a:gd name="connsiteY187" fmla="*/ 111419 h 1153400"/>
                <a:gd name="connsiteX188" fmla="*/ 114687 w 2396746"/>
                <a:gd name="connsiteY188" fmla="*/ 157284 h 1153400"/>
                <a:gd name="connsiteX189" fmla="*/ 85195 w 2396746"/>
                <a:gd name="connsiteY189" fmla="*/ 203160 h 1153400"/>
                <a:gd name="connsiteX190" fmla="*/ 65535 w 2396746"/>
                <a:gd name="connsiteY190" fmla="*/ 229382 h 1153400"/>
                <a:gd name="connsiteX191" fmla="*/ 55705 w 2396746"/>
                <a:gd name="connsiteY191" fmla="*/ 239209 h 1153400"/>
                <a:gd name="connsiteX192" fmla="*/ 52428 w 2396746"/>
                <a:gd name="connsiteY192" fmla="*/ 242493 h 1153400"/>
                <a:gd name="connsiteX193" fmla="*/ 36044 w 2396746"/>
                <a:gd name="connsiteY193" fmla="*/ 252320 h 1153400"/>
                <a:gd name="connsiteX194" fmla="*/ 29491 w 2396746"/>
                <a:gd name="connsiteY194" fmla="*/ 258864 h 1153400"/>
                <a:gd name="connsiteX195" fmla="*/ 9830 w 2396746"/>
                <a:gd name="connsiteY195" fmla="*/ 249037 h 1153400"/>
                <a:gd name="connsiteX196" fmla="*/ 0 w 2396746"/>
                <a:gd name="connsiteY196" fmla="*/ 229370 h 1153400"/>
                <a:gd name="connsiteX197" fmla="*/ 3277 w 2396746"/>
                <a:gd name="connsiteY197" fmla="*/ 216259 h 1153400"/>
                <a:gd name="connsiteX198" fmla="*/ 19660 w 2396746"/>
                <a:gd name="connsiteY198" fmla="*/ 183494 h 1153400"/>
                <a:gd name="connsiteX199" fmla="*/ 36044 w 2396746"/>
                <a:gd name="connsiteY199" fmla="*/ 160555 h 1153400"/>
                <a:gd name="connsiteX200" fmla="*/ 65535 w 2396746"/>
                <a:gd name="connsiteY200" fmla="*/ 111407 h 1153400"/>
                <a:gd name="connsiteX201" fmla="*/ 81919 w 2396746"/>
                <a:gd name="connsiteY201" fmla="*/ 88469 h 1153400"/>
                <a:gd name="connsiteX202" fmla="*/ 101580 w 2396746"/>
                <a:gd name="connsiteY202" fmla="*/ 62259 h 1153400"/>
                <a:gd name="connsiteX203" fmla="*/ 117963 w 2396746"/>
                <a:gd name="connsiteY203" fmla="*/ 39321 h 1153400"/>
                <a:gd name="connsiteX204" fmla="*/ 127794 w 2396746"/>
                <a:gd name="connsiteY204" fmla="*/ 26210 h 1153400"/>
                <a:gd name="connsiteX205" fmla="*/ 134347 w 2396746"/>
                <a:gd name="connsiteY205" fmla="*/ 16382 h 1153400"/>
                <a:gd name="connsiteX206" fmla="*/ 144177 w 2396746"/>
                <a:gd name="connsiteY206" fmla="*/ 6555 h 1153400"/>
                <a:gd name="connsiteX207" fmla="*/ 163838 w 2396746"/>
                <a:gd name="connsiteY207" fmla="*/ 0 h 115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2396746" h="1153400">
                  <a:moveTo>
                    <a:pt x="144175" y="163836"/>
                  </a:moveTo>
                  <a:cubicBezTo>
                    <a:pt x="150729" y="163836"/>
                    <a:pt x="154006" y="163836"/>
                    <a:pt x="160560" y="163836"/>
                  </a:cubicBezTo>
                  <a:cubicBezTo>
                    <a:pt x="167114" y="163836"/>
                    <a:pt x="173667" y="163836"/>
                    <a:pt x="176944" y="163836"/>
                  </a:cubicBezTo>
                  <a:cubicBezTo>
                    <a:pt x="180221" y="163836"/>
                    <a:pt x="183498" y="163836"/>
                    <a:pt x="186775" y="167113"/>
                  </a:cubicBezTo>
                  <a:cubicBezTo>
                    <a:pt x="190052" y="167113"/>
                    <a:pt x="193329" y="167113"/>
                    <a:pt x="193329" y="170389"/>
                  </a:cubicBezTo>
                  <a:cubicBezTo>
                    <a:pt x="196605" y="173666"/>
                    <a:pt x="196605" y="173666"/>
                    <a:pt x="196605" y="176943"/>
                  </a:cubicBezTo>
                  <a:cubicBezTo>
                    <a:pt x="196605" y="176943"/>
                    <a:pt x="196605" y="180220"/>
                    <a:pt x="196605" y="180220"/>
                  </a:cubicBezTo>
                  <a:cubicBezTo>
                    <a:pt x="196605" y="183496"/>
                    <a:pt x="196605" y="186773"/>
                    <a:pt x="196605" y="190050"/>
                  </a:cubicBezTo>
                  <a:cubicBezTo>
                    <a:pt x="196605" y="196604"/>
                    <a:pt x="199882" y="203157"/>
                    <a:pt x="199882" y="209711"/>
                  </a:cubicBezTo>
                  <a:cubicBezTo>
                    <a:pt x="203159" y="222818"/>
                    <a:pt x="199882" y="239202"/>
                    <a:pt x="199882" y="252309"/>
                  </a:cubicBezTo>
                  <a:cubicBezTo>
                    <a:pt x="199882" y="271970"/>
                    <a:pt x="196605" y="291630"/>
                    <a:pt x="193329" y="311291"/>
                  </a:cubicBezTo>
                  <a:cubicBezTo>
                    <a:pt x="190052" y="321121"/>
                    <a:pt x="190052" y="330952"/>
                    <a:pt x="190052" y="340782"/>
                  </a:cubicBezTo>
                  <a:cubicBezTo>
                    <a:pt x="190052" y="350612"/>
                    <a:pt x="190052" y="360443"/>
                    <a:pt x="190052" y="370273"/>
                  </a:cubicBezTo>
                  <a:cubicBezTo>
                    <a:pt x="190052" y="380103"/>
                    <a:pt x="190052" y="389934"/>
                    <a:pt x="190052" y="399764"/>
                  </a:cubicBezTo>
                  <a:cubicBezTo>
                    <a:pt x="190052" y="412871"/>
                    <a:pt x="186775" y="422701"/>
                    <a:pt x="186775" y="432532"/>
                  </a:cubicBezTo>
                  <a:cubicBezTo>
                    <a:pt x="183498" y="452193"/>
                    <a:pt x="183498" y="471853"/>
                    <a:pt x="183498" y="491514"/>
                  </a:cubicBezTo>
                  <a:cubicBezTo>
                    <a:pt x="180221" y="514451"/>
                    <a:pt x="180221" y="534112"/>
                    <a:pt x="180221" y="553773"/>
                  </a:cubicBezTo>
                  <a:cubicBezTo>
                    <a:pt x="180221" y="573433"/>
                    <a:pt x="180221" y="593094"/>
                    <a:pt x="176944" y="612755"/>
                  </a:cubicBezTo>
                  <a:cubicBezTo>
                    <a:pt x="176944" y="632415"/>
                    <a:pt x="173667" y="655353"/>
                    <a:pt x="173667" y="675014"/>
                  </a:cubicBezTo>
                  <a:cubicBezTo>
                    <a:pt x="173667" y="694674"/>
                    <a:pt x="170390" y="714335"/>
                    <a:pt x="170390" y="733996"/>
                  </a:cubicBezTo>
                  <a:cubicBezTo>
                    <a:pt x="167114" y="743826"/>
                    <a:pt x="167114" y="753656"/>
                    <a:pt x="167114" y="763487"/>
                  </a:cubicBezTo>
                  <a:cubicBezTo>
                    <a:pt x="167114" y="773317"/>
                    <a:pt x="167114" y="786424"/>
                    <a:pt x="167114" y="796255"/>
                  </a:cubicBezTo>
                  <a:cubicBezTo>
                    <a:pt x="170390" y="815915"/>
                    <a:pt x="170390" y="835576"/>
                    <a:pt x="170390" y="855237"/>
                  </a:cubicBezTo>
                  <a:cubicBezTo>
                    <a:pt x="170390" y="865067"/>
                    <a:pt x="170390" y="874897"/>
                    <a:pt x="170390" y="884728"/>
                  </a:cubicBezTo>
                  <a:cubicBezTo>
                    <a:pt x="170390" y="894558"/>
                    <a:pt x="170390" y="904388"/>
                    <a:pt x="170390" y="914219"/>
                  </a:cubicBezTo>
                  <a:cubicBezTo>
                    <a:pt x="170390" y="924049"/>
                    <a:pt x="170390" y="933879"/>
                    <a:pt x="170390" y="943710"/>
                  </a:cubicBezTo>
                  <a:cubicBezTo>
                    <a:pt x="170390" y="953540"/>
                    <a:pt x="173667" y="963370"/>
                    <a:pt x="173667" y="973201"/>
                  </a:cubicBezTo>
                  <a:cubicBezTo>
                    <a:pt x="173667" y="983031"/>
                    <a:pt x="176944" y="992861"/>
                    <a:pt x="176944" y="1002692"/>
                  </a:cubicBezTo>
                  <a:cubicBezTo>
                    <a:pt x="176944" y="1012522"/>
                    <a:pt x="180221" y="1022352"/>
                    <a:pt x="180221" y="1032183"/>
                  </a:cubicBezTo>
                  <a:lnTo>
                    <a:pt x="182706" y="1054540"/>
                  </a:lnTo>
                  <a:lnTo>
                    <a:pt x="226079" y="1051827"/>
                  </a:lnTo>
                  <a:cubicBezTo>
                    <a:pt x="242462" y="1050188"/>
                    <a:pt x="259667" y="1050188"/>
                    <a:pt x="277282" y="1050598"/>
                  </a:cubicBezTo>
                  <a:cubicBezTo>
                    <a:pt x="294898" y="1051008"/>
                    <a:pt x="312924" y="1051827"/>
                    <a:pt x="330951" y="1051827"/>
                  </a:cubicBezTo>
                  <a:cubicBezTo>
                    <a:pt x="376866" y="1051827"/>
                    <a:pt x="425962" y="1055103"/>
                    <a:pt x="471876" y="1058380"/>
                  </a:cubicBezTo>
                  <a:cubicBezTo>
                    <a:pt x="494781" y="1061656"/>
                    <a:pt x="520972" y="1061656"/>
                    <a:pt x="543983" y="1061656"/>
                  </a:cubicBezTo>
                  <a:cubicBezTo>
                    <a:pt x="566887" y="1061656"/>
                    <a:pt x="593078" y="1061656"/>
                    <a:pt x="615983" y="1061656"/>
                  </a:cubicBezTo>
                  <a:cubicBezTo>
                    <a:pt x="638993" y="1061656"/>
                    <a:pt x="665185" y="1061656"/>
                    <a:pt x="688089" y="1061656"/>
                  </a:cubicBezTo>
                  <a:cubicBezTo>
                    <a:pt x="711099" y="1061656"/>
                    <a:pt x="737291" y="1064928"/>
                    <a:pt x="763482" y="1064928"/>
                  </a:cubicBezTo>
                  <a:cubicBezTo>
                    <a:pt x="812578" y="1068205"/>
                    <a:pt x="861780" y="1068205"/>
                    <a:pt x="910982" y="1068205"/>
                  </a:cubicBezTo>
                  <a:cubicBezTo>
                    <a:pt x="960078" y="1071481"/>
                    <a:pt x="1009280" y="1071481"/>
                    <a:pt x="1058376" y="1071481"/>
                  </a:cubicBezTo>
                  <a:cubicBezTo>
                    <a:pt x="1104291" y="1071481"/>
                    <a:pt x="1153386" y="1071481"/>
                    <a:pt x="1199301" y="1074758"/>
                  </a:cubicBezTo>
                  <a:cubicBezTo>
                    <a:pt x="1251684" y="1074758"/>
                    <a:pt x="1300886" y="1078034"/>
                    <a:pt x="1349982" y="1078034"/>
                  </a:cubicBezTo>
                  <a:cubicBezTo>
                    <a:pt x="1399184" y="1078034"/>
                    <a:pt x="1444993" y="1081311"/>
                    <a:pt x="1494194" y="1081311"/>
                  </a:cubicBezTo>
                  <a:cubicBezTo>
                    <a:pt x="1517099" y="1084588"/>
                    <a:pt x="1543290" y="1084588"/>
                    <a:pt x="1566301" y="1084588"/>
                  </a:cubicBezTo>
                  <a:cubicBezTo>
                    <a:pt x="1592492" y="1084588"/>
                    <a:pt x="1618684" y="1084588"/>
                    <a:pt x="1644875" y="1084588"/>
                  </a:cubicBezTo>
                  <a:cubicBezTo>
                    <a:pt x="1694077" y="1081311"/>
                    <a:pt x="1739992" y="1081311"/>
                    <a:pt x="1789088" y="1081311"/>
                  </a:cubicBezTo>
                  <a:cubicBezTo>
                    <a:pt x="1811992" y="1081311"/>
                    <a:pt x="1838290" y="1081311"/>
                    <a:pt x="1861194" y="1081311"/>
                  </a:cubicBezTo>
                  <a:cubicBezTo>
                    <a:pt x="1884098" y="1081311"/>
                    <a:pt x="1907109" y="1081311"/>
                    <a:pt x="1930013" y="1081311"/>
                  </a:cubicBezTo>
                  <a:cubicBezTo>
                    <a:pt x="1956205" y="1081311"/>
                    <a:pt x="1979109" y="1081311"/>
                    <a:pt x="2002119" y="1081311"/>
                  </a:cubicBezTo>
                  <a:cubicBezTo>
                    <a:pt x="2025024" y="1081311"/>
                    <a:pt x="2051215" y="1078034"/>
                    <a:pt x="2074120" y="1078034"/>
                  </a:cubicBezTo>
                  <a:cubicBezTo>
                    <a:pt x="2100417" y="1078034"/>
                    <a:pt x="2123321" y="1074758"/>
                    <a:pt x="2149513" y="1074758"/>
                  </a:cubicBezTo>
                  <a:cubicBezTo>
                    <a:pt x="2172523" y="1074758"/>
                    <a:pt x="2198715" y="1071481"/>
                    <a:pt x="2221619" y="1071481"/>
                  </a:cubicBezTo>
                  <a:cubicBezTo>
                    <a:pt x="2244524" y="1071481"/>
                    <a:pt x="2270821" y="1068205"/>
                    <a:pt x="2293726" y="1068205"/>
                  </a:cubicBezTo>
                  <a:lnTo>
                    <a:pt x="2311184" y="1068205"/>
                  </a:lnTo>
                  <a:lnTo>
                    <a:pt x="2306815" y="1048527"/>
                  </a:lnTo>
                  <a:cubicBezTo>
                    <a:pt x="2303538" y="1035442"/>
                    <a:pt x="2300261" y="1022328"/>
                    <a:pt x="2296984" y="1009214"/>
                  </a:cubicBezTo>
                  <a:cubicBezTo>
                    <a:pt x="2296984" y="1002671"/>
                    <a:pt x="2296984" y="996100"/>
                    <a:pt x="2296984" y="989557"/>
                  </a:cubicBezTo>
                  <a:cubicBezTo>
                    <a:pt x="2296984" y="983015"/>
                    <a:pt x="2296984" y="976443"/>
                    <a:pt x="2296984" y="969900"/>
                  </a:cubicBezTo>
                  <a:cubicBezTo>
                    <a:pt x="2293707" y="956786"/>
                    <a:pt x="2293707" y="943701"/>
                    <a:pt x="2293707" y="930587"/>
                  </a:cubicBezTo>
                  <a:cubicBezTo>
                    <a:pt x="2293707" y="917473"/>
                    <a:pt x="2293707" y="904359"/>
                    <a:pt x="2293707" y="891273"/>
                  </a:cubicBezTo>
                  <a:cubicBezTo>
                    <a:pt x="2293707" y="878159"/>
                    <a:pt x="2296984" y="865045"/>
                    <a:pt x="2296984" y="851931"/>
                  </a:cubicBezTo>
                  <a:cubicBezTo>
                    <a:pt x="2296984" y="838846"/>
                    <a:pt x="2300261" y="825732"/>
                    <a:pt x="2300261" y="812618"/>
                  </a:cubicBezTo>
                  <a:cubicBezTo>
                    <a:pt x="2300261" y="799532"/>
                    <a:pt x="2303538" y="786418"/>
                    <a:pt x="2303538" y="773304"/>
                  </a:cubicBezTo>
                  <a:cubicBezTo>
                    <a:pt x="2306815" y="756933"/>
                    <a:pt x="2306815" y="743819"/>
                    <a:pt x="2306815" y="730705"/>
                  </a:cubicBezTo>
                  <a:cubicBezTo>
                    <a:pt x="2310091" y="717591"/>
                    <a:pt x="2310091" y="704505"/>
                    <a:pt x="2310091" y="691391"/>
                  </a:cubicBezTo>
                  <a:cubicBezTo>
                    <a:pt x="2310091" y="678277"/>
                    <a:pt x="2313368" y="665163"/>
                    <a:pt x="2313368" y="652078"/>
                  </a:cubicBezTo>
                  <a:cubicBezTo>
                    <a:pt x="2313368" y="645506"/>
                    <a:pt x="2313368" y="638964"/>
                    <a:pt x="2313368" y="632392"/>
                  </a:cubicBezTo>
                  <a:cubicBezTo>
                    <a:pt x="2313368" y="629135"/>
                    <a:pt x="2313368" y="625850"/>
                    <a:pt x="2313368" y="622564"/>
                  </a:cubicBezTo>
                  <a:cubicBezTo>
                    <a:pt x="2313368" y="619307"/>
                    <a:pt x="2313368" y="616021"/>
                    <a:pt x="2313368" y="612736"/>
                  </a:cubicBezTo>
                  <a:cubicBezTo>
                    <a:pt x="2313368" y="599650"/>
                    <a:pt x="2316645" y="586536"/>
                    <a:pt x="2319922" y="573422"/>
                  </a:cubicBezTo>
                  <a:cubicBezTo>
                    <a:pt x="2319922" y="560308"/>
                    <a:pt x="2323199" y="547223"/>
                    <a:pt x="2323199" y="534108"/>
                  </a:cubicBezTo>
                  <a:cubicBezTo>
                    <a:pt x="2323199" y="527566"/>
                    <a:pt x="2323199" y="520994"/>
                    <a:pt x="2319922" y="514452"/>
                  </a:cubicBezTo>
                  <a:cubicBezTo>
                    <a:pt x="2319922" y="511166"/>
                    <a:pt x="2319922" y="507880"/>
                    <a:pt x="2319922" y="504623"/>
                  </a:cubicBezTo>
                  <a:cubicBezTo>
                    <a:pt x="2319922" y="504623"/>
                    <a:pt x="2319922" y="501338"/>
                    <a:pt x="2319922" y="501338"/>
                  </a:cubicBezTo>
                  <a:cubicBezTo>
                    <a:pt x="2319922" y="501338"/>
                    <a:pt x="2323199" y="498052"/>
                    <a:pt x="2323199" y="498052"/>
                  </a:cubicBezTo>
                  <a:cubicBezTo>
                    <a:pt x="2326476" y="494795"/>
                    <a:pt x="2326476" y="494795"/>
                    <a:pt x="2329753" y="494795"/>
                  </a:cubicBezTo>
                  <a:cubicBezTo>
                    <a:pt x="2329753" y="491509"/>
                    <a:pt x="2336306" y="491509"/>
                    <a:pt x="2339583" y="491509"/>
                  </a:cubicBezTo>
                  <a:cubicBezTo>
                    <a:pt x="2346137" y="491509"/>
                    <a:pt x="2349414" y="491509"/>
                    <a:pt x="2355968" y="491509"/>
                  </a:cubicBezTo>
                  <a:cubicBezTo>
                    <a:pt x="2362521" y="491509"/>
                    <a:pt x="2369075" y="491509"/>
                    <a:pt x="2372352" y="491509"/>
                  </a:cubicBezTo>
                  <a:cubicBezTo>
                    <a:pt x="2375629" y="491509"/>
                    <a:pt x="2378906" y="494795"/>
                    <a:pt x="2382183" y="494795"/>
                  </a:cubicBezTo>
                  <a:cubicBezTo>
                    <a:pt x="2385459" y="494795"/>
                    <a:pt x="2388736" y="498052"/>
                    <a:pt x="2388736" y="498052"/>
                  </a:cubicBezTo>
                  <a:cubicBezTo>
                    <a:pt x="2392013" y="498052"/>
                    <a:pt x="2392013" y="501338"/>
                    <a:pt x="2392013" y="501338"/>
                  </a:cubicBezTo>
                  <a:cubicBezTo>
                    <a:pt x="2392013" y="501338"/>
                    <a:pt x="2392013" y="504623"/>
                    <a:pt x="2392013" y="504623"/>
                  </a:cubicBezTo>
                  <a:cubicBezTo>
                    <a:pt x="2392013" y="507880"/>
                    <a:pt x="2392013" y="507880"/>
                    <a:pt x="2392013" y="511166"/>
                  </a:cubicBezTo>
                  <a:cubicBezTo>
                    <a:pt x="2392013" y="514452"/>
                    <a:pt x="2395290" y="520994"/>
                    <a:pt x="2395290" y="524280"/>
                  </a:cubicBezTo>
                  <a:cubicBezTo>
                    <a:pt x="2398567" y="534108"/>
                    <a:pt x="2395290" y="543937"/>
                    <a:pt x="2395290" y="553765"/>
                  </a:cubicBezTo>
                  <a:cubicBezTo>
                    <a:pt x="2395290" y="566879"/>
                    <a:pt x="2392013" y="579965"/>
                    <a:pt x="2388736" y="593079"/>
                  </a:cubicBezTo>
                  <a:cubicBezTo>
                    <a:pt x="2385459" y="599621"/>
                    <a:pt x="2385459" y="606193"/>
                    <a:pt x="2385459" y="612736"/>
                  </a:cubicBezTo>
                  <a:cubicBezTo>
                    <a:pt x="2385459" y="619307"/>
                    <a:pt x="2385459" y="625850"/>
                    <a:pt x="2385459" y="632392"/>
                  </a:cubicBezTo>
                  <a:cubicBezTo>
                    <a:pt x="2385459" y="638964"/>
                    <a:pt x="2385459" y="645506"/>
                    <a:pt x="2385459" y="652049"/>
                  </a:cubicBezTo>
                  <a:cubicBezTo>
                    <a:pt x="2385459" y="658620"/>
                    <a:pt x="2382183" y="665163"/>
                    <a:pt x="2382183" y="671735"/>
                  </a:cubicBezTo>
                  <a:cubicBezTo>
                    <a:pt x="2378906" y="684820"/>
                    <a:pt x="2378906" y="697934"/>
                    <a:pt x="2378906" y="711048"/>
                  </a:cubicBezTo>
                  <a:cubicBezTo>
                    <a:pt x="2375629" y="724133"/>
                    <a:pt x="2375629" y="737248"/>
                    <a:pt x="2375629" y="750362"/>
                  </a:cubicBezTo>
                  <a:cubicBezTo>
                    <a:pt x="2375629" y="763476"/>
                    <a:pt x="2375629" y="776561"/>
                    <a:pt x="2372352" y="789675"/>
                  </a:cubicBezTo>
                  <a:cubicBezTo>
                    <a:pt x="2372352" y="802789"/>
                    <a:pt x="2369075" y="815903"/>
                    <a:pt x="2369075" y="828989"/>
                  </a:cubicBezTo>
                  <a:cubicBezTo>
                    <a:pt x="2369075" y="842103"/>
                    <a:pt x="2365798" y="855217"/>
                    <a:pt x="2365798" y="868331"/>
                  </a:cubicBezTo>
                  <a:cubicBezTo>
                    <a:pt x="2362521" y="874874"/>
                    <a:pt x="2362521" y="881416"/>
                    <a:pt x="2362521" y="887988"/>
                  </a:cubicBezTo>
                  <a:cubicBezTo>
                    <a:pt x="2362521" y="894530"/>
                    <a:pt x="2362521" y="901073"/>
                    <a:pt x="2362521" y="907644"/>
                  </a:cubicBezTo>
                  <a:cubicBezTo>
                    <a:pt x="2365798" y="920730"/>
                    <a:pt x="2365798" y="933844"/>
                    <a:pt x="2365798" y="946958"/>
                  </a:cubicBezTo>
                  <a:cubicBezTo>
                    <a:pt x="2365798" y="953501"/>
                    <a:pt x="2365798" y="960072"/>
                    <a:pt x="2365798" y="966615"/>
                  </a:cubicBezTo>
                  <a:cubicBezTo>
                    <a:pt x="2365798" y="973157"/>
                    <a:pt x="2365798" y="979729"/>
                    <a:pt x="2365798" y="986272"/>
                  </a:cubicBezTo>
                  <a:cubicBezTo>
                    <a:pt x="2365798" y="992814"/>
                    <a:pt x="2365798" y="999386"/>
                    <a:pt x="2365798" y="1005928"/>
                  </a:cubicBezTo>
                  <a:cubicBezTo>
                    <a:pt x="2365798" y="1012500"/>
                    <a:pt x="2369075" y="1019042"/>
                    <a:pt x="2369075" y="1025585"/>
                  </a:cubicBezTo>
                  <a:cubicBezTo>
                    <a:pt x="2369075" y="1032156"/>
                    <a:pt x="2372352" y="1038699"/>
                    <a:pt x="2372352" y="1045242"/>
                  </a:cubicBezTo>
                  <a:cubicBezTo>
                    <a:pt x="2372352" y="1051813"/>
                    <a:pt x="2375629" y="1058356"/>
                    <a:pt x="2375629" y="1064927"/>
                  </a:cubicBezTo>
                  <a:lnTo>
                    <a:pt x="2377605" y="1076779"/>
                  </a:lnTo>
                  <a:lnTo>
                    <a:pt x="2385449" y="1084597"/>
                  </a:lnTo>
                  <a:cubicBezTo>
                    <a:pt x="2388736" y="1087874"/>
                    <a:pt x="2388736" y="1091150"/>
                    <a:pt x="2388736" y="1091141"/>
                  </a:cubicBezTo>
                  <a:lnTo>
                    <a:pt x="2388736" y="1092770"/>
                  </a:lnTo>
                  <a:lnTo>
                    <a:pt x="2388737" y="1092769"/>
                  </a:lnTo>
                  <a:lnTo>
                    <a:pt x="2388737" y="1100955"/>
                  </a:lnTo>
                  <a:lnTo>
                    <a:pt x="2388736" y="1100955"/>
                  </a:lnTo>
                  <a:lnTo>
                    <a:pt x="2387101" y="1100955"/>
                  </a:lnTo>
                  <a:lnTo>
                    <a:pt x="2382162" y="1110805"/>
                  </a:lnTo>
                  <a:cubicBezTo>
                    <a:pt x="2375587" y="1120635"/>
                    <a:pt x="2365832" y="1123911"/>
                    <a:pt x="2355970" y="1123911"/>
                  </a:cubicBezTo>
                  <a:cubicBezTo>
                    <a:pt x="2352683" y="1123911"/>
                    <a:pt x="2346108" y="1123911"/>
                    <a:pt x="2342821" y="1123911"/>
                  </a:cubicBezTo>
                  <a:cubicBezTo>
                    <a:pt x="2336353" y="1123911"/>
                    <a:pt x="2326491" y="1127188"/>
                    <a:pt x="2316630" y="1127188"/>
                  </a:cubicBezTo>
                  <a:cubicBezTo>
                    <a:pt x="2297012" y="1130464"/>
                    <a:pt x="2277290" y="1133741"/>
                    <a:pt x="2257672" y="1133741"/>
                  </a:cubicBezTo>
                  <a:cubicBezTo>
                    <a:pt x="2221619" y="1137017"/>
                    <a:pt x="2185566" y="1137017"/>
                    <a:pt x="2149513" y="1140294"/>
                  </a:cubicBezTo>
                  <a:cubicBezTo>
                    <a:pt x="2100417" y="1143571"/>
                    <a:pt x="2051215" y="1146847"/>
                    <a:pt x="2002119" y="1150124"/>
                  </a:cubicBezTo>
                  <a:cubicBezTo>
                    <a:pt x="1979109" y="1150124"/>
                    <a:pt x="1952917" y="1150124"/>
                    <a:pt x="1930013" y="1150124"/>
                  </a:cubicBezTo>
                  <a:cubicBezTo>
                    <a:pt x="1907109" y="1150124"/>
                    <a:pt x="1884098" y="1150124"/>
                    <a:pt x="1861194" y="1150124"/>
                  </a:cubicBezTo>
                  <a:cubicBezTo>
                    <a:pt x="1808705" y="1153400"/>
                    <a:pt x="1759609" y="1153400"/>
                    <a:pt x="1710407" y="1153400"/>
                  </a:cubicBezTo>
                  <a:cubicBezTo>
                    <a:pt x="1661311" y="1153400"/>
                    <a:pt x="1612109" y="1153400"/>
                    <a:pt x="1563014" y="1153400"/>
                  </a:cubicBezTo>
                  <a:cubicBezTo>
                    <a:pt x="1513812" y="1153400"/>
                    <a:pt x="1468003" y="1150124"/>
                    <a:pt x="1422088" y="1150124"/>
                  </a:cubicBezTo>
                  <a:cubicBezTo>
                    <a:pt x="1372992" y="1150124"/>
                    <a:pt x="1320503" y="1146847"/>
                    <a:pt x="1271407" y="1146847"/>
                  </a:cubicBezTo>
                  <a:cubicBezTo>
                    <a:pt x="1225493" y="1146847"/>
                    <a:pt x="1176397" y="1143571"/>
                    <a:pt x="1130482" y="1143571"/>
                  </a:cubicBezTo>
                  <a:cubicBezTo>
                    <a:pt x="1077993" y="1140294"/>
                    <a:pt x="1028897" y="1140294"/>
                    <a:pt x="976514" y="1140294"/>
                  </a:cubicBezTo>
                  <a:cubicBezTo>
                    <a:pt x="930599" y="1137022"/>
                    <a:pt x="881397" y="1137022"/>
                    <a:pt x="832301" y="1137022"/>
                  </a:cubicBezTo>
                  <a:cubicBezTo>
                    <a:pt x="783100" y="1137022"/>
                    <a:pt x="734004" y="1133746"/>
                    <a:pt x="684802" y="1133746"/>
                  </a:cubicBezTo>
                  <a:cubicBezTo>
                    <a:pt x="661897" y="1133746"/>
                    <a:pt x="635706" y="1133746"/>
                    <a:pt x="612802" y="1133746"/>
                  </a:cubicBezTo>
                  <a:cubicBezTo>
                    <a:pt x="599653" y="1133746"/>
                    <a:pt x="589791" y="1133746"/>
                    <a:pt x="576748" y="1133746"/>
                  </a:cubicBezTo>
                  <a:cubicBezTo>
                    <a:pt x="563600" y="1133746"/>
                    <a:pt x="553738" y="1133746"/>
                    <a:pt x="540695" y="1133746"/>
                  </a:cubicBezTo>
                  <a:cubicBezTo>
                    <a:pt x="494781" y="1133746"/>
                    <a:pt x="445685" y="1130469"/>
                    <a:pt x="396483" y="1127193"/>
                  </a:cubicBezTo>
                  <a:cubicBezTo>
                    <a:pt x="350568" y="1127193"/>
                    <a:pt x="301472" y="1123916"/>
                    <a:pt x="255558" y="1123916"/>
                  </a:cubicBezTo>
                  <a:cubicBezTo>
                    <a:pt x="232653" y="1123916"/>
                    <a:pt x="209749" y="1123916"/>
                    <a:pt x="186738" y="1127193"/>
                  </a:cubicBezTo>
                  <a:cubicBezTo>
                    <a:pt x="176983" y="1127193"/>
                    <a:pt x="167121" y="1127193"/>
                    <a:pt x="153973" y="1127193"/>
                  </a:cubicBezTo>
                  <a:cubicBezTo>
                    <a:pt x="147504" y="1127193"/>
                    <a:pt x="144217" y="1127193"/>
                    <a:pt x="137643" y="1127193"/>
                  </a:cubicBezTo>
                  <a:cubicBezTo>
                    <a:pt x="134355" y="1127193"/>
                    <a:pt x="127781" y="1123916"/>
                    <a:pt x="124494" y="1123916"/>
                  </a:cubicBezTo>
                  <a:cubicBezTo>
                    <a:pt x="124494" y="1123916"/>
                    <a:pt x="121207" y="1123916"/>
                    <a:pt x="121207" y="1123916"/>
                  </a:cubicBezTo>
                  <a:cubicBezTo>
                    <a:pt x="117919" y="1120639"/>
                    <a:pt x="114738" y="1120639"/>
                    <a:pt x="111451" y="1117363"/>
                  </a:cubicBezTo>
                  <a:cubicBezTo>
                    <a:pt x="108164" y="1117363"/>
                    <a:pt x="104877" y="1110810"/>
                    <a:pt x="101589" y="1107533"/>
                  </a:cubicBezTo>
                  <a:cubicBezTo>
                    <a:pt x="98302" y="1100980"/>
                    <a:pt x="98302" y="1097699"/>
                    <a:pt x="98302" y="1091146"/>
                  </a:cubicBezTo>
                  <a:cubicBezTo>
                    <a:pt x="98302" y="1084597"/>
                    <a:pt x="98302" y="1078039"/>
                    <a:pt x="101589" y="1074763"/>
                  </a:cubicBezTo>
                  <a:cubicBezTo>
                    <a:pt x="104877" y="1071481"/>
                    <a:pt x="108164" y="1068205"/>
                    <a:pt x="111451" y="1064928"/>
                  </a:cubicBezTo>
                  <a:lnTo>
                    <a:pt x="119264" y="1059684"/>
                  </a:lnTo>
                  <a:lnTo>
                    <a:pt x="117960" y="1055121"/>
                  </a:lnTo>
                  <a:cubicBezTo>
                    <a:pt x="114684" y="1038736"/>
                    <a:pt x="114684" y="1025629"/>
                    <a:pt x="111407" y="1009245"/>
                  </a:cubicBezTo>
                  <a:cubicBezTo>
                    <a:pt x="108130" y="986308"/>
                    <a:pt x="104853" y="966647"/>
                    <a:pt x="101576" y="946987"/>
                  </a:cubicBezTo>
                  <a:cubicBezTo>
                    <a:pt x="101576" y="937156"/>
                    <a:pt x="101576" y="927326"/>
                    <a:pt x="101576" y="917495"/>
                  </a:cubicBezTo>
                  <a:cubicBezTo>
                    <a:pt x="101576" y="907665"/>
                    <a:pt x="101576" y="897835"/>
                    <a:pt x="101576" y="888004"/>
                  </a:cubicBezTo>
                  <a:cubicBezTo>
                    <a:pt x="98299" y="868344"/>
                    <a:pt x="98299" y="845406"/>
                    <a:pt x="98299" y="825746"/>
                  </a:cubicBezTo>
                  <a:cubicBezTo>
                    <a:pt x="98299" y="806085"/>
                    <a:pt x="98299" y="786424"/>
                    <a:pt x="98299" y="766764"/>
                  </a:cubicBezTo>
                  <a:cubicBezTo>
                    <a:pt x="98299" y="747103"/>
                    <a:pt x="101576" y="727442"/>
                    <a:pt x="101576" y="707781"/>
                  </a:cubicBezTo>
                  <a:cubicBezTo>
                    <a:pt x="101576" y="688121"/>
                    <a:pt x="104853" y="665183"/>
                    <a:pt x="104853" y="645523"/>
                  </a:cubicBezTo>
                  <a:cubicBezTo>
                    <a:pt x="104853" y="625862"/>
                    <a:pt x="108130" y="606201"/>
                    <a:pt x="108130" y="586541"/>
                  </a:cubicBezTo>
                  <a:cubicBezTo>
                    <a:pt x="111407" y="566880"/>
                    <a:pt x="111407" y="543942"/>
                    <a:pt x="111407" y="524282"/>
                  </a:cubicBezTo>
                  <a:cubicBezTo>
                    <a:pt x="114684" y="504621"/>
                    <a:pt x="114684" y="484960"/>
                    <a:pt x="114684" y="465300"/>
                  </a:cubicBezTo>
                  <a:cubicBezTo>
                    <a:pt x="114684" y="445639"/>
                    <a:pt x="117960" y="425978"/>
                    <a:pt x="117960" y="406318"/>
                  </a:cubicBezTo>
                  <a:cubicBezTo>
                    <a:pt x="117960" y="396487"/>
                    <a:pt x="117960" y="386657"/>
                    <a:pt x="117960" y="376827"/>
                  </a:cubicBezTo>
                  <a:cubicBezTo>
                    <a:pt x="117960" y="370273"/>
                    <a:pt x="117960" y="366996"/>
                    <a:pt x="117960" y="360443"/>
                  </a:cubicBezTo>
                  <a:cubicBezTo>
                    <a:pt x="117960" y="357166"/>
                    <a:pt x="117960" y="350612"/>
                    <a:pt x="117960" y="347336"/>
                  </a:cubicBezTo>
                  <a:cubicBezTo>
                    <a:pt x="117960" y="327675"/>
                    <a:pt x="121237" y="308014"/>
                    <a:pt x="124514" y="288353"/>
                  </a:cubicBezTo>
                  <a:cubicBezTo>
                    <a:pt x="124514" y="268693"/>
                    <a:pt x="127791" y="249032"/>
                    <a:pt x="127791" y="229371"/>
                  </a:cubicBezTo>
                  <a:cubicBezTo>
                    <a:pt x="127791" y="219541"/>
                    <a:pt x="127791" y="209711"/>
                    <a:pt x="124514" y="199880"/>
                  </a:cubicBezTo>
                  <a:cubicBezTo>
                    <a:pt x="124514" y="196604"/>
                    <a:pt x="124514" y="190050"/>
                    <a:pt x="124514" y="186773"/>
                  </a:cubicBezTo>
                  <a:cubicBezTo>
                    <a:pt x="124514" y="183496"/>
                    <a:pt x="124514" y="183496"/>
                    <a:pt x="124514" y="180220"/>
                  </a:cubicBezTo>
                  <a:cubicBezTo>
                    <a:pt x="124514" y="176943"/>
                    <a:pt x="127791" y="176943"/>
                    <a:pt x="127791" y="173666"/>
                  </a:cubicBezTo>
                  <a:cubicBezTo>
                    <a:pt x="127791" y="170389"/>
                    <a:pt x="127791" y="170389"/>
                    <a:pt x="127791" y="170389"/>
                  </a:cubicBezTo>
                  <a:cubicBezTo>
                    <a:pt x="131068" y="170389"/>
                    <a:pt x="131068" y="167113"/>
                    <a:pt x="134345" y="167113"/>
                  </a:cubicBezTo>
                  <a:cubicBezTo>
                    <a:pt x="134345" y="167113"/>
                    <a:pt x="140899" y="163836"/>
                    <a:pt x="144175" y="163836"/>
                  </a:cubicBezTo>
                  <a:close/>
                  <a:moveTo>
                    <a:pt x="163838" y="0"/>
                  </a:moveTo>
                  <a:cubicBezTo>
                    <a:pt x="173668" y="0"/>
                    <a:pt x="186775" y="3272"/>
                    <a:pt x="193329" y="13111"/>
                  </a:cubicBezTo>
                  <a:cubicBezTo>
                    <a:pt x="196605" y="19654"/>
                    <a:pt x="203159" y="26210"/>
                    <a:pt x="206436" y="32765"/>
                  </a:cubicBezTo>
                  <a:cubicBezTo>
                    <a:pt x="209712" y="39321"/>
                    <a:pt x="209712" y="42604"/>
                    <a:pt x="212989" y="45876"/>
                  </a:cubicBezTo>
                  <a:cubicBezTo>
                    <a:pt x="216266" y="55703"/>
                    <a:pt x="222819" y="62259"/>
                    <a:pt x="226096" y="72086"/>
                  </a:cubicBezTo>
                  <a:cubicBezTo>
                    <a:pt x="232650" y="88469"/>
                    <a:pt x="239203" y="108135"/>
                    <a:pt x="249034" y="124518"/>
                  </a:cubicBezTo>
                  <a:cubicBezTo>
                    <a:pt x="258864" y="140901"/>
                    <a:pt x="265417" y="160555"/>
                    <a:pt x="275248" y="176950"/>
                  </a:cubicBezTo>
                  <a:cubicBezTo>
                    <a:pt x="281801" y="186777"/>
                    <a:pt x="285078" y="193333"/>
                    <a:pt x="291631" y="203160"/>
                  </a:cubicBezTo>
                  <a:cubicBezTo>
                    <a:pt x="298185" y="209716"/>
                    <a:pt x="301462" y="219543"/>
                    <a:pt x="308015" y="229382"/>
                  </a:cubicBezTo>
                  <a:cubicBezTo>
                    <a:pt x="308015" y="229382"/>
                    <a:pt x="311292" y="232654"/>
                    <a:pt x="311292" y="232654"/>
                  </a:cubicBezTo>
                  <a:cubicBezTo>
                    <a:pt x="314569" y="235926"/>
                    <a:pt x="311292" y="239209"/>
                    <a:pt x="308015" y="235926"/>
                  </a:cubicBezTo>
                  <a:cubicBezTo>
                    <a:pt x="301462" y="226098"/>
                    <a:pt x="291631" y="219543"/>
                    <a:pt x="281801" y="209716"/>
                  </a:cubicBezTo>
                  <a:cubicBezTo>
                    <a:pt x="275248" y="203160"/>
                    <a:pt x="268694" y="196605"/>
                    <a:pt x="262141" y="190049"/>
                  </a:cubicBezTo>
                  <a:cubicBezTo>
                    <a:pt x="249034" y="176950"/>
                    <a:pt x="235927" y="163839"/>
                    <a:pt x="222819" y="150728"/>
                  </a:cubicBezTo>
                  <a:cubicBezTo>
                    <a:pt x="209712" y="137629"/>
                    <a:pt x="196605" y="124518"/>
                    <a:pt x="183498" y="108135"/>
                  </a:cubicBezTo>
                  <a:cubicBezTo>
                    <a:pt x="176945" y="101580"/>
                    <a:pt x="170391" y="95024"/>
                    <a:pt x="163838" y="85197"/>
                  </a:cubicBezTo>
                  <a:cubicBezTo>
                    <a:pt x="157284" y="95024"/>
                    <a:pt x="150731" y="101580"/>
                    <a:pt x="144177" y="111419"/>
                  </a:cubicBezTo>
                  <a:cubicBezTo>
                    <a:pt x="134347" y="127802"/>
                    <a:pt x="124517" y="140901"/>
                    <a:pt x="114687" y="157284"/>
                  </a:cubicBezTo>
                  <a:cubicBezTo>
                    <a:pt x="104856" y="170395"/>
                    <a:pt x="95026" y="186777"/>
                    <a:pt x="85195" y="203160"/>
                  </a:cubicBezTo>
                  <a:cubicBezTo>
                    <a:pt x="78642" y="212999"/>
                    <a:pt x="72088" y="219543"/>
                    <a:pt x="65535" y="229382"/>
                  </a:cubicBezTo>
                  <a:cubicBezTo>
                    <a:pt x="62258" y="232666"/>
                    <a:pt x="58981" y="235938"/>
                    <a:pt x="55705" y="239209"/>
                  </a:cubicBezTo>
                  <a:cubicBezTo>
                    <a:pt x="55705" y="239209"/>
                    <a:pt x="55705" y="242493"/>
                    <a:pt x="52428" y="242493"/>
                  </a:cubicBezTo>
                  <a:cubicBezTo>
                    <a:pt x="45874" y="249048"/>
                    <a:pt x="45874" y="249048"/>
                    <a:pt x="36044" y="252320"/>
                  </a:cubicBezTo>
                  <a:cubicBezTo>
                    <a:pt x="32767" y="252320"/>
                    <a:pt x="29491" y="252320"/>
                    <a:pt x="29491" y="258864"/>
                  </a:cubicBezTo>
                  <a:cubicBezTo>
                    <a:pt x="22937" y="258864"/>
                    <a:pt x="16384" y="255580"/>
                    <a:pt x="9830" y="249037"/>
                  </a:cubicBezTo>
                  <a:cubicBezTo>
                    <a:pt x="3277" y="242481"/>
                    <a:pt x="0" y="235926"/>
                    <a:pt x="0" y="229370"/>
                  </a:cubicBezTo>
                  <a:cubicBezTo>
                    <a:pt x="0" y="226098"/>
                    <a:pt x="0" y="219543"/>
                    <a:pt x="3277" y="216259"/>
                  </a:cubicBezTo>
                  <a:cubicBezTo>
                    <a:pt x="6553" y="203160"/>
                    <a:pt x="13107" y="193333"/>
                    <a:pt x="19660" y="183494"/>
                  </a:cubicBezTo>
                  <a:cubicBezTo>
                    <a:pt x="26214" y="176950"/>
                    <a:pt x="29491" y="167111"/>
                    <a:pt x="36044" y="160555"/>
                  </a:cubicBezTo>
                  <a:cubicBezTo>
                    <a:pt x="45874" y="144173"/>
                    <a:pt x="55705" y="127790"/>
                    <a:pt x="65535" y="111407"/>
                  </a:cubicBezTo>
                  <a:cubicBezTo>
                    <a:pt x="72088" y="104864"/>
                    <a:pt x="75365" y="95024"/>
                    <a:pt x="81919" y="88469"/>
                  </a:cubicBezTo>
                  <a:cubicBezTo>
                    <a:pt x="88472" y="78642"/>
                    <a:pt x="95026" y="72086"/>
                    <a:pt x="101580" y="62259"/>
                  </a:cubicBezTo>
                  <a:cubicBezTo>
                    <a:pt x="108133" y="55703"/>
                    <a:pt x="111410" y="45876"/>
                    <a:pt x="117963" y="39321"/>
                  </a:cubicBezTo>
                  <a:cubicBezTo>
                    <a:pt x="121240" y="32765"/>
                    <a:pt x="124517" y="29493"/>
                    <a:pt x="127794" y="26210"/>
                  </a:cubicBezTo>
                  <a:cubicBezTo>
                    <a:pt x="127794" y="22938"/>
                    <a:pt x="131070" y="19654"/>
                    <a:pt x="134347" y="16382"/>
                  </a:cubicBezTo>
                  <a:cubicBezTo>
                    <a:pt x="137624" y="13099"/>
                    <a:pt x="140901" y="9827"/>
                    <a:pt x="144177" y="6555"/>
                  </a:cubicBezTo>
                  <a:cubicBezTo>
                    <a:pt x="150731" y="3272"/>
                    <a:pt x="157284" y="0"/>
                    <a:pt x="163838" y="0"/>
                  </a:cubicBezTo>
                  <a:close/>
                </a:path>
              </a:pathLst>
            </a:custGeom>
            <a:grp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grpSp>
      <p:pic>
        <p:nvPicPr>
          <p:cNvPr id="18" name="Picture 17">
            <a:extLst>
              <a:ext uri="{FF2B5EF4-FFF2-40B4-BE49-F238E27FC236}">
                <a16:creationId xmlns:a16="http://schemas.microsoft.com/office/drawing/2014/main" id="{E66CE115-5FCC-3E08-8549-D890B6071F99}"/>
              </a:ext>
            </a:extLst>
          </p:cNvPr>
          <p:cNvPicPr>
            <a:picLocks noChangeAspect="1"/>
          </p:cNvPicPr>
          <p:nvPr/>
        </p:nvPicPr>
        <p:blipFill rotWithShape="1">
          <a:blip r:embed="rId3">
            <a:extLst>
              <a:ext uri="{28A0092B-C50C-407E-A947-70E740481C1C}">
                <a14:useLocalDpi xmlns:a14="http://schemas.microsoft.com/office/drawing/2010/main" val="0"/>
              </a:ext>
            </a:extLst>
          </a:blip>
          <a:srcRect r="69987"/>
          <a:stretch/>
        </p:blipFill>
        <p:spPr>
          <a:xfrm rot="1568098">
            <a:off x="936265" y="3241911"/>
            <a:ext cx="769044" cy="1441343"/>
          </a:xfrm>
          <a:prstGeom prst="rect">
            <a:avLst/>
          </a:prstGeom>
        </p:spPr>
      </p:pic>
      <p:pic>
        <p:nvPicPr>
          <p:cNvPr id="19" name="Picture 18">
            <a:extLst>
              <a:ext uri="{FF2B5EF4-FFF2-40B4-BE49-F238E27FC236}">
                <a16:creationId xmlns:a16="http://schemas.microsoft.com/office/drawing/2014/main" id="{56AAB426-CD6A-00D0-F870-632BAB44E1A0}"/>
              </a:ext>
            </a:extLst>
          </p:cNvPr>
          <p:cNvPicPr>
            <a:picLocks noChangeAspect="1"/>
          </p:cNvPicPr>
          <p:nvPr/>
        </p:nvPicPr>
        <p:blipFill>
          <a:blip r:embed="rId4"/>
          <a:stretch>
            <a:fillRect/>
          </a:stretch>
        </p:blipFill>
        <p:spPr>
          <a:xfrm>
            <a:off x="10325376" y="376808"/>
            <a:ext cx="1868005" cy="1561096"/>
          </a:xfrm>
          <a:prstGeom prst="rect">
            <a:avLst/>
          </a:prstGeom>
        </p:spPr>
      </p:pic>
    </p:spTree>
    <p:extLst>
      <p:ext uri="{BB962C8B-B14F-4D97-AF65-F5344CB8AC3E}">
        <p14:creationId xmlns:p14="http://schemas.microsoft.com/office/powerpoint/2010/main" val="336129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6AD3-BEEA-B1C1-B466-6545DA4CCCE6}"/>
              </a:ext>
            </a:extLst>
          </p:cNvPr>
          <p:cNvSpPr>
            <a:spLocks noGrp="1"/>
          </p:cNvSpPr>
          <p:nvPr>
            <p:ph type="title"/>
          </p:nvPr>
        </p:nvSpPr>
        <p:spPr/>
        <p:txBody>
          <a:bodyPr/>
          <a:lstStyle/>
          <a:p>
            <a:r>
              <a:rPr lang="en-US"/>
              <a:t>trust Stage</a:t>
            </a:r>
            <a:br>
              <a:rPr lang="en-US"/>
            </a:br>
            <a:endParaRPr lang="en-US"/>
          </a:p>
        </p:txBody>
      </p:sp>
      <p:sp>
        <p:nvSpPr>
          <p:cNvPr id="4" name="Content Placeholder 3">
            <a:extLst>
              <a:ext uri="{FF2B5EF4-FFF2-40B4-BE49-F238E27FC236}">
                <a16:creationId xmlns:a16="http://schemas.microsoft.com/office/drawing/2014/main" id="{953A08EE-EE8F-6F55-228E-84219523D196}"/>
              </a:ext>
            </a:extLst>
          </p:cNvPr>
          <p:cNvSpPr>
            <a:spLocks noGrp="1"/>
          </p:cNvSpPr>
          <p:nvPr>
            <p:ph sz="half" idx="2"/>
          </p:nvPr>
        </p:nvSpPr>
        <p:spPr>
          <a:xfrm>
            <a:off x="5497286" y="2099358"/>
            <a:ext cx="5183883" cy="3709247"/>
          </a:xfrm>
        </p:spPr>
        <p:txBody>
          <a:bodyPr>
            <a:normAutofit/>
          </a:bodyPr>
          <a:lstStyle/>
          <a:p>
            <a:pPr marL="305435" indent="-305435">
              <a:buFont typeface="Arial" panose="020B0604020202020204" pitchFamily="34" charset="0"/>
              <a:buChar char="•"/>
            </a:pPr>
            <a:endParaRPr lang="en-US" dirty="0">
              <a:latin typeface="Verdana"/>
              <a:ea typeface="Verdana"/>
            </a:endParaRPr>
          </a:p>
          <a:p>
            <a:pPr marL="305435" indent="-305435">
              <a:buFont typeface="Arial" panose="020B0604020202020204" pitchFamily="34" charset="0"/>
              <a:buChar char="•"/>
            </a:pPr>
            <a:r>
              <a:rPr lang="en-US" dirty="0">
                <a:latin typeface="Verdana"/>
                <a:ea typeface="Verdana"/>
              </a:rPr>
              <a:t>Sells them on the glamour of street life.</a:t>
            </a:r>
            <a:endParaRPr lang="en-US" dirty="0"/>
          </a:p>
          <a:p>
            <a:pPr marL="305435" indent="-305435">
              <a:buFont typeface="Arial" panose="020B0604020202020204" pitchFamily="34" charset="0"/>
              <a:buChar char="•"/>
            </a:pPr>
            <a:endParaRPr lang="en-US"/>
          </a:p>
          <a:p>
            <a:pPr marL="305435" indent="-305435">
              <a:buFont typeface="Arial" panose="020B0604020202020204" pitchFamily="34" charset="0"/>
              <a:buChar char="•"/>
            </a:pPr>
            <a:r>
              <a:rPr lang="en-US" dirty="0">
                <a:latin typeface="Verdana"/>
                <a:ea typeface="Verdana"/>
              </a:rPr>
              <a:t>Says “I love you” and have sex with the them.</a:t>
            </a:r>
          </a:p>
          <a:p>
            <a:pPr marL="305435" indent="-305435">
              <a:buFont typeface="Arial" panose="020B0604020202020204" pitchFamily="34" charset="0"/>
              <a:buChar char="•"/>
            </a:pPr>
            <a:endParaRPr lang="en-US"/>
          </a:p>
          <a:p>
            <a:pPr marL="305435" indent="-305435">
              <a:buFont typeface="Arial" panose="020B0604020202020204" pitchFamily="34" charset="0"/>
              <a:buChar char="•"/>
            </a:pPr>
            <a:r>
              <a:rPr lang="en-US" dirty="0">
                <a:latin typeface="Verdana"/>
                <a:ea typeface="Verdana"/>
              </a:rPr>
              <a:t>Separates them from his or her family and positive support systems.</a:t>
            </a:r>
          </a:p>
          <a:p>
            <a:pPr marL="305435" indent="-305435"/>
            <a:endParaRPr lang="en-US"/>
          </a:p>
        </p:txBody>
      </p:sp>
      <p:sp>
        <p:nvSpPr>
          <p:cNvPr id="5" name="Slide Number Placeholder 4">
            <a:extLst>
              <a:ext uri="{FF2B5EF4-FFF2-40B4-BE49-F238E27FC236}">
                <a16:creationId xmlns:a16="http://schemas.microsoft.com/office/drawing/2014/main" id="{FC4B017A-35C3-9924-DB3A-65D388F4AAB6}"/>
              </a:ext>
            </a:extLst>
          </p:cNvPr>
          <p:cNvSpPr>
            <a:spLocks noGrp="1"/>
          </p:cNvSpPr>
          <p:nvPr>
            <p:ph type="sldNum" sz="quarter" idx="12"/>
          </p:nvPr>
        </p:nvSpPr>
        <p:spPr/>
        <p:txBody>
          <a:bodyPr/>
          <a:lstStyle/>
          <a:p>
            <a:fld id="{3A98EE3D-8CD1-4C3F-BD1C-C98C9596463C}" type="slidenum">
              <a:rPr lang="en-US" smtClean="0"/>
              <a:t>16</a:t>
            </a:fld>
            <a:endParaRPr lang="en-US"/>
          </a:p>
        </p:txBody>
      </p:sp>
      <p:grpSp>
        <p:nvGrpSpPr>
          <p:cNvPr id="6" name="Group 5">
            <a:extLst>
              <a:ext uri="{FF2B5EF4-FFF2-40B4-BE49-F238E27FC236}">
                <a16:creationId xmlns:a16="http://schemas.microsoft.com/office/drawing/2014/main" id="{498DB03E-7EB8-62BE-E9CC-71007CBE6EE0}"/>
              </a:ext>
            </a:extLst>
          </p:cNvPr>
          <p:cNvGrpSpPr/>
          <p:nvPr/>
        </p:nvGrpSpPr>
        <p:grpSpPr>
          <a:xfrm>
            <a:off x="605747" y="1717990"/>
            <a:ext cx="4280007" cy="4218535"/>
            <a:chOff x="2042117" y="2001630"/>
            <a:chExt cx="4749208" cy="4574604"/>
          </a:xfrm>
          <a:solidFill>
            <a:srgbClr val="0A66A9"/>
          </a:solidFill>
        </p:grpSpPr>
        <p:sp>
          <p:nvSpPr>
            <p:cNvPr id="7" name="Shape">
              <a:extLst>
                <a:ext uri="{FF2B5EF4-FFF2-40B4-BE49-F238E27FC236}">
                  <a16:creationId xmlns:a16="http://schemas.microsoft.com/office/drawing/2014/main" id="{BB5E8A4F-9CAC-051E-D0F6-96BF8EA77533}"/>
                </a:ext>
              </a:extLst>
            </p:cNvPr>
            <p:cNvSpPr/>
            <p:nvPr/>
          </p:nvSpPr>
          <p:spPr>
            <a:xfrm>
              <a:off x="2042117" y="3686169"/>
              <a:ext cx="1726017" cy="1563001"/>
            </a:xfrm>
            <a:custGeom>
              <a:avLst/>
              <a:gdLst/>
              <a:ahLst/>
              <a:cxnLst>
                <a:cxn ang="0">
                  <a:pos x="wd2" y="hd2"/>
                </a:cxn>
                <a:cxn ang="5400000">
                  <a:pos x="wd2" y="hd2"/>
                </a:cxn>
                <a:cxn ang="10800000">
                  <a:pos x="wd2" y="hd2"/>
                </a:cxn>
                <a:cxn ang="16200000">
                  <a:pos x="wd2" y="hd2"/>
                </a:cxn>
              </a:cxnLst>
              <a:rect l="0" t="0" r="r" b="b"/>
              <a:pathLst>
                <a:path w="21590" h="21600" extrusionOk="0">
                  <a:moveTo>
                    <a:pt x="13034" y="0"/>
                  </a:moveTo>
                  <a:cubicBezTo>
                    <a:pt x="12009" y="0"/>
                    <a:pt x="10984" y="45"/>
                    <a:pt x="9960" y="136"/>
                  </a:cubicBezTo>
                  <a:cubicBezTo>
                    <a:pt x="8976" y="226"/>
                    <a:pt x="7992" y="317"/>
                    <a:pt x="7009" y="408"/>
                  </a:cubicBezTo>
                  <a:cubicBezTo>
                    <a:pt x="6517" y="453"/>
                    <a:pt x="6025" y="498"/>
                    <a:pt x="5533" y="543"/>
                  </a:cubicBezTo>
                  <a:cubicBezTo>
                    <a:pt x="4959" y="589"/>
                    <a:pt x="4386" y="679"/>
                    <a:pt x="3771" y="770"/>
                  </a:cubicBezTo>
                  <a:cubicBezTo>
                    <a:pt x="3525" y="815"/>
                    <a:pt x="3279" y="860"/>
                    <a:pt x="3033" y="906"/>
                  </a:cubicBezTo>
                  <a:cubicBezTo>
                    <a:pt x="2787" y="951"/>
                    <a:pt x="2541" y="996"/>
                    <a:pt x="2295" y="1087"/>
                  </a:cubicBezTo>
                  <a:cubicBezTo>
                    <a:pt x="2213" y="1132"/>
                    <a:pt x="2090" y="1132"/>
                    <a:pt x="2008" y="1177"/>
                  </a:cubicBezTo>
                  <a:cubicBezTo>
                    <a:pt x="1844" y="1223"/>
                    <a:pt x="1680" y="1313"/>
                    <a:pt x="1476" y="1404"/>
                  </a:cubicBezTo>
                  <a:cubicBezTo>
                    <a:pt x="1271" y="1494"/>
                    <a:pt x="1107" y="1585"/>
                    <a:pt x="902" y="1721"/>
                  </a:cubicBezTo>
                  <a:cubicBezTo>
                    <a:pt x="738" y="1857"/>
                    <a:pt x="615" y="1992"/>
                    <a:pt x="451" y="2128"/>
                  </a:cubicBezTo>
                  <a:cubicBezTo>
                    <a:pt x="410" y="2219"/>
                    <a:pt x="328" y="2309"/>
                    <a:pt x="287" y="2400"/>
                  </a:cubicBezTo>
                  <a:cubicBezTo>
                    <a:pt x="287" y="2445"/>
                    <a:pt x="246" y="2445"/>
                    <a:pt x="246" y="2491"/>
                  </a:cubicBezTo>
                  <a:cubicBezTo>
                    <a:pt x="205" y="2581"/>
                    <a:pt x="164" y="2717"/>
                    <a:pt x="123" y="2808"/>
                  </a:cubicBezTo>
                  <a:cubicBezTo>
                    <a:pt x="82" y="2898"/>
                    <a:pt x="82" y="2943"/>
                    <a:pt x="82" y="3034"/>
                  </a:cubicBezTo>
                  <a:cubicBezTo>
                    <a:pt x="41" y="3215"/>
                    <a:pt x="41" y="3396"/>
                    <a:pt x="41" y="3532"/>
                  </a:cubicBezTo>
                  <a:cubicBezTo>
                    <a:pt x="41" y="3623"/>
                    <a:pt x="41" y="3713"/>
                    <a:pt x="82" y="3758"/>
                  </a:cubicBezTo>
                  <a:cubicBezTo>
                    <a:pt x="82" y="3804"/>
                    <a:pt x="82" y="3849"/>
                    <a:pt x="82" y="3940"/>
                  </a:cubicBezTo>
                  <a:cubicBezTo>
                    <a:pt x="41" y="4166"/>
                    <a:pt x="41" y="4438"/>
                    <a:pt x="41" y="4709"/>
                  </a:cubicBezTo>
                  <a:cubicBezTo>
                    <a:pt x="41" y="5253"/>
                    <a:pt x="0" y="5842"/>
                    <a:pt x="0" y="6385"/>
                  </a:cubicBezTo>
                  <a:cubicBezTo>
                    <a:pt x="0" y="6928"/>
                    <a:pt x="0" y="7517"/>
                    <a:pt x="0" y="8060"/>
                  </a:cubicBezTo>
                  <a:cubicBezTo>
                    <a:pt x="0" y="8649"/>
                    <a:pt x="0" y="9238"/>
                    <a:pt x="0" y="9826"/>
                  </a:cubicBezTo>
                  <a:cubicBezTo>
                    <a:pt x="0" y="10370"/>
                    <a:pt x="41" y="10913"/>
                    <a:pt x="82" y="11502"/>
                  </a:cubicBezTo>
                  <a:cubicBezTo>
                    <a:pt x="123" y="12091"/>
                    <a:pt x="164" y="12679"/>
                    <a:pt x="246" y="13268"/>
                  </a:cubicBezTo>
                  <a:cubicBezTo>
                    <a:pt x="369" y="14355"/>
                    <a:pt x="369" y="15442"/>
                    <a:pt x="410" y="16483"/>
                  </a:cubicBezTo>
                  <a:cubicBezTo>
                    <a:pt x="410" y="16755"/>
                    <a:pt x="451" y="17072"/>
                    <a:pt x="451" y="17343"/>
                  </a:cubicBezTo>
                  <a:cubicBezTo>
                    <a:pt x="492" y="17660"/>
                    <a:pt x="533" y="18023"/>
                    <a:pt x="574" y="18340"/>
                  </a:cubicBezTo>
                  <a:cubicBezTo>
                    <a:pt x="615" y="18475"/>
                    <a:pt x="615" y="18611"/>
                    <a:pt x="656" y="18747"/>
                  </a:cubicBezTo>
                  <a:cubicBezTo>
                    <a:pt x="697" y="18838"/>
                    <a:pt x="738" y="18974"/>
                    <a:pt x="738" y="19064"/>
                  </a:cubicBezTo>
                  <a:cubicBezTo>
                    <a:pt x="779" y="19200"/>
                    <a:pt x="820" y="19291"/>
                    <a:pt x="861" y="19426"/>
                  </a:cubicBezTo>
                  <a:cubicBezTo>
                    <a:pt x="902" y="19562"/>
                    <a:pt x="1025" y="19698"/>
                    <a:pt x="1107" y="19789"/>
                  </a:cubicBezTo>
                  <a:cubicBezTo>
                    <a:pt x="1312" y="20106"/>
                    <a:pt x="1639" y="20332"/>
                    <a:pt x="1967" y="20513"/>
                  </a:cubicBezTo>
                  <a:cubicBezTo>
                    <a:pt x="2213" y="20649"/>
                    <a:pt x="2459" y="20785"/>
                    <a:pt x="2746" y="20875"/>
                  </a:cubicBezTo>
                  <a:cubicBezTo>
                    <a:pt x="3238" y="21057"/>
                    <a:pt x="3730" y="21192"/>
                    <a:pt x="4263" y="21283"/>
                  </a:cubicBezTo>
                  <a:cubicBezTo>
                    <a:pt x="4836" y="21374"/>
                    <a:pt x="5410" y="21464"/>
                    <a:pt x="5984" y="21509"/>
                  </a:cubicBezTo>
                  <a:cubicBezTo>
                    <a:pt x="6476" y="21555"/>
                    <a:pt x="7009" y="21600"/>
                    <a:pt x="7501" y="21600"/>
                  </a:cubicBezTo>
                  <a:cubicBezTo>
                    <a:pt x="7992" y="21600"/>
                    <a:pt x="8525" y="21600"/>
                    <a:pt x="9017" y="21600"/>
                  </a:cubicBezTo>
                  <a:cubicBezTo>
                    <a:pt x="10042" y="21600"/>
                    <a:pt x="11066" y="21600"/>
                    <a:pt x="12091" y="21555"/>
                  </a:cubicBezTo>
                  <a:cubicBezTo>
                    <a:pt x="13116" y="21509"/>
                    <a:pt x="14140" y="21464"/>
                    <a:pt x="15165" y="21374"/>
                  </a:cubicBezTo>
                  <a:cubicBezTo>
                    <a:pt x="15698" y="21328"/>
                    <a:pt x="16190" y="21328"/>
                    <a:pt x="16723" y="21283"/>
                  </a:cubicBezTo>
                  <a:cubicBezTo>
                    <a:pt x="17296" y="21238"/>
                    <a:pt x="17911" y="21147"/>
                    <a:pt x="18485" y="21057"/>
                  </a:cubicBezTo>
                  <a:cubicBezTo>
                    <a:pt x="18895" y="20966"/>
                    <a:pt x="19264" y="20830"/>
                    <a:pt x="19592" y="20604"/>
                  </a:cubicBezTo>
                  <a:cubicBezTo>
                    <a:pt x="19674" y="20559"/>
                    <a:pt x="19715" y="20513"/>
                    <a:pt x="19797" y="20468"/>
                  </a:cubicBezTo>
                  <a:cubicBezTo>
                    <a:pt x="19920" y="20377"/>
                    <a:pt x="20002" y="20287"/>
                    <a:pt x="20083" y="20196"/>
                  </a:cubicBezTo>
                  <a:cubicBezTo>
                    <a:pt x="20247" y="20060"/>
                    <a:pt x="20370" y="19879"/>
                    <a:pt x="20452" y="19698"/>
                  </a:cubicBezTo>
                  <a:cubicBezTo>
                    <a:pt x="20534" y="19562"/>
                    <a:pt x="20616" y="19381"/>
                    <a:pt x="20698" y="19245"/>
                  </a:cubicBezTo>
                  <a:cubicBezTo>
                    <a:pt x="20821" y="19019"/>
                    <a:pt x="20903" y="18747"/>
                    <a:pt x="20985" y="18521"/>
                  </a:cubicBezTo>
                  <a:cubicBezTo>
                    <a:pt x="21108" y="18113"/>
                    <a:pt x="21149" y="17706"/>
                    <a:pt x="21231" y="17343"/>
                  </a:cubicBezTo>
                  <a:cubicBezTo>
                    <a:pt x="21272" y="17072"/>
                    <a:pt x="21313" y="16800"/>
                    <a:pt x="21354" y="16483"/>
                  </a:cubicBezTo>
                  <a:cubicBezTo>
                    <a:pt x="21354" y="16483"/>
                    <a:pt x="21354" y="16483"/>
                    <a:pt x="21354" y="16483"/>
                  </a:cubicBezTo>
                  <a:cubicBezTo>
                    <a:pt x="21436" y="15849"/>
                    <a:pt x="21518" y="15215"/>
                    <a:pt x="21559" y="14626"/>
                  </a:cubicBezTo>
                  <a:cubicBezTo>
                    <a:pt x="21600" y="14038"/>
                    <a:pt x="21600" y="13449"/>
                    <a:pt x="21559" y="12860"/>
                  </a:cubicBezTo>
                  <a:cubicBezTo>
                    <a:pt x="21559" y="12317"/>
                    <a:pt x="21518" y="11774"/>
                    <a:pt x="21436" y="11230"/>
                  </a:cubicBezTo>
                  <a:cubicBezTo>
                    <a:pt x="21354" y="10642"/>
                    <a:pt x="21313" y="10053"/>
                    <a:pt x="21272" y="9509"/>
                  </a:cubicBezTo>
                  <a:cubicBezTo>
                    <a:pt x="21231" y="8966"/>
                    <a:pt x="21190" y="8377"/>
                    <a:pt x="21108" y="7834"/>
                  </a:cubicBezTo>
                  <a:cubicBezTo>
                    <a:pt x="21026" y="7200"/>
                    <a:pt x="20944" y="6611"/>
                    <a:pt x="20821" y="5977"/>
                  </a:cubicBezTo>
                  <a:cubicBezTo>
                    <a:pt x="20739" y="5434"/>
                    <a:pt x="20575" y="4936"/>
                    <a:pt x="20452" y="4392"/>
                  </a:cubicBezTo>
                  <a:cubicBezTo>
                    <a:pt x="20370" y="4076"/>
                    <a:pt x="20247" y="3713"/>
                    <a:pt x="20124" y="3396"/>
                  </a:cubicBezTo>
                  <a:cubicBezTo>
                    <a:pt x="20043" y="3170"/>
                    <a:pt x="19961" y="2898"/>
                    <a:pt x="19838" y="2672"/>
                  </a:cubicBezTo>
                  <a:cubicBezTo>
                    <a:pt x="19715" y="2400"/>
                    <a:pt x="19551" y="2174"/>
                    <a:pt x="19428" y="1947"/>
                  </a:cubicBezTo>
                  <a:cubicBezTo>
                    <a:pt x="19346" y="1811"/>
                    <a:pt x="19223" y="1676"/>
                    <a:pt x="19100" y="1540"/>
                  </a:cubicBezTo>
                  <a:cubicBezTo>
                    <a:pt x="18977" y="1404"/>
                    <a:pt x="18813" y="1268"/>
                    <a:pt x="18649" y="1132"/>
                  </a:cubicBezTo>
                  <a:cubicBezTo>
                    <a:pt x="18403" y="951"/>
                    <a:pt x="18116" y="815"/>
                    <a:pt x="17829" y="679"/>
                  </a:cubicBezTo>
                  <a:cubicBezTo>
                    <a:pt x="17583" y="589"/>
                    <a:pt x="17337" y="498"/>
                    <a:pt x="17091" y="408"/>
                  </a:cubicBezTo>
                  <a:cubicBezTo>
                    <a:pt x="16846" y="362"/>
                    <a:pt x="16600" y="317"/>
                    <a:pt x="16354" y="272"/>
                  </a:cubicBezTo>
                  <a:cubicBezTo>
                    <a:pt x="16026" y="226"/>
                    <a:pt x="15698" y="181"/>
                    <a:pt x="15411" y="181"/>
                  </a:cubicBezTo>
                  <a:cubicBezTo>
                    <a:pt x="15165" y="181"/>
                    <a:pt x="14919" y="136"/>
                    <a:pt x="14714" y="136"/>
                  </a:cubicBezTo>
                  <a:cubicBezTo>
                    <a:pt x="14591" y="136"/>
                    <a:pt x="14509" y="136"/>
                    <a:pt x="14386" y="136"/>
                  </a:cubicBezTo>
                  <a:cubicBezTo>
                    <a:pt x="13854" y="0"/>
                    <a:pt x="13444" y="0"/>
                    <a:pt x="13034" y="0"/>
                  </a:cubicBezTo>
                  <a:lnTo>
                    <a:pt x="13034" y="0"/>
                  </a:lnTo>
                  <a:lnTo>
                    <a:pt x="13034" y="0"/>
                  </a:lnTo>
                  <a:close/>
                  <a:moveTo>
                    <a:pt x="7173" y="1494"/>
                  </a:moveTo>
                  <a:cubicBezTo>
                    <a:pt x="8197" y="1404"/>
                    <a:pt x="9263" y="1268"/>
                    <a:pt x="10288" y="1177"/>
                  </a:cubicBezTo>
                  <a:cubicBezTo>
                    <a:pt x="11271" y="1087"/>
                    <a:pt x="12255" y="1042"/>
                    <a:pt x="13239" y="1042"/>
                  </a:cubicBezTo>
                  <a:cubicBezTo>
                    <a:pt x="14263" y="1042"/>
                    <a:pt x="15288" y="996"/>
                    <a:pt x="16313" y="1132"/>
                  </a:cubicBezTo>
                  <a:cubicBezTo>
                    <a:pt x="16559" y="1177"/>
                    <a:pt x="16805" y="1223"/>
                    <a:pt x="17050" y="1268"/>
                  </a:cubicBezTo>
                  <a:cubicBezTo>
                    <a:pt x="17214" y="1313"/>
                    <a:pt x="17378" y="1358"/>
                    <a:pt x="17542" y="1449"/>
                  </a:cubicBezTo>
                  <a:cubicBezTo>
                    <a:pt x="17665" y="1494"/>
                    <a:pt x="17747" y="1540"/>
                    <a:pt x="17829" y="1585"/>
                  </a:cubicBezTo>
                  <a:cubicBezTo>
                    <a:pt x="17993" y="1675"/>
                    <a:pt x="18157" y="1766"/>
                    <a:pt x="18280" y="1902"/>
                  </a:cubicBezTo>
                  <a:cubicBezTo>
                    <a:pt x="18362" y="1992"/>
                    <a:pt x="18444" y="2083"/>
                    <a:pt x="18485" y="2128"/>
                  </a:cubicBezTo>
                  <a:cubicBezTo>
                    <a:pt x="18567" y="2309"/>
                    <a:pt x="18690" y="2445"/>
                    <a:pt x="18772" y="2626"/>
                  </a:cubicBezTo>
                  <a:cubicBezTo>
                    <a:pt x="18854" y="2808"/>
                    <a:pt x="18936" y="3034"/>
                    <a:pt x="19018" y="3215"/>
                  </a:cubicBezTo>
                  <a:cubicBezTo>
                    <a:pt x="19264" y="3894"/>
                    <a:pt x="19428" y="4574"/>
                    <a:pt x="19592" y="5298"/>
                  </a:cubicBezTo>
                  <a:cubicBezTo>
                    <a:pt x="19756" y="5977"/>
                    <a:pt x="19838" y="6702"/>
                    <a:pt x="19920" y="7426"/>
                  </a:cubicBezTo>
                  <a:cubicBezTo>
                    <a:pt x="19961" y="8015"/>
                    <a:pt x="20002" y="8558"/>
                    <a:pt x="20043" y="9147"/>
                  </a:cubicBezTo>
                  <a:cubicBezTo>
                    <a:pt x="20084" y="9781"/>
                    <a:pt x="20165" y="10415"/>
                    <a:pt x="20206" y="11049"/>
                  </a:cubicBezTo>
                  <a:cubicBezTo>
                    <a:pt x="20329" y="12272"/>
                    <a:pt x="20370" y="13494"/>
                    <a:pt x="20329" y="14717"/>
                  </a:cubicBezTo>
                  <a:cubicBezTo>
                    <a:pt x="20288" y="15577"/>
                    <a:pt x="20206" y="16392"/>
                    <a:pt x="20084" y="17253"/>
                  </a:cubicBezTo>
                  <a:cubicBezTo>
                    <a:pt x="20043" y="17751"/>
                    <a:pt x="19920" y="18249"/>
                    <a:pt x="19797" y="18702"/>
                  </a:cubicBezTo>
                  <a:cubicBezTo>
                    <a:pt x="19715" y="18883"/>
                    <a:pt x="19633" y="19109"/>
                    <a:pt x="19551" y="19245"/>
                  </a:cubicBezTo>
                  <a:cubicBezTo>
                    <a:pt x="19510" y="19290"/>
                    <a:pt x="19428" y="19381"/>
                    <a:pt x="19387" y="19426"/>
                  </a:cubicBezTo>
                  <a:cubicBezTo>
                    <a:pt x="19305" y="19472"/>
                    <a:pt x="19264" y="19517"/>
                    <a:pt x="19182" y="19562"/>
                  </a:cubicBezTo>
                  <a:cubicBezTo>
                    <a:pt x="18977" y="19653"/>
                    <a:pt x="18772" y="19698"/>
                    <a:pt x="18567" y="19743"/>
                  </a:cubicBezTo>
                  <a:cubicBezTo>
                    <a:pt x="18403" y="19789"/>
                    <a:pt x="18198" y="19834"/>
                    <a:pt x="18034" y="19834"/>
                  </a:cubicBezTo>
                  <a:cubicBezTo>
                    <a:pt x="17010" y="19970"/>
                    <a:pt x="16026" y="20015"/>
                    <a:pt x="15001" y="20060"/>
                  </a:cubicBezTo>
                  <a:cubicBezTo>
                    <a:pt x="13895" y="20106"/>
                    <a:pt x="12829" y="20196"/>
                    <a:pt x="11722" y="20287"/>
                  </a:cubicBezTo>
                  <a:cubicBezTo>
                    <a:pt x="11189" y="20332"/>
                    <a:pt x="10657" y="20332"/>
                    <a:pt x="10124" y="20332"/>
                  </a:cubicBezTo>
                  <a:cubicBezTo>
                    <a:pt x="9591" y="20332"/>
                    <a:pt x="9058" y="20332"/>
                    <a:pt x="8484" y="20377"/>
                  </a:cubicBezTo>
                  <a:cubicBezTo>
                    <a:pt x="7951" y="20377"/>
                    <a:pt x="7419" y="20377"/>
                    <a:pt x="6886" y="20332"/>
                  </a:cubicBezTo>
                  <a:cubicBezTo>
                    <a:pt x="6353" y="20332"/>
                    <a:pt x="5861" y="20241"/>
                    <a:pt x="5328" y="20196"/>
                  </a:cubicBezTo>
                  <a:cubicBezTo>
                    <a:pt x="5205" y="20196"/>
                    <a:pt x="5041" y="20151"/>
                    <a:pt x="4918" y="20151"/>
                  </a:cubicBezTo>
                  <a:cubicBezTo>
                    <a:pt x="4754" y="20106"/>
                    <a:pt x="4591" y="20106"/>
                    <a:pt x="4468" y="20060"/>
                  </a:cubicBezTo>
                  <a:cubicBezTo>
                    <a:pt x="4304" y="20015"/>
                    <a:pt x="4140" y="19970"/>
                    <a:pt x="3976" y="19924"/>
                  </a:cubicBezTo>
                  <a:cubicBezTo>
                    <a:pt x="3812" y="19879"/>
                    <a:pt x="3648" y="19834"/>
                    <a:pt x="3484" y="19789"/>
                  </a:cubicBezTo>
                  <a:cubicBezTo>
                    <a:pt x="3402" y="19743"/>
                    <a:pt x="3320" y="19743"/>
                    <a:pt x="3279" y="19698"/>
                  </a:cubicBezTo>
                  <a:cubicBezTo>
                    <a:pt x="3197" y="19653"/>
                    <a:pt x="3115" y="19607"/>
                    <a:pt x="3033" y="19607"/>
                  </a:cubicBezTo>
                  <a:cubicBezTo>
                    <a:pt x="2869" y="19517"/>
                    <a:pt x="2746" y="19426"/>
                    <a:pt x="2582" y="19336"/>
                  </a:cubicBezTo>
                  <a:cubicBezTo>
                    <a:pt x="2541" y="19291"/>
                    <a:pt x="2500" y="19245"/>
                    <a:pt x="2459" y="19200"/>
                  </a:cubicBezTo>
                  <a:cubicBezTo>
                    <a:pt x="2418" y="19155"/>
                    <a:pt x="2377" y="19064"/>
                    <a:pt x="2377" y="19019"/>
                  </a:cubicBezTo>
                  <a:cubicBezTo>
                    <a:pt x="2213" y="18566"/>
                    <a:pt x="2172" y="18068"/>
                    <a:pt x="2090" y="17570"/>
                  </a:cubicBezTo>
                  <a:cubicBezTo>
                    <a:pt x="2049" y="17026"/>
                    <a:pt x="1967" y="16438"/>
                    <a:pt x="1926" y="15894"/>
                  </a:cubicBezTo>
                  <a:cubicBezTo>
                    <a:pt x="1885" y="15215"/>
                    <a:pt x="1844" y="14581"/>
                    <a:pt x="1762" y="13902"/>
                  </a:cubicBezTo>
                  <a:cubicBezTo>
                    <a:pt x="1721" y="13585"/>
                    <a:pt x="1680" y="13268"/>
                    <a:pt x="1599" y="12951"/>
                  </a:cubicBezTo>
                  <a:cubicBezTo>
                    <a:pt x="1558" y="12679"/>
                    <a:pt x="1476" y="12408"/>
                    <a:pt x="1435" y="12136"/>
                  </a:cubicBezTo>
                  <a:cubicBezTo>
                    <a:pt x="1353" y="11502"/>
                    <a:pt x="1230" y="10868"/>
                    <a:pt x="1148" y="10234"/>
                  </a:cubicBezTo>
                  <a:cubicBezTo>
                    <a:pt x="1107" y="10053"/>
                    <a:pt x="1107" y="9872"/>
                    <a:pt x="1066" y="9691"/>
                  </a:cubicBezTo>
                  <a:cubicBezTo>
                    <a:pt x="1025" y="9057"/>
                    <a:pt x="943" y="8468"/>
                    <a:pt x="902" y="7834"/>
                  </a:cubicBezTo>
                  <a:cubicBezTo>
                    <a:pt x="861" y="7245"/>
                    <a:pt x="779" y="6611"/>
                    <a:pt x="738" y="6023"/>
                  </a:cubicBezTo>
                  <a:cubicBezTo>
                    <a:pt x="656" y="5389"/>
                    <a:pt x="615" y="4800"/>
                    <a:pt x="533" y="4166"/>
                  </a:cubicBezTo>
                  <a:cubicBezTo>
                    <a:pt x="533" y="4166"/>
                    <a:pt x="533" y="4166"/>
                    <a:pt x="533" y="4121"/>
                  </a:cubicBezTo>
                  <a:cubicBezTo>
                    <a:pt x="656" y="4211"/>
                    <a:pt x="779" y="4211"/>
                    <a:pt x="902" y="4211"/>
                  </a:cubicBezTo>
                  <a:cubicBezTo>
                    <a:pt x="1230" y="4211"/>
                    <a:pt x="1517" y="3940"/>
                    <a:pt x="1640" y="3577"/>
                  </a:cubicBezTo>
                  <a:cubicBezTo>
                    <a:pt x="1680" y="3442"/>
                    <a:pt x="1680" y="3351"/>
                    <a:pt x="1721" y="3215"/>
                  </a:cubicBezTo>
                  <a:cubicBezTo>
                    <a:pt x="1762" y="3079"/>
                    <a:pt x="1762" y="2943"/>
                    <a:pt x="1762" y="2808"/>
                  </a:cubicBezTo>
                  <a:cubicBezTo>
                    <a:pt x="1762" y="2762"/>
                    <a:pt x="1762" y="2672"/>
                    <a:pt x="1762" y="2626"/>
                  </a:cubicBezTo>
                  <a:cubicBezTo>
                    <a:pt x="1762" y="2626"/>
                    <a:pt x="1762" y="2626"/>
                    <a:pt x="1762" y="2581"/>
                  </a:cubicBezTo>
                  <a:cubicBezTo>
                    <a:pt x="1762" y="2581"/>
                    <a:pt x="1762" y="2581"/>
                    <a:pt x="1762" y="2581"/>
                  </a:cubicBezTo>
                  <a:cubicBezTo>
                    <a:pt x="1885" y="2491"/>
                    <a:pt x="2049" y="2400"/>
                    <a:pt x="2172" y="2309"/>
                  </a:cubicBezTo>
                  <a:cubicBezTo>
                    <a:pt x="2500" y="2174"/>
                    <a:pt x="2828" y="2083"/>
                    <a:pt x="3156" y="1992"/>
                  </a:cubicBezTo>
                  <a:cubicBezTo>
                    <a:pt x="3484" y="1902"/>
                    <a:pt x="3812" y="1857"/>
                    <a:pt x="4181" y="1811"/>
                  </a:cubicBezTo>
                  <a:cubicBezTo>
                    <a:pt x="5205" y="1675"/>
                    <a:pt x="6189" y="1585"/>
                    <a:pt x="7173" y="1494"/>
                  </a:cubicBezTo>
                  <a:lnTo>
                    <a:pt x="7173" y="1494"/>
                  </a:lnTo>
                  <a:lnTo>
                    <a:pt x="7173" y="1494"/>
                  </a:lnTo>
                  <a:close/>
                  <a:moveTo>
                    <a:pt x="1762" y="3306"/>
                  </a:moveTo>
                  <a:cubicBezTo>
                    <a:pt x="1762" y="3351"/>
                    <a:pt x="1762" y="3351"/>
                    <a:pt x="1721" y="3396"/>
                  </a:cubicBezTo>
                  <a:cubicBezTo>
                    <a:pt x="1762" y="3351"/>
                    <a:pt x="1762" y="3351"/>
                    <a:pt x="1762" y="3306"/>
                  </a:cubicBezTo>
                  <a:lnTo>
                    <a:pt x="1762" y="3306"/>
                  </a:lnTo>
                  <a:lnTo>
                    <a:pt x="1762" y="3306"/>
                  </a:lnTo>
                  <a:close/>
                  <a:moveTo>
                    <a:pt x="1148" y="9600"/>
                  </a:moveTo>
                  <a:cubicBezTo>
                    <a:pt x="1148" y="9645"/>
                    <a:pt x="1148" y="9645"/>
                    <a:pt x="1148" y="9691"/>
                  </a:cubicBezTo>
                  <a:cubicBezTo>
                    <a:pt x="1148" y="9645"/>
                    <a:pt x="1148" y="9645"/>
                    <a:pt x="1148" y="9600"/>
                  </a:cubicBezTo>
                  <a:lnTo>
                    <a:pt x="1148" y="9600"/>
                  </a:lnTo>
                  <a:lnTo>
                    <a:pt x="1148" y="9600"/>
                  </a:ln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8" name="Shape">
              <a:extLst>
                <a:ext uri="{FF2B5EF4-FFF2-40B4-BE49-F238E27FC236}">
                  <a16:creationId xmlns:a16="http://schemas.microsoft.com/office/drawing/2014/main" id="{74619E01-F554-91A2-5C4A-3B538CE17F4E}"/>
                </a:ext>
              </a:extLst>
            </p:cNvPr>
            <p:cNvSpPr/>
            <p:nvPr/>
          </p:nvSpPr>
          <p:spPr>
            <a:xfrm>
              <a:off x="4228920" y="2998057"/>
              <a:ext cx="2529638" cy="756929"/>
            </a:xfrm>
            <a:custGeom>
              <a:avLst/>
              <a:gdLst/>
              <a:ahLst/>
              <a:cxnLst>
                <a:cxn ang="0">
                  <a:pos x="wd2" y="hd2"/>
                </a:cxn>
                <a:cxn ang="5400000">
                  <a:pos x="wd2" y="hd2"/>
                </a:cxn>
                <a:cxn ang="10800000">
                  <a:pos x="wd2" y="hd2"/>
                </a:cxn>
                <a:cxn ang="16200000">
                  <a:pos x="wd2" y="hd2"/>
                </a:cxn>
              </a:cxnLst>
              <a:rect l="0" t="0" r="r" b="b"/>
              <a:pathLst>
                <a:path w="21600" h="21600" extrusionOk="0">
                  <a:moveTo>
                    <a:pt x="19502" y="93"/>
                  </a:moveTo>
                  <a:cubicBezTo>
                    <a:pt x="18970" y="0"/>
                    <a:pt x="18438" y="0"/>
                    <a:pt x="17879" y="0"/>
                  </a:cubicBezTo>
                  <a:cubicBezTo>
                    <a:pt x="17375" y="0"/>
                    <a:pt x="16872" y="0"/>
                    <a:pt x="16368" y="0"/>
                  </a:cubicBezTo>
                  <a:cubicBezTo>
                    <a:pt x="15836" y="0"/>
                    <a:pt x="15277" y="0"/>
                    <a:pt x="14745" y="0"/>
                  </a:cubicBezTo>
                  <a:cubicBezTo>
                    <a:pt x="14213" y="0"/>
                    <a:pt x="13710" y="0"/>
                    <a:pt x="13178" y="0"/>
                  </a:cubicBezTo>
                  <a:cubicBezTo>
                    <a:pt x="12675" y="0"/>
                    <a:pt x="12199" y="0"/>
                    <a:pt x="11695" y="0"/>
                  </a:cubicBezTo>
                  <a:cubicBezTo>
                    <a:pt x="10660" y="0"/>
                    <a:pt x="9625" y="187"/>
                    <a:pt x="8618" y="281"/>
                  </a:cubicBezTo>
                  <a:cubicBezTo>
                    <a:pt x="7554" y="374"/>
                    <a:pt x="6519" y="374"/>
                    <a:pt x="5456" y="374"/>
                  </a:cubicBezTo>
                  <a:cubicBezTo>
                    <a:pt x="4924" y="374"/>
                    <a:pt x="4421" y="281"/>
                    <a:pt x="3889" y="281"/>
                  </a:cubicBezTo>
                  <a:cubicBezTo>
                    <a:pt x="3637" y="281"/>
                    <a:pt x="3385" y="187"/>
                    <a:pt x="3162" y="187"/>
                  </a:cubicBezTo>
                  <a:cubicBezTo>
                    <a:pt x="2910" y="187"/>
                    <a:pt x="2630" y="187"/>
                    <a:pt x="2378" y="187"/>
                  </a:cubicBezTo>
                  <a:cubicBezTo>
                    <a:pt x="2098" y="187"/>
                    <a:pt x="1819" y="281"/>
                    <a:pt x="1567" y="374"/>
                  </a:cubicBezTo>
                  <a:cubicBezTo>
                    <a:pt x="1427" y="468"/>
                    <a:pt x="1287" y="561"/>
                    <a:pt x="1147" y="748"/>
                  </a:cubicBezTo>
                  <a:cubicBezTo>
                    <a:pt x="1119" y="842"/>
                    <a:pt x="1063" y="842"/>
                    <a:pt x="1035" y="935"/>
                  </a:cubicBezTo>
                  <a:cubicBezTo>
                    <a:pt x="951" y="1029"/>
                    <a:pt x="867" y="1216"/>
                    <a:pt x="783" y="1403"/>
                  </a:cubicBezTo>
                  <a:cubicBezTo>
                    <a:pt x="699" y="1590"/>
                    <a:pt x="644" y="1870"/>
                    <a:pt x="588" y="2057"/>
                  </a:cubicBezTo>
                  <a:cubicBezTo>
                    <a:pt x="504" y="2338"/>
                    <a:pt x="476" y="2712"/>
                    <a:pt x="420" y="2992"/>
                  </a:cubicBezTo>
                  <a:cubicBezTo>
                    <a:pt x="364" y="3366"/>
                    <a:pt x="336" y="3740"/>
                    <a:pt x="308" y="4114"/>
                  </a:cubicBezTo>
                  <a:cubicBezTo>
                    <a:pt x="280" y="4395"/>
                    <a:pt x="252" y="4769"/>
                    <a:pt x="252" y="5049"/>
                  </a:cubicBezTo>
                  <a:cubicBezTo>
                    <a:pt x="224" y="5423"/>
                    <a:pt x="224" y="5891"/>
                    <a:pt x="196" y="6265"/>
                  </a:cubicBezTo>
                  <a:cubicBezTo>
                    <a:pt x="168" y="7107"/>
                    <a:pt x="140" y="8042"/>
                    <a:pt x="140" y="8883"/>
                  </a:cubicBezTo>
                  <a:cubicBezTo>
                    <a:pt x="140" y="9725"/>
                    <a:pt x="112" y="10566"/>
                    <a:pt x="112" y="11408"/>
                  </a:cubicBezTo>
                  <a:cubicBezTo>
                    <a:pt x="112" y="12249"/>
                    <a:pt x="84" y="13091"/>
                    <a:pt x="84" y="13932"/>
                  </a:cubicBezTo>
                  <a:cubicBezTo>
                    <a:pt x="84" y="14774"/>
                    <a:pt x="56" y="15616"/>
                    <a:pt x="28" y="16457"/>
                  </a:cubicBezTo>
                  <a:cubicBezTo>
                    <a:pt x="28" y="16831"/>
                    <a:pt x="0" y="17299"/>
                    <a:pt x="0" y="17673"/>
                  </a:cubicBezTo>
                  <a:cubicBezTo>
                    <a:pt x="0" y="17953"/>
                    <a:pt x="0" y="18234"/>
                    <a:pt x="28" y="18514"/>
                  </a:cubicBezTo>
                  <a:cubicBezTo>
                    <a:pt x="56" y="18888"/>
                    <a:pt x="112" y="19169"/>
                    <a:pt x="168" y="19449"/>
                  </a:cubicBezTo>
                  <a:cubicBezTo>
                    <a:pt x="196" y="19543"/>
                    <a:pt x="252" y="19730"/>
                    <a:pt x="280" y="19823"/>
                  </a:cubicBezTo>
                  <a:cubicBezTo>
                    <a:pt x="308" y="19917"/>
                    <a:pt x="336" y="20010"/>
                    <a:pt x="364" y="20010"/>
                  </a:cubicBezTo>
                  <a:cubicBezTo>
                    <a:pt x="392" y="20104"/>
                    <a:pt x="420" y="20104"/>
                    <a:pt x="448" y="20197"/>
                  </a:cubicBezTo>
                  <a:cubicBezTo>
                    <a:pt x="504" y="20291"/>
                    <a:pt x="588" y="20384"/>
                    <a:pt x="644" y="20478"/>
                  </a:cubicBezTo>
                  <a:cubicBezTo>
                    <a:pt x="895" y="20852"/>
                    <a:pt x="1147" y="20946"/>
                    <a:pt x="1399" y="21133"/>
                  </a:cubicBezTo>
                  <a:cubicBezTo>
                    <a:pt x="1539" y="21226"/>
                    <a:pt x="1651" y="21226"/>
                    <a:pt x="1791" y="21320"/>
                  </a:cubicBezTo>
                  <a:cubicBezTo>
                    <a:pt x="1903" y="21413"/>
                    <a:pt x="2042" y="21413"/>
                    <a:pt x="2154" y="21413"/>
                  </a:cubicBezTo>
                  <a:cubicBezTo>
                    <a:pt x="2266" y="21413"/>
                    <a:pt x="2378" y="21507"/>
                    <a:pt x="2490" y="21507"/>
                  </a:cubicBezTo>
                  <a:cubicBezTo>
                    <a:pt x="2630" y="21507"/>
                    <a:pt x="2770" y="21600"/>
                    <a:pt x="2882" y="21600"/>
                  </a:cubicBezTo>
                  <a:cubicBezTo>
                    <a:pt x="3050" y="21600"/>
                    <a:pt x="3190" y="21600"/>
                    <a:pt x="3358" y="21600"/>
                  </a:cubicBezTo>
                  <a:cubicBezTo>
                    <a:pt x="3581" y="21600"/>
                    <a:pt x="3833" y="21600"/>
                    <a:pt x="4057" y="21600"/>
                  </a:cubicBezTo>
                  <a:cubicBezTo>
                    <a:pt x="4617" y="21600"/>
                    <a:pt x="5148" y="21600"/>
                    <a:pt x="5708" y="21507"/>
                  </a:cubicBezTo>
                  <a:cubicBezTo>
                    <a:pt x="5932" y="21507"/>
                    <a:pt x="6183" y="21507"/>
                    <a:pt x="6407" y="21413"/>
                  </a:cubicBezTo>
                  <a:cubicBezTo>
                    <a:pt x="6687" y="21413"/>
                    <a:pt x="6967" y="21320"/>
                    <a:pt x="7275" y="21320"/>
                  </a:cubicBezTo>
                  <a:cubicBezTo>
                    <a:pt x="7778" y="21226"/>
                    <a:pt x="8282" y="21226"/>
                    <a:pt x="8813" y="21226"/>
                  </a:cubicBezTo>
                  <a:cubicBezTo>
                    <a:pt x="9317" y="21226"/>
                    <a:pt x="9821" y="21133"/>
                    <a:pt x="10324" y="21039"/>
                  </a:cubicBezTo>
                  <a:cubicBezTo>
                    <a:pt x="10856" y="21039"/>
                    <a:pt x="11388" y="20946"/>
                    <a:pt x="11919" y="20946"/>
                  </a:cubicBezTo>
                  <a:cubicBezTo>
                    <a:pt x="12171" y="20946"/>
                    <a:pt x="12395" y="20946"/>
                    <a:pt x="12647" y="20946"/>
                  </a:cubicBezTo>
                  <a:cubicBezTo>
                    <a:pt x="12926" y="20946"/>
                    <a:pt x="13206" y="20946"/>
                    <a:pt x="13458" y="20946"/>
                  </a:cubicBezTo>
                  <a:cubicBezTo>
                    <a:pt x="13962" y="20946"/>
                    <a:pt x="14493" y="20946"/>
                    <a:pt x="14997" y="20852"/>
                  </a:cubicBezTo>
                  <a:cubicBezTo>
                    <a:pt x="15501" y="20759"/>
                    <a:pt x="16032" y="20759"/>
                    <a:pt x="16536" y="20665"/>
                  </a:cubicBezTo>
                  <a:cubicBezTo>
                    <a:pt x="17039" y="20665"/>
                    <a:pt x="17571" y="20572"/>
                    <a:pt x="18075" y="20665"/>
                  </a:cubicBezTo>
                  <a:cubicBezTo>
                    <a:pt x="18326" y="20665"/>
                    <a:pt x="18578" y="20665"/>
                    <a:pt x="18830" y="20759"/>
                  </a:cubicBezTo>
                  <a:cubicBezTo>
                    <a:pt x="19110" y="20759"/>
                    <a:pt x="19390" y="20852"/>
                    <a:pt x="19641" y="20759"/>
                  </a:cubicBezTo>
                  <a:cubicBezTo>
                    <a:pt x="19753" y="20759"/>
                    <a:pt x="19865" y="20665"/>
                    <a:pt x="19977" y="20572"/>
                  </a:cubicBezTo>
                  <a:cubicBezTo>
                    <a:pt x="20089" y="20478"/>
                    <a:pt x="20173" y="20384"/>
                    <a:pt x="20285" y="20291"/>
                  </a:cubicBezTo>
                  <a:cubicBezTo>
                    <a:pt x="20369" y="20198"/>
                    <a:pt x="20481" y="19917"/>
                    <a:pt x="20565" y="19730"/>
                  </a:cubicBezTo>
                  <a:cubicBezTo>
                    <a:pt x="20593" y="19637"/>
                    <a:pt x="20649" y="19543"/>
                    <a:pt x="20677" y="19449"/>
                  </a:cubicBezTo>
                  <a:cubicBezTo>
                    <a:pt x="20761" y="19169"/>
                    <a:pt x="20845" y="18888"/>
                    <a:pt x="20929" y="18608"/>
                  </a:cubicBezTo>
                  <a:cubicBezTo>
                    <a:pt x="20984" y="18421"/>
                    <a:pt x="21012" y="18234"/>
                    <a:pt x="21040" y="18047"/>
                  </a:cubicBezTo>
                  <a:cubicBezTo>
                    <a:pt x="21124" y="17579"/>
                    <a:pt x="21180" y="17112"/>
                    <a:pt x="21264" y="16738"/>
                  </a:cubicBezTo>
                  <a:cubicBezTo>
                    <a:pt x="21320" y="16364"/>
                    <a:pt x="21348" y="15896"/>
                    <a:pt x="21404" y="15522"/>
                  </a:cubicBezTo>
                  <a:cubicBezTo>
                    <a:pt x="21460" y="14961"/>
                    <a:pt x="21488" y="14494"/>
                    <a:pt x="21516" y="13933"/>
                  </a:cubicBezTo>
                  <a:cubicBezTo>
                    <a:pt x="21544" y="13559"/>
                    <a:pt x="21544" y="13185"/>
                    <a:pt x="21572" y="12717"/>
                  </a:cubicBezTo>
                  <a:cubicBezTo>
                    <a:pt x="21600" y="12250"/>
                    <a:pt x="21600" y="11875"/>
                    <a:pt x="21600" y="11408"/>
                  </a:cubicBezTo>
                  <a:cubicBezTo>
                    <a:pt x="21600" y="10847"/>
                    <a:pt x="21600" y="10192"/>
                    <a:pt x="21600" y="9631"/>
                  </a:cubicBezTo>
                  <a:cubicBezTo>
                    <a:pt x="21600" y="9070"/>
                    <a:pt x="21600" y="8416"/>
                    <a:pt x="21600" y="7855"/>
                  </a:cubicBezTo>
                  <a:cubicBezTo>
                    <a:pt x="21600" y="7107"/>
                    <a:pt x="21572" y="6452"/>
                    <a:pt x="21544" y="5704"/>
                  </a:cubicBezTo>
                  <a:cubicBezTo>
                    <a:pt x="21516" y="5143"/>
                    <a:pt x="21516" y="4675"/>
                    <a:pt x="21488" y="4114"/>
                  </a:cubicBezTo>
                  <a:cubicBezTo>
                    <a:pt x="21488" y="3834"/>
                    <a:pt x="21488" y="3647"/>
                    <a:pt x="21488" y="3366"/>
                  </a:cubicBezTo>
                  <a:cubicBezTo>
                    <a:pt x="21488" y="3179"/>
                    <a:pt x="21488" y="3086"/>
                    <a:pt x="21488" y="2899"/>
                  </a:cubicBezTo>
                  <a:cubicBezTo>
                    <a:pt x="21488" y="2712"/>
                    <a:pt x="21488" y="2525"/>
                    <a:pt x="21460" y="2338"/>
                  </a:cubicBezTo>
                  <a:cubicBezTo>
                    <a:pt x="21432" y="2057"/>
                    <a:pt x="21404" y="1870"/>
                    <a:pt x="21376" y="1683"/>
                  </a:cubicBezTo>
                  <a:cubicBezTo>
                    <a:pt x="21376" y="1683"/>
                    <a:pt x="21376" y="1590"/>
                    <a:pt x="21348" y="1590"/>
                  </a:cubicBezTo>
                  <a:cubicBezTo>
                    <a:pt x="21292" y="1403"/>
                    <a:pt x="21236" y="1216"/>
                    <a:pt x="21180" y="1216"/>
                  </a:cubicBezTo>
                  <a:cubicBezTo>
                    <a:pt x="21124" y="1122"/>
                    <a:pt x="21068" y="1122"/>
                    <a:pt x="20984" y="1216"/>
                  </a:cubicBezTo>
                  <a:cubicBezTo>
                    <a:pt x="20956" y="1216"/>
                    <a:pt x="20928" y="1216"/>
                    <a:pt x="20928" y="1309"/>
                  </a:cubicBezTo>
                  <a:cubicBezTo>
                    <a:pt x="20901" y="1309"/>
                    <a:pt x="20901" y="1216"/>
                    <a:pt x="20873" y="1216"/>
                  </a:cubicBezTo>
                  <a:cubicBezTo>
                    <a:pt x="20817" y="1122"/>
                    <a:pt x="20761" y="1029"/>
                    <a:pt x="20705" y="935"/>
                  </a:cubicBezTo>
                  <a:cubicBezTo>
                    <a:pt x="20649" y="842"/>
                    <a:pt x="20593" y="842"/>
                    <a:pt x="20537" y="748"/>
                  </a:cubicBezTo>
                  <a:cubicBezTo>
                    <a:pt x="20453" y="655"/>
                    <a:pt x="20397" y="655"/>
                    <a:pt x="20313" y="561"/>
                  </a:cubicBezTo>
                  <a:cubicBezTo>
                    <a:pt x="20229" y="468"/>
                    <a:pt x="20173" y="468"/>
                    <a:pt x="20089" y="468"/>
                  </a:cubicBezTo>
                  <a:cubicBezTo>
                    <a:pt x="20033" y="468"/>
                    <a:pt x="19977" y="374"/>
                    <a:pt x="19921" y="374"/>
                  </a:cubicBezTo>
                  <a:cubicBezTo>
                    <a:pt x="19865" y="374"/>
                    <a:pt x="19781" y="374"/>
                    <a:pt x="19725" y="281"/>
                  </a:cubicBezTo>
                  <a:cubicBezTo>
                    <a:pt x="19613" y="93"/>
                    <a:pt x="19558" y="93"/>
                    <a:pt x="19502" y="93"/>
                  </a:cubicBezTo>
                  <a:lnTo>
                    <a:pt x="19502" y="93"/>
                  </a:lnTo>
                  <a:lnTo>
                    <a:pt x="19502" y="93"/>
                  </a:lnTo>
                  <a:close/>
                  <a:moveTo>
                    <a:pt x="3553" y="2338"/>
                  </a:moveTo>
                  <a:cubicBezTo>
                    <a:pt x="4085" y="2431"/>
                    <a:pt x="4589" y="2431"/>
                    <a:pt x="5120" y="2525"/>
                  </a:cubicBezTo>
                  <a:cubicBezTo>
                    <a:pt x="6127" y="2618"/>
                    <a:pt x="7163" y="2618"/>
                    <a:pt x="8170" y="2525"/>
                  </a:cubicBezTo>
                  <a:cubicBezTo>
                    <a:pt x="8674" y="2525"/>
                    <a:pt x="9205" y="2431"/>
                    <a:pt x="9709" y="2338"/>
                  </a:cubicBezTo>
                  <a:cubicBezTo>
                    <a:pt x="10240" y="2244"/>
                    <a:pt x="10744" y="2151"/>
                    <a:pt x="11276" y="2151"/>
                  </a:cubicBezTo>
                  <a:cubicBezTo>
                    <a:pt x="11835" y="2151"/>
                    <a:pt x="12367" y="2151"/>
                    <a:pt x="12926" y="2057"/>
                  </a:cubicBezTo>
                  <a:cubicBezTo>
                    <a:pt x="13458" y="2057"/>
                    <a:pt x="13962" y="1964"/>
                    <a:pt x="14493" y="1964"/>
                  </a:cubicBezTo>
                  <a:cubicBezTo>
                    <a:pt x="15528" y="1870"/>
                    <a:pt x="16564" y="1964"/>
                    <a:pt x="17599" y="1777"/>
                  </a:cubicBezTo>
                  <a:cubicBezTo>
                    <a:pt x="18131" y="1683"/>
                    <a:pt x="18662" y="1683"/>
                    <a:pt x="19194" y="1590"/>
                  </a:cubicBezTo>
                  <a:cubicBezTo>
                    <a:pt x="19446" y="1590"/>
                    <a:pt x="19697" y="1496"/>
                    <a:pt x="19949" y="1496"/>
                  </a:cubicBezTo>
                  <a:cubicBezTo>
                    <a:pt x="20201" y="1496"/>
                    <a:pt x="20453" y="1496"/>
                    <a:pt x="20705" y="1403"/>
                  </a:cubicBezTo>
                  <a:cubicBezTo>
                    <a:pt x="20705" y="1403"/>
                    <a:pt x="20733" y="1403"/>
                    <a:pt x="20733" y="1403"/>
                  </a:cubicBezTo>
                  <a:cubicBezTo>
                    <a:pt x="20677" y="1590"/>
                    <a:pt x="20649" y="1777"/>
                    <a:pt x="20649" y="2057"/>
                  </a:cubicBezTo>
                  <a:cubicBezTo>
                    <a:pt x="20621" y="2431"/>
                    <a:pt x="20621" y="2899"/>
                    <a:pt x="20621" y="3366"/>
                  </a:cubicBezTo>
                  <a:cubicBezTo>
                    <a:pt x="20621" y="4675"/>
                    <a:pt x="20705" y="5984"/>
                    <a:pt x="20733" y="7294"/>
                  </a:cubicBezTo>
                  <a:cubicBezTo>
                    <a:pt x="20733" y="8322"/>
                    <a:pt x="20733" y="9444"/>
                    <a:pt x="20733" y="10473"/>
                  </a:cubicBezTo>
                  <a:cubicBezTo>
                    <a:pt x="20733" y="11034"/>
                    <a:pt x="20733" y="11501"/>
                    <a:pt x="20705" y="12062"/>
                  </a:cubicBezTo>
                  <a:cubicBezTo>
                    <a:pt x="20677" y="12623"/>
                    <a:pt x="20677" y="13091"/>
                    <a:pt x="20621" y="13652"/>
                  </a:cubicBezTo>
                  <a:cubicBezTo>
                    <a:pt x="20565" y="14400"/>
                    <a:pt x="20509" y="15148"/>
                    <a:pt x="20397" y="15803"/>
                  </a:cubicBezTo>
                  <a:cubicBezTo>
                    <a:pt x="20341" y="16177"/>
                    <a:pt x="20285" y="16457"/>
                    <a:pt x="20201" y="16738"/>
                  </a:cubicBezTo>
                  <a:cubicBezTo>
                    <a:pt x="20145" y="16925"/>
                    <a:pt x="20089" y="17112"/>
                    <a:pt x="20033" y="17299"/>
                  </a:cubicBezTo>
                  <a:cubicBezTo>
                    <a:pt x="20005" y="17392"/>
                    <a:pt x="19949" y="17486"/>
                    <a:pt x="19921" y="17486"/>
                  </a:cubicBezTo>
                  <a:cubicBezTo>
                    <a:pt x="19781" y="17579"/>
                    <a:pt x="19669" y="17673"/>
                    <a:pt x="19530" y="17673"/>
                  </a:cubicBezTo>
                  <a:cubicBezTo>
                    <a:pt x="19306" y="17673"/>
                    <a:pt x="19110" y="17673"/>
                    <a:pt x="18886" y="17673"/>
                  </a:cubicBezTo>
                  <a:cubicBezTo>
                    <a:pt x="18634" y="17673"/>
                    <a:pt x="18382" y="17673"/>
                    <a:pt x="18131" y="17673"/>
                  </a:cubicBezTo>
                  <a:cubicBezTo>
                    <a:pt x="17599" y="17673"/>
                    <a:pt x="17067" y="17673"/>
                    <a:pt x="16536" y="17766"/>
                  </a:cubicBezTo>
                  <a:cubicBezTo>
                    <a:pt x="16032" y="17860"/>
                    <a:pt x="15501" y="17953"/>
                    <a:pt x="14997" y="17953"/>
                  </a:cubicBezTo>
                  <a:cubicBezTo>
                    <a:pt x="14493" y="18047"/>
                    <a:pt x="14018" y="18047"/>
                    <a:pt x="13514" y="18047"/>
                  </a:cubicBezTo>
                  <a:cubicBezTo>
                    <a:pt x="12982" y="18047"/>
                    <a:pt x="12451" y="18047"/>
                    <a:pt x="11919" y="18047"/>
                  </a:cubicBezTo>
                  <a:cubicBezTo>
                    <a:pt x="11388" y="18047"/>
                    <a:pt x="10856" y="18047"/>
                    <a:pt x="10352" y="18140"/>
                  </a:cubicBezTo>
                  <a:cubicBezTo>
                    <a:pt x="9849" y="18140"/>
                    <a:pt x="9373" y="18234"/>
                    <a:pt x="8869" y="18327"/>
                  </a:cubicBezTo>
                  <a:cubicBezTo>
                    <a:pt x="8366" y="18327"/>
                    <a:pt x="7834" y="18421"/>
                    <a:pt x="7331" y="18514"/>
                  </a:cubicBezTo>
                  <a:cubicBezTo>
                    <a:pt x="6799" y="18608"/>
                    <a:pt x="6295" y="18701"/>
                    <a:pt x="5764" y="18701"/>
                  </a:cubicBezTo>
                  <a:cubicBezTo>
                    <a:pt x="5204" y="18701"/>
                    <a:pt x="4673" y="18795"/>
                    <a:pt x="4113" y="18795"/>
                  </a:cubicBezTo>
                  <a:cubicBezTo>
                    <a:pt x="3889" y="18795"/>
                    <a:pt x="3693" y="18795"/>
                    <a:pt x="3469" y="18795"/>
                  </a:cubicBezTo>
                  <a:cubicBezTo>
                    <a:pt x="3330" y="18795"/>
                    <a:pt x="3162" y="18795"/>
                    <a:pt x="3022" y="18795"/>
                  </a:cubicBezTo>
                  <a:cubicBezTo>
                    <a:pt x="2910" y="18795"/>
                    <a:pt x="2798" y="18795"/>
                    <a:pt x="2686" y="18795"/>
                  </a:cubicBezTo>
                  <a:cubicBezTo>
                    <a:pt x="2574" y="18795"/>
                    <a:pt x="2490" y="18795"/>
                    <a:pt x="2378" y="18701"/>
                  </a:cubicBezTo>
                  <a:cubicBezTo>
                    <a:pt x="2322" y="18701"/>
                    <a:pt x="2294" y="18701"/>
                    <a:pt x="2238" y="18701"/>
                  </a:cubicBezTo>
                  <a:cubicBezTo>
                    <a:pt x="2154" y="18701"/>
                    <a:pt x="2070" y="18701"/>
                    <a:pt x="1987" y="18608"/>
                  </a:cubicBezTo>
                  <a:cubicBezTo>
                    <a:pt x="1847" y="18514"/>
                    <a:pt x="1735" y="18514"/>
                    <a:pt x="1595" y="18421"/>
                  </a:cubicBezTo>
                  <a:cubicBezTo>
                    <a:pt x="1539" y="18421"/>
                    <a:pt x="1483" y="18327"/>
                    <a:pt x="1455" y="18327"/>
                  </a:cubicBezTo>
                  <a:cubicBezTo>
                    <a:pt x="1399" y="18327"/>
                    <a:pt x="1343" y="18234"/>
                    <a:pt x="1287" y="18234"/>
                  </a:cubicBezTo>
                  <a:cubicBezTo>
                    <a:pt x="1147" y="18140"/>
                    <a:pt x="979" y="17953"/>
                    <a:pt x="839" y="17766"/>
                  </a:cubicBezTo>
                  <a:cubicBezTo>
                    <a:pt x="811" y="17673"/>
                    <a:pt x="783" y="17673"/>
                    <a:pt x="755" y="17579"/>
                  </a:cubicBezTo>
                  <a:cubicBezTo>
                    <a:pt x="755" y="17579"/>
                    <a:pt x="755" y="17579"/>
                    <a:pt x="755" y="17579"/>
                  </a:cubicBezTo>
                  <a:cubicBezTo>
                    <a:pt x="755" y="17205"/>
                    <a:pt x="783" y="16831"/>
                    <a:pt x="783" y="16457"/>
                  </a:cubicBezTo>
                  <a:cubicBezTo>
                    <a:pt x="783" y="16083"/>
                    <a:pt x="811" y="15709"/>
                    <a:pt x="811" y="15242"/>
                  </a:cubicBezTo>
                  <a:cubicBezTo>
                    <a:pt x="839" y="14400"/>
                    <a:pt x="839" y="13559"/>
                    <a:pt x="839" y="12623"/>
                  </a:cubicBezTo>
                  <a:cubicBezTo>
                    <a:pt x="867" y="10940"/>
                    <a:pt x="867" y="9257"/>
                    <a:pt x="895" y="7574"/>
                  </a:cubicBezTo>
                  <a:cubicBezTo>
                    <a:pt x="895" y="7107"/>
                    <a:pt x="923" y="6546"/>
                    <a:pt x="923" y="6078"/>
                  </a:cubicBezTo>
                  <a:cubicBezTo>
                    <a:pt x="923" y="5611"/>
                    <a:pt x="951" y="5236"/>
                    <a:pt x="979" y="4769"/>
                  </a:cubicBezTo>
                  <a:cubicBezTo>
                    <a:pt x="1007" y="4301"/>
                    <a:pt x="1035" y="3927"/>
                    <a:pt x="1091" y="3553"/>
                  </a:cubicBezTo>
                  <a:cubicBezTo>
                    <a:pt x="1119" y="3366"/>
                    <a:pt x="1147" y="3273"/>
                    <a:pt x="1175" y="3086"/>
                  </a:cubicBezTo>
                  <a:cubicBezTo>
                    <a:pt x="1203" y="2992"/>
                    <a:pt x="1231" y="2899"/>
                    <a:pt x="1259" y="2899"/>
                  </a:cubicBezTo>
                  <a:cubicBezTo>
                    <a:pt x="1315" y="2805"/>
                    <a:pt x="1371" y="2712"/>
                    <a:pt x="1427" y="2618"/>
                  </a:cubicBezTo>
                  <a:cubicBezTo>
                    <a:pt x="1539" y="2525"/>
                    <a:pt x="1651" y="2431"/>
                    <a:pt x="1763" y="2338"/>
                  </a:cubicBezTo>
                  <a:cubicBezTo>
                    <a:pt x="1875" y="2244"/>
                    <a:pt x="1987" y="2244"/>
                    <a:pt x="2098" y="2244"/>
                  </a:cubicBezTo>
                  <a:cubicBezTo>
                    <a:pt x="2574" y="2244"/>
                    <a:pt x="3050" y="2338"/>
                    <a:pt x="3553" y="2338"/>
                  </a:cubicBezTo>
                  <a:lnTo>
                    <a:pt x="3553" y="2338"/>
                  </a:lnTo>
                  <a:lnTo>
                    <a:pt x="3553" y="2338"/>
                  </a:lnTo>
                  <a:close/>
                  <a:moveTo>
                    <a:pt x="20425" y="15803"/>
                  </a:moveTo>
                  <a:cubicBezTo>
                    <a:pt x="20397" y="15896"/>
                    <a:pt x="20397" y="15896"/>
                    <a:pt x="20425" y="15803"/>
                  </a:cubicBezTo>
                  <a:cubicBezTo>
                    <a:pt x="20397" y="15896"/>
                    <a:pt x="20397" y="15896"/>
                    <a:pt x="20425" y="15803"/>
                  </a:cubicBezTo>
                  <a:lnTo>
                    <a:pt x="20425" y="15803"/>
                  </a:lnTo>
                  <a:lnTo>
                    <a:pt x="20425" y="15803"/>
                  </a:lnTo>
                  <a:close/>
                  <a:moveTo>
                    <a:pt x="20369" y="16177"/>
                  </a:moveTo>
                  <a:cubicBezTo>
                    <a:pt x="20369" y="16177"/>
                    <a:pt x="20369" y="16177"/>
                    <a:pt x="20369" y="16177"/>
                  </a:cubicBezTo>
                  <a:cubicBezTo>
                    <a:pt x="20341" y="16270"/>
                    <a:pt x="20341" y="16270"/>
                    <a:pt x="20369" y="16177"/>
                  </a:cubicBezTo>
                  <a:cubicBezTo>
                    <a:pt x="20369" y="16177"/>
                    <a:pt x="20369" y="16177"/>
                    <a:pt x="20369" y="16177"/>
                  </a:cubicBezTo>
                  <a:lnTo>
                    <a:pt x="20369" y="16177"/>
                  </a:lnTo>
                  <a:lnTo>
                    <a:pt x="20369" y="16177"/>
                  </a:lnTo>
                  <a:close/>
                </a:path>
              </a:pathLst>
            </a:custGeom>
            <a:solidFill>
              <a:schemeClr val="accent1"/>
            </a:solidFill>
            <a:ln w="12700">
              <a:solidFill>
                <a:schemeClr val="accent1"/>
              </a:solidFill>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9" name="Shape">
              <a:extLst>
                <a:ext uri="{FF2B5EF4-FFF2-40B4-BE49-F238E27FC236}">
                  <a16:creationId xmlns:a16="http://schemas.microsoft.com/office/drawing/2014/main" id="{B24AE79E-ED26-2C17-4C1C-C2956057A55D}"/>
                </a:ext>
              </a:extLst>
            </p:cNvPr>
            <p:cNvSpPr/>
            <p:nvPr/>
          </p:nvSpPr>
          <p:spPr>
            <a:xfrm>
              <a:off x="4261687" y="5062392"/>
              <a:ext cx="2529638" cy="756919"/>
            </a:xfrm>
            <a:custGeom>
              <a:avLst/>
              <a:gdLst/>
              <a:ahLst/>
              <a:cxnLst>
                <a:cxn ang="0">
                  <a:pos x="wd2" y="hd2"/>
                </a:cxn>
                <a:cxn ang="5400000">
                  <a:pos x="wd2" y="hd2"/>
                </a:cxn>
                <a:cxn ang="10800000">
                  <a:pos x="wd2" y="hd2"/>
                </a:cxn>
                <a:cxn ang="16200000">
                  <a:pos x="wd2" y="hd2"/>
                </a:cxn>
              </a:cxnLst>
              <a:rect l="0" t="0" r="r" b="b"/>
              <a:pathLst>
                <a:path w="21600" h="21600" extrusionOk="0">
                  <a:moveTo>
                    <a:pt x="2098" y="21507"/>
                  </a:moveTo>
                  <a:cubicBezTo>
                    <a:pt x="2630" y="21600"/>
                    <a:pt x="3162" y="21600"/>
                    <a:pt x="3721" y="21600"/>
                  </a:cubicBezTo>
                  <a:cubicBezTo>
                    <a:pt x="4225" y="21600"/>
                    <a:pt x="4728" y="21600"/>
                    <a:pt x="5232" y="21600"/>
                  </a:cubicBezTo>
                  <a:cubicBezTo>
                    <a:pt x="5764" y="21600"/>
                    <a:pt x="6323" y="21600"/>
                    <a:pt x="6855" y="21600"/>
                  </a:cubicBezTo>
                  <a:cubicBezTo>
                    <a:pt x="7386" y="21600"/>
                    <a:pt x="7890" y="21600"/>
                    <a:pt x="8422" y="21600"/>
                  </a:cubicBezTo>
                  <a:cubicBezTo>
                    <a:pt x="8925" y="21600"/>
                    <a:pt x="9401" y="21600"/>
                    <a:pt x="9905" y="21600"/>
                  </a:cubicBezTo>
                  <a:cubicBezTo>
                    <a:pt x="10940" y="21600"/>
                    <a:pt x="11975" y="21413"/>
                    <a:pt x="12982" y="21319"/>
                  </a:cubicBezTo>
                  <a:cubicBezTo>
                    <a:pt x="14046" y="21226"/>
                    <a:pt x="15081" y="21226"/>
                    <a:pt x="16144" y="21226"/>
                  </a:cubicBezTo>
                  <a:cubicBezTo>
                    <a:pt x="16676" y="21226"/>
                    <a:pt x="17179" y="21319"/>
                    <a:pt x="17711" y="21319"/>
                  </a:cubicBezTo>
                  <a:cubicBezTo>
                    <a:pt x="17963" y="21319"/>
                    <a:pt x="18214" y="21413"/>
                    <a:pt x="18438" y="21413"/>
                  </a:cubicBezTo>
                  <a:cubicBezTo>
                    <a:pt x="18690" y="21413"/>
                    <a:pt x="18970" y="21413"/>
                    <a:pt x="19222" y="21413"/>
                  </a:cubicBezTo>
                  <a:cubicBezTo>
                    <a:pt x="19502" y="21413"/>
                    <a:pt x="19781" y="21319"/>
                    <a:pt x="20033" y="21226"/>
                  </a:cubicBezTo>
                  <a:cubicBezTo>
                    <a:pt x="20173" y="21132"/>
                    <a:pt x="20313" y="21039"/>
                    <a:pt x="20453" y="20852"/>
                  </a:cubicBezTo>
                  <a:cubicBezTo>
                    <a:pt x="20481" y="20758"/>
                    <a:pt x="20537" y="20758"/>
                    <a:pt x="20565" y="20665"/>
                  </a:cubicBezTo>
                  <a:cubicBezTo>
                    <a:pt x="20649" y="20571"/>
                    <a:pt x="20733" y="20384"/>
                    <a:pt x="20817" y="20197"/>
                  </a:cubicBezTo>
                  <a:cubicBezTo>
                    <a:pt x="20900" y="20010"/>
                    <a:pt x="20956" y="19730"/>
                    <a:pt x="21012" y="19543"/>
                  </a:cubicBezTo>
                  <a:cubicBezTo>
                    <a:pt x="21096" y="19262"/>
                    <a:pt x="21124" y="18888"/>
                    <a:pt x="21180" y="18608"/>
                  </a:cubicBezTo>
                  <a:cubicBezTo>
                    <a:pt x="21236" y="18234"/>
                    <a:pt x="21264" y="17860"/>
                    <a:pt x="21292" y="17486"/>
                  </a:cubicBezTo>
                  <a:cubicBezTo>
                    <a:pt x="21320" y="17205"/>
                    <a:pt x="21348" y="16831"/>
                    <a:pt x="21348" y="16551"/>
                  </a:cubicBezTo>
                  <a:cubicBezTo>
                    <a:pt x="21376" y="16177"/>
                    <a:pt x="21376" y="15709"/>
                    <a:pt x="21404" y="15335"/>
                  </a:cubicBezTo>
                  <a:cubicBezTo>
                    <a:pt x="21432" y="14493"/>
                    <a:pt x="21460" y="13558"/>
                    <a:pt x="21460" y="12717"/>
                  </a:cubicBezTo>
                  <a:cubicBezTo>
                    <a:pt x="21460" y="11875"/>
                    <a:pt x="21488" y="11034"/>
                    <a:pt x="21488" y="10192"/>
                  </a:cubicBezTo>
                  <a:cubicBezTo>
                    <a:pt x="21488" y="9351"/>
                    <a:pt x="21516" y="8509"/>
                    <a:pt x="21516" y="7667"/>
                  </a:cubicBezTo>
                  <a:cubicBezTo>
                    <a:pt x="21516" y="6826"/>
                    <a:pt x="21544" y="5984"/>
                    <a:pt x="21572" y="5143"/>
                  </a:cubicBezTo>
                  <a:cubicBezTo>
                    <a:pt x="21572" y="4769"/>
                    <a:pt x="21600" y="4301"/>
                    <a:pt x="21600" y="3927"/>
                  </a:cubicBezTo>
                  <a:cubicBezTo>
                    <a:pt x="21600" y="3647"/>
                    <a:pt x="21600" y="3366"/>
                    <a:pt x="21572" y="3086"/>
                  </a:cubicBezTo>
                  <a:cubicBezTo>
                    <a:pt x="21544" y="2712"/>
                    <a:pt x="21488" y="2431"/>
                    <a:pt x="21432" y="2150"/>
                  </a:cubicBezTo>
                  <a:cubicBezTo>
                    <a:pt x="21404" y="2057"/>
                    <a:pt x="21348" y="1870"/>
                    <a:pt x="21320" y="1776"/>
                  </a:cubicBezTo>
                  <a:cubicBezTo>
                    <a:pt x="21292" y="1683"/>
                    <a:pt x="21264" y="1589"/>
                    <a:pt x="21236" y="1589"/>
                  </a:cubicBezTo>
                  <a:cubicBezTo>
                    <a:pt x="21208" y="1496"/>
                    <a:pt x="21180" y="1496"/>
                    <a:pt x="21152" y="1402"/>
                  </a:cubicBezTo>
                  <a:cubicBezTo>
                    <a:pt x="21096" y="1309"/>
                    <a:pt x="21012" y="1216"/>
                    <a:pt x="20956" y="1122"/>
                  </a:cubicBezTo>
                  <a:cubicBezTo>
                    <a:pt x="20705" y="748"/>
                    <a:pt x="20453" y="654"/>
                    <a:pt x="20201" y="467"/>
                  </a:cubicBezTo>
                  <a:cubicBezTo>
                    <a:pt x="20061" y="374"/>
                    <a:pt x="19949" y="374"/>
                    <a:pt x="19809" y="280"/>
                  </a:cubicBezTo>
                  <a:cubicBezTo>
                    <a:pt x="19697" y="187"/>
                    <a:pt x="19558" y="187"/>
                    <a:pt x="19446" y="187"/>
                  </a:cubicBezTo>
                  <a:cubicBezTo>
                    <a:pt x="19334" y="187"/>
                    <a:pt x="19222" y="93"/>
                    <a:pt x="19110" y="93"/>
                  </a:cubicBezTo>
                  <a:cubicBezTo>
                    <a:pt x="18970" y="93"/>
                    <a:pt x="18830" y="0"/>
                    <a:pt x="18718" y="0"/>
                  </a:cubicBezTo>
                  <a:cubicBezTo>
                    <a:pt x="18550" y="0"/>
                    <a:pt x="18410" y="0"/>
                    <a:pt x="18242" y="0"/>
                  </a:cubicBezTo>
                  <a:cubicBezTo>
                    <a:pt x="18019" y="0"/>
                    <a:pt x="17767" y="0"/>
                    <a:pt x="17543" y="0"/>
                  </a:cubicBezTo>
                  <a:cubicBezTo>
                    <a:pt x="16983" y="0"/>
                    <a:pt x="16452" y="0"/>
                    <a:pt x="15892" y="93"/>
                  </a:cubicBezTo>
                  <a:cubicBezTo>
                    <a:pt x="15668" y="93"/>
                    <a:pt x="15417" y="93"/>
                    <a:pt x="15193" y="187"/>
                  </a:cubicBezTo>
                  <a:cubicBezTo>
                    <a:pt x="14913" y="187"/>
                    <a:pt x="14633" y="280"/>
                    <a:pt x="14325" y="280"/>
                  </a:cubicBezTo>
                  <a:cubicBezTo>
                    <a:pt x="13822" y="374"/>
                    <a:pt x="13318" y="374"/>
                    <a:pt x="12787" y="374"/>
                  </a:cubicBezTo>
                  <a:cubicBezTo>
                    <a:pt x="12283" y="374"/>
                    <a:pt x="11779" y="467"/>
                    <a:pt x="11276" y="561"/>
                  </a:cubicBezTo>
                  <a:cubicBezTo>
                    <a:pt x="10744" y="561"/>
                    <a:pt x="10212" y="654"/>
                    <a:pt x="9681" y="654"/>
                  </a:cubicBezTo>
                  <a:cubicBezTo>
                    <a:pt x="9429" y="654"/>
                    <a:pt x="9205" y="654"/>
                    <a:pt x="8953" y="654"/>
                  </a:cubicBezTo>
                  <a:cubicBezTo>
                    <a:pt x="8674" y="654"/>
                    <a:pt x="8394" y="654"/>
                    <a:pt x="8142" y="654"/>
                  </a:cubicBezTo>
                  <a:cubicBezTo>
                    <a:pt x="7638" y="654"/>
                    <a:pt x="7107" y="654"/>
                    <a:pt x="6603" y="748"/>
                  </a:cubicBezTo>
                  <a:cubicBezTo>
                    <a:pt x="6099" y="841"/>
                    <a:pt x="5568" y="841"/>
                    <a:pt x="5064" y="935"/>
                  </a:cubicBezTo>
                  <a:cubicBezTo>
                    <a:pt x="4561" y="935"/>
                    <a:pt x="4029" y="1028"/>
                    <a:pt x="3525" y="935"/>
                  </a:cubicBezTo>
                  <a:cubicBezTo>
                    <a:pt x="3274" y="935"/>
                    <a:pt x="3022" y="935"/>
                    <a:pt x="2770" y="841"/>
                  </a:cubicBezTo>
                  <a:cubicBezTo>
                    <a:pt x="2490" y="841"/>
                    <a:pt x="2210" y="748"/>
                    <a:pt x="1959" y="841"/>
                  </a:cubicBezTo>
                  <a:cubicBezTo>
                    <a:pt x="1847" y="841"/>
                    <a:pt x="1735" y="935"/>
                    <a:pt x="1623" y="1028"/>
                  </a:cubicBezTo>
                  <a:cubicBezTo>
                    <a:pt x="1511" y="1122"/>
                    <a:pt x="1427" y="1215"/>
                    <a:pt x="1315" y="1309"/>
                  </a:cubicBezTo>
                  <a:cubicBezTo>
                    <a:pt x="1231" y="1402"/>
                    <a:pt x="1119" y="1683"/>
                    <a:pt x="1035" y="1870"/>
                  </a:cubicBezTo>
                  <a:cubicBezTo>
                    <a:pt x="1007" y="1963"/>
                    <a:pt x="951" y="2057"/>
                    <a:pt x="923" y="2150"/>
                  </a:cubicBezTo>
                  <a:cubicBezTo>
                    <a:pt x="839" y="2431"/>
                    <a:pt x="755" y="2712"/>
                    <a:pt x="672" y="2992"/>
                  </a:cubicBezTo>
                  <a:cubicBezTo>
                    <a:pt x="616" y="3179"/>
                    <a:pt x="588" y="3366"/>
                    <a:pt x="560" y="3553"/>
                  </a:cubicBezTo>
                  <a:cubicBezTo>
                    <a:pt x="476" y="4021"/>
                    <a:pt x="420" y="4488"/>
                    <a:pt x="336" y="4862"/>
                  </a:cubicBezTo>
                  <a:cubicBezTo>
                    <a:pt x="280" y="5236"/>
                    <a:pt x="252" y="5704"/>
                    <a:pt x="196" y="6078"/>
                  </a:cubicBezTo>
                  <a:cubicBezTo>
                    <a:pt x="140" y="6639"/>
                    <a:pt x="112" y="7106"/>
                    <a:pt x="84" y="7667"/>
                  </a:cubicBezTo>
                  <a:cubicBezTo>
                    <a:pt x="56" y="8042"/>
                    <a:pt x="56" y="8416"/>
                    <a:pt x="28" y="8883"/>
                  </a:cubicBezTo>
                  <a:cubicBezTo>
                    <a:pt x="0" y="9351"/>
                    <a:pt x="0" y="9725"/>
                    <a:pt x="0" y="10192"/>
                  </a:cubicBezTo>
                  <a:cubicBezTo>
                    <a:pt x="0" y="10753"/>
                    <a:pt x="0" y="11408"/>
                    <a:pt x="0" y="11969"/>
                  </a:cubicBezTo>
                  <a:cubicBezTo>
                    <a:pt x="0" y="12530"/>
                    <a:pt x="0" y="13185"/>
                    <a:pt x="0" y="13746"/>
                  </a:cubicBezTo>
                  <a:cubicBezTo>
                    <a:pt x="0" y="14494"/>
                    <a:pt x="28" y="15148"/>
                    <a:pt x="56" y="15896"/>
                  </a:cubicBezTo>
                  <a:cubicBezTo>
                    <a:pt x="84" y="16457"/>
                    <a:pt x="84" y="16925"/>
                    <a:pt x="112" y="17486"/>
                  </a:cubicBezTo>
                  <a:cubicBezTo>
                    <a:pt x="112" y="17766"/>
                    <a:pt x="112" y="17953"/>
                    <a:pt x="112" y="18234"/>
                  </a:cubicBezTo>
                  <a:cubicBezTo>
                    <a:pt x="112" y="18421"/>
                    <a:pt x="112" y="18515"/>
                    <a:pt x="112" y="18702"/>
                  </a:cubicBezTo>
                  <a:cubicBezTo>
                    <a:pt x="112" y="18888"/>
                    <a:pt x="112" y="19076"/>
                    <a:pt x="140" y="19263"/>
                  </a:cubicBezTo>
                  <a:cubicBezTo>
                    <a:pt x="168" y="19543"/>
                    <a:pt x="196" y="19730"/>
                    <a:pt x="224" y="19917"/>
                  </a:cubicBezTo>
                  <a:cubicBezTo>
                    <a:pt x="224" y="19917"/>
                    <a:pt x="224" y="20011"/>
                    <a:pt x="252" y="20011"/>
                  </a:cubicBezTo>
                  <a:cubicBezTo>
                    <a:pt x="308" y="20198"/>
                    <a:pt x="364" y="20385"/>
                    <a:pt x="420" y="20385"/>
                  </a:cubicBezTo>
                  <a:cubicBezTo>
                    <a:pt x="476" y="20478"/>
                    <a:pt x="532" y="20478"/>
                    <a:pt x="616" y="20385"/>
                  </a:cubicBezTo>
                  <a:cubicBezTo>
                    <a:pt x="644" y="20385"/>
                    <a:pt x="672" y="20385"/>
                    <a:pt x="672" y="20291"/>
                  </a:cubicBezTo>
                  <a:cubicBezTo>
                    <a:pt x="699" y="20291"/>
                    <a:pt x="699" y="20385"/>
                    <a:pt x="727" y="20385"/>
                  </a:cubicBezTo>
                  <a:cubicBezTo>
                    <a:pt x="783" y="20478"/>
                    <a:pt x="839" y="20572"/>
                    <a:pt x="895" y="20665"/>
                  </a:cubicBezTo>
                  <a:cubicBezTo>
                    <a:pt x="951" y="20759"/>
                    <a:pt x="1007" y="20759"/>
                    <a:pt x="1063" y="20852"/>
                  </a:cubicBezTo>
                  <a:cubicBezTo>
                    <a:pt x="1147" y="20946"/>
                    <a:pt x="1203" y="20946"/>
                    <a:pt x="1287" y="21039"/>
                  </a:cubicBezTo>
                  <a:cubicBezTo>
                    <a:pt x="1371" y="21133"/>
                    <a:pt x="1427" y="21133"/>
                    <a:pt x="1511" y="21133"/>
                  </a:cubicBezTo>
                  <a:cubicBezTo>
                    <a:pt x="1567" y="21133"/>
                    <a:pt x="1623" y="21226"/>
                    <a:pt x="1679" y="21226"/>
                  </a:cubicBezTo>
                  <a:cubicBezTo>
                    <a:pt x="1735" y="21226"/>
                    <a:pt x="1819" y="21226"/>
                    <a:pt x="1875" y="21320"/>
                  </a:cubicBezTo>
                  <a:cubicBezTo>
                    <a:pt x="1931" y="21413"/>
                    <a:pt x="2042" y="21507"/>
                    <a:pt x="2098" y="21507"/>
                  </a:cubicBezTo>
                  <a:lnTo>
                    <a:pt x="2098" y="21507"/>
                  </a:lnTo>
                  <a:lnTo>
                    <a:pt x="2098" y="21507"/>
                  </a:lnTo>
                  <a:close/>
                  <a:moveTo>
                    <a:pt x="18047" y="19262"/>
                  </a:moveTo>
                  <a:cubicBezTo>
                    <a:pt x="17515" y="19169"/>
                    <a:pt x="17011" y="19169"/>
                    <a:pt x="16480" y="19075"/>
                  </a:cubicBezTo>
                  <a:cubicBezTo>
                    <a:pt x="15473" y="18982"/>
                    <a:pt x="14437" y="18982"/>
                    <a:pt x="13430" y="19075"/>
                  </a:cubicBezTo>
                  <a:cubicBezTo>
                    <a:pt x="12926" y="19075"/>
                    <a:pt x="12395" y="19169"/>
                    <a:pt x="11891" y="19262"/>
                  </a:cubicBezTo>
                  <a:cubicBezTo>
                    <a:pt x="11360" y="19356"/>
                    <a:pt x="10856" y="19449"/>
                    <a:pt x="10324" y="19449"/>
                  </a:cubicBezTo>
                  <a:cubicBezTo>
                    <a:pt x="9765" y="19449"/>
                    <a:pt x="9233" y="19449"/>
                    <a:pt x="8674" y="19543"/>
                  </a:cubicBezTo>
                  <a:cubicBezTo>
                    <a:pt x="8142" y="19543"/>
                    <a:pt x="7638" y="19636"/>
                    <a:pt x="7107" y="19636"/>
                  </a:cubicBezTo>
                  <a:cubicBezTo>
                    <a:pt x="6071" y="19730"/>
                    <a:pt x="5036" y="19636"/>
                    <a:pt x="4001" y="19823"/>
                  </a:cubicBezTo>
                  <a:cubicBezTo>
                    <a:pt x="3469" y="19917"/>
                    <a:pt x="2938" y="19917"/>
                    <a:pt x="2406" y="20010"/>
                  </a:cubicBezTo>
                  <a:cubicBezTo>
                    <a:pt x="2154" y="20010"/>
                    <a:pt x="1903" y="20104"/>
                    <a:pt x="1651" y="20104"/>
                  </a:cubicBezTo>
                  <a:cubicBezTo>
                    <a:pt x="1399" y="20104"/>
                    <a:pt x="1147" y="20104"/>
                    <a:pt x="895" y="20197"/>
                  </a:cubicBezTo>
                  <a:cubicBezTo>
                    <a:pt x="895" y="20197"/>
                    <a:pt x="867" y="20197"/>
                    <a:pt x="867" y="20197"/>
                  </a:cubicBezTo>
                  <a:cubicBezTo>
                    <a:pt x="923" y="20010"/>
                    <a:pt x="951" y="19823"/>
                    <a:pt x="951" y="19543"/>
                  </a:cubicBezTo>
                  <a:cubicBezTo>
                    <a:pt x="979" y="19169"/>
                    <a:pt x="979" y="18701"/>
                    <a:pt x="979" y="18234"/>
                  </a:cubicBezTo>
                  <a:cubicBezTo>
                    <a:pt x="979" y="16925"/>
                    <a:pt x="895" y="15615"/>
                    <a:pt x="867" y="14306"/>
                  </a:cubicBezTo>
                  <a:cubicBezTo>
                    <a:pt x="867" y="13278"/>
                    <a:pt x="867" y="12156"/>
                    <a:pt x="867" y="11127"/>
                  </a:cubicBezTo>
                  <a:cubicBezTo>
                    <a:pt x="867" y="10566"/>
                    <a:pt x="867" y="10099"/>
                    <a:pt x="895" y="9537"/>
                  </a:cubicBezTo>
                  <a:cubicBezTo>
                    <a:pt x="923" y="8976"/>
                    <a:pt x="923" y="8509"/>
                    <a:pt x="979" y="7948"/>
                  </a:cubicBezTo>
                  <a:cubicBezTo>
                    <a:pt x="1035" y="7200"/>
                    <a:pt x="1091" y="6452"/>
                    <a:pt x="1203" y="5797"/>
                  </a:cubicBezTo>
                  <a:cubicBezTo>
                    <a:pt x="1259" y="5423"/>
                    <a:pt x="1315" y="5143"/>
                    <a:pt x="1399" y="4862"/>
                  </a:cubicBezTo>
                  <a:cubicBezTo>
                    <a:pt x="1455" y="4675"/>
                    <a:pt x="1511" y="4488"/>
                    <a:pt x="1567" y="4301"/>
                  </a:cubicBezTo>
                  <a:cubicBezTo>
                    <a:pt x="1595" y="4208"/>
                    <a:pt x="1651" y="4114"/>
                    <a:pt x="1679" y="4114"/>
                  </a:cubicBezTo>
                  <a:cubicBezTo>
                    <a:pt x="1819" y="4021"/>
                    <a:pt x="1931" y="3927"/>
                    <a:pt x="2070" y="3927"/>
                  </a:cubicBezTo>
                  <a:cubicBezTo>
                    <a:pt x="2294" y="3927"/>
                    <a:pt x="2490" y="3927"/>
                    <a:pt x="2714" y="3927"/>
                  </a:cubicBezTo>
                  <a:cubicBezTo>
                    <a:pt x="2966" y="3927"/>
                    <a:pt x="3218" y="3927"/>
                    <a:pt x="3469" y="3927"/>
                  </a:cubicBezTo>
                  <a:cubicBezTo>
                    <a:pt x="4001" y="3927"/>
                    <a:pt x="4533" y="3927"/>
                    <a:pt x="5064" y="3834"/>
                  </a:cubicBezTo>
                  <a:cubicBezTo>
                    <a:pt x="5568" y="3740"/>
                    <a:pt x="6099" y="3647"/>
                    <a:pt x="6603" y="3647"/>
                  </a:cubicBezTo>
                  <a:cubicBezTo>
                    <a:pt x="7107" y="3553"/>
                    <a:pt x="7582" y="3553"/>
                    <a:pt x="8086" y="3553"/>
                  </a:cubicBezTo>
                  <a:cubicBezTo>
                    <a:pt x="8618" y="3553"/>
                    <a:pt x="9149" y="3553"/>
                    <a:pt x="9681" y="3553"/>
                  </a:cubicBezTo>
                  <a:cubicBezTo>
                    <a:pt x="10212" y="3553"/>
                    <a:pt x="10744" y="3553"/>
                    <a:pt x="11248" y="3460"/>
                  </a:cubicBezTo>
                  <a:cubicBezTo>
                    <a:pt x="11751" y="3460"/>
                    <a:pt x="12227" y="3366"/>
                    <a:pt x="12731" y="3273"/>
                  </a:cubicBezTo>
                  <a:cubicBezTo>
                    <a:pt x="13234" y="3273"/>
                    <a:pt x="13766" y="3179"/>
                    <a:pt x="14269" y="3086"/>
                  </a:cubicBezTo>
                  <a:cubicBezTo>
                    <a:pt x="14801" y="2992"/>
                    <a:pt x="15305" y="2899"/>
                    <a:pt x="15836" y="2899"/>
                  </a:cubicBezTo>
                  <a:cubicBezTo>
                    <a:pt x="16396" y="2899"/>
                    <a:pt x="16927" y="2805"/>
                    <a:pt x="17487" y="2805"/>
                  </a:cubicBezTo>
                  <a:cubicBezTo>
                    <a:pt x="17711" y="2805"/>
                    <a:pt x="17907" y="2805"/>
                    <a:pt x="18131" y="2805"/>
                  </a:cubicBezTo>
                  <a:cubicBezTo>
                    <a:pt x="18270" y="2805"/>
                    <a:pt x="18438" y="2805"/>
                    <a:pt x="18578" y="2805"/>
                  </a:cubicBezTo>
                  <a:cubicBezTo>
                    <a:pt x="18690" y="2805"/>
                    <a:pt x="18802" y="2805"/>
                    <a:pt x="18914" y="2805"/>
                  </a:cubicBezTo>
                  <a:cubicBezTo>
                    <a:pt x="19026" y="2805"/>
                    <a:pt x="19110" y="2805"/>
                    <a:pt x="19222" y="2899"/>
                  </a:cubicBezTo>
                  <a:cubicBezTo>
                    <a:pt x="19278" y="2899"/>
                    <a:pt x="19306" y="2899"/>
                    <a:pt x="19362" y="2899"/>
                  </a:cubicBezTo>
                  <a:cubicBezTo>
                    <a:pt x="19446" y="2899"/>
                    <a:pt x="19530" y="2899"/>
                    <a:pt x="19613" y="2992"/>
                  </a:cubicBezTo>
                  <a:cubicBezTo>
                    <a:pt x="19753" y="3086"/>
                    <a:pt x="19865" y="3086"/>
                    <a:pt x="20005" y="3179"/>
                  </a:cubicBezTo>
                  <a:cubicBezTo>
                    <a:pt x="20061" y="3179"/>
                    <a:pt x="20117" y="3273"/>
                    <a:pt x="20145" y="3273"/>
                  </a:cubicBezTo>
                  <a:cubicBezTo>
                    <a:pt x="20201" y="3273"/>
                    <a:pt x="20257" y="3366"/>
                    <a:pt x="20313" y="3366"/>
                  </a:cubicBezTo>
                  <a:cubicBezTo>
                    <a:pt x="20453" y="3460"/>
                    <a:pt x="20621" y="3647"/>
                    <a:pt x="20761" y="3834"/>
                  </a:cubicBezTo>
                  <a:cubicBezTo>
                    <a:pt x="20789" y="3927"/>
                    <a:pt x="20817" y="3927"/>
                    <a:pt x="20845" y="4021"/>
                  </a:cubicBezTo>
                  <a:cubicBezTo>
                    <a:pt x="20845" y="4021"/>
                    <a:pt x="20845" y="4021"/>
                    <a:pt x="20845" y="4021"/>
                  </a:cubicBezTo>
                  <a:cubicBezTo>
                    <a:pt x="20845" y="4395"/>
                    <a:pt x="20817" y="4769"/>
                    <a:pt x="20817" y="5143"/>
                  </a:cubicBezTo>
                  <a:cubicBezTo>
                    <a:pt x="20817" y="5517"/>
                    <a:pt x="20789" y="5891"/>
                    <a:pt x="20789" y="6358"/>
                  </a:cubicBezTo>
                  <a:cubicBezTo>
                    <a:pt x="20761" y="7200"/>
                    <a:pt x="20761" y="8042"/>
                    <a:pt x="20761" y="8977"/>
                  </a:cubicBezTo>
                  <a:cubicBezTo>
                    <a:pt x="20733" y="10660"/>
                    <a:pt x="20733" y="12343"/>
                    <a:pt x="20705" y="14026"/>
                  </a:cubicBezTo>
                  <a:cubicBezTo>
                    <a:pt x="20705" y="14494"/>
                    <a:pt x="20677" y="15055"/>
                    <a:pt x="20677" y="15522"/>
                  </a:cubicBezTo>
                  <a:cubicBezTo>
                    <a:pt x="20677" y="15990"/>
                    <a:pt x="20649" y="16364"/>
                    <a:pt x="20621" y="16831"/>
                  </a:cubicBezTo>
                  <a:cubicBezTo>
                    <a:pt x="20593" y="17299"/>
                    <a:pt x="20565" y="17673"/>
                    <a:pt x="20509" y="18047"/>
                  </a:cubicBezTo>
                  <a:cubicBezTo>
                    <a:pt x="20481" y="18234"/>
                    <a:pt x="20453" y="18328"/>
                    <a:pt x="20425" y="18515"/>
                  </a:cubicBezTo>
                  <a:cubicBezTo>
                    <a:pt x="20397" y="18608"/>
                    <a:pt x="20369" y="18702"/>
                    <a:pt x="20341" y="18702"/>
                  </a:cubicBezTo>
                  <a:cubicBezTo>
                    <a:pt x="20285" y="18795"/>
                    <a:pt x="20229" y="18888"/>
                    <a:pt x="20173" y="18982"/>
                  </a:cubicBezTo>
                  <a:cubicBezTo>
                    <a:pt x="20061" y="19076"/>
                    <a:pt x="19949" y="19169"/>
                    <a:pt x="19837" y="19263"/>
                  </a:cubicBezTo>
                  <a:cubicBezTo>
                    <a:pt x="19725" y="19356"/>
                    <a:pt x="19613" y="19356"/>
                    <a:pt x="19502" y="19356"/>
                  </a:cubicBezTo>
                  <a:cubicBezTo>
                    <a:pt x="19026" y="19262"/>
                    <a:pt x="18522" y="19262"/>
                    <a:pt x="18047" y="19262"/>
                  </a:cubicBezTo>
                  <a:lnTo>
                    <a:pt x="18047" y="19262"/>
                  </a:lnTo>
                  <a:lnTo>
                    <a:pt x="18047" y="19262"/>
                  </a:lnTo>
                  <a:close/>
                  <a:moveTo>
                    <a:pt x="1175" y="5704"/>
                  </a:moveTo>
                  <a:cubicBezTo>
                    <a:pt x="1175" y="5704"/>
                    <a:pt x="1175" y="5704"/>
                    <a:pt x="1175" y="5704"/>
                  </a:cubicBezTo>
                  <a:cubicBezTo>
                    <a:pt x="1175" y="5704"/>
                    <a:pt x="1175" y="5704"/>
                    <a:pt x="1175" y="5704"/>
                  </a:cubicBezTo>
                  <a:lnTo>
                    <a:pt x="1175" y="5704"/>
                  </a:lnTo>
                  <a:lnTo>
                    <a:pt x="1175" y="5704"/>
                  </a:lnTo>
                  <a:close/>
                  <a:moveTo>
                    <a:pt x="1231" y="5423"/>
                  </a:moveTo>
                  <a:cubicBezTo>
                    <a:pt x="1231" y="5423"/>
                    <a:pt x="1231" y="5423"/>
                    <a:pt x="1231" y="5423"/>
                  </a:cubicBezTo>
                  <a:cubicBezTo>
                    <a:pt x="1231" y="5330"/>
                    <a:pt x="1231" y="5330"/>
                    <a:pt x="1231" y="5423"/>
                  </a:cubicBezTo>
                  <a:cubicBezTo>
                    <a:pt x="1231" y="5423"/>
                    <a:pt x="1231" y="5423"/>
                    <a:pt x="1231" y="5423"/>
                  </a:cubicBezTo>
                  <a:lnTo>
                    <a:pt x="1231" y="5423"/>
                  </a:lnTo>
                  <a:lnTo>
                    <a:pt x="1231" y="5423"/>
                  </a:ln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0" name="Shape">
              <a:extLst>
                <a:ext uri="{FF2B5EF4-FFF2-40B4-BE49-F238E27FC236}">
                  <a16:creationId xmlns:a16="http://schemas.microsoft.com/office/drawing/2014/main" id="{C68CD315-4C7F-BF2D-4436-62D788BBEB6E}"/>
                </a:ext>
              </a:extLst>
            </p:cNvPr>
            <p:cNvSpPr/>
            <p:nvPr/>
          </p:nvSpPr>
          <p:spPr>
            <a:xfrm>
              <a:off x="4327224" y="4046609"/>
              <a:ext cx="2383540" cy="723455"/>
            </a:xfrm>
            <a:custGeom>
              <a:avLst/>
              <a:gdLst/>
              <a:ahLst/>
              <a:cxnLst>
                <a:cxn ang="0">
                  <a:pos x="wd2" y="hd2"/>
                </a:cxn>
                <a:cxn ang="5400000">
                  <a:pos x="wd2" y="hd2"/>
                </a:cxn>
                <a:cxn ang="10800000">
                  <a:pos x="wd2" y="hd2"/>
                </a:cxn>
                <a:cxn ang="16200000">
                  <a:pos x="wd2" y="hd2"/>
                </a:cxn>
              </a:cxnLst>
              <a:rect l="0" t="0" r="r" b="b"/>
              <a:pathLst>
                <a:path w="21583" h="21482" extrusionOk="0">
                  <a:moveTo>
                    <a:pt x="20129" y="97"/>
                  </a:moveTo>
                  <a:cubicBezTo>
                    <a:pt x="19536" y="97"/>
                    <a:pt x="18942" y="195"/>
                    <a:pt x="18349" y="292"/>
                  </a:cubicBezTo>
                  <a:cubicBezTo>
                    <a:pt x="17756" y="389"/>
                    <a:pt x="17162" y="389"/>
                    <a:pt x="16569" y="389"/>
                  </a:cubicBezTo>
                  <a:cubicBezTo>
                    <a:pt x="16005" y="389"/>
                    <a:pt x="15441" y="389"/>
                    <a:pt x="14878" y="389"/>
                  </a:cubicBezTo>
                  <a:cubicBezTo>
                    <a:pt x="14284" y="389"/>
                    <a:pt x="13661" y="389"/>
                    <a:pt x="13068" y="389"/>
                  </a:cubicBezTo>
                  <a:cubicBezTo>
                    <a:pt x="12474" y="389"/>
                    <a:pt x="11881" y="389"/>
                    <a:pt x="11287" y="486"/>
                  </a:cubicBezTo>
                  <a:cubicBezTo>
                    <a:pt x="10041" y="584"/>
                    <a:pt x="8825" y="778"/>
                    <a:pt x="7579" y="973"/>
                  </a:cubicBezTo>
                  <a:cubicBezTo>
                    <a:pt x="7015" y="1070"/>
                    <a:pt x="6451" y="1070"/>
                    <a:pt x="5887" y="1167"/>
                  </a:cubicBezTo>
                  <a:cubicBezTo>
                    <a:pt x="5561" y="1167"/>
                    <a:pt x="5205" y="1265"/>
                    <a:pt x="4879" y="1265"/>
                  </a:cubicBezTo>
                  <a:cubicBezTo>
                    <a:pt x="4641" y="1265"/>
                    <a:pt x="4404" y="1265"/>
                    <a:pt x="4137" y="1362"/>
                  </a:cubicBezTo>
                  <a:cubicBezTo>
                    <a:pt x="3781" y="1459"/>
                    <a:pt x="3425" y="1459"/>
                    <a:pt x="3098" y="1556"/>
                  </a:cubicBezTo>
                  <a:cubicBezTo>
                    <a:pt x="2772" y="1654"/>
                    <a:pt x="2446" y="1751"/>
                    <a:pt x="2119" y="1848"/>
                  </a:cubicBezTo>
                  <a:cubicBezTo>
                    <a:pt x="1852" y="1946"/>
                    <a:pt x="1585" y="2043"/>
                    <a:pt x="1318" y="2140"/>
                  </a:cubicBezTo>
                  <a:cubicBezTo>
                    <a:pt x="1140" y="2238"/>
                    <a:pt x="932" y="2238"/>
                    <a:pt x="754" y="2335"/>
                  </a:cubicBezTo>
                  <a:cubicBezTo>
                    <a:pt x="636" y="2335"/>
                    <a:pt x="517" y="2529"/>
                    <a:pt x="428" y="2627"/>
                  </a:cubicBezTo>
                  <a:cubicBezTo>
                    <a:pt x="369" y="2724"/>
                    <a:pt x="309" y="2821"/>
                    <a:pt x="250" y="2919"/>
                  </a:cubicBezTo>
                  <a:cubicBezTo>
                    <a:pt x="161" y="3016"/>
                    <a:pt x="72" y="3113"/>
                    <a:pt x="13" y="3308"/>
                  </a:cubicBezTo>
                  <a:cubicBezTo>
                    <a:pt x="-17" y="3405"/>
                    <a:pt x="13" y="3600"/>
                    <a:pt x="42" y="3600"/>
                  </a:cubicBezTo>
                  <a:cubicBezTo>
                    <a:pt x="72" y="3600"/>
                    <a:pt x="72" y="3600"/>
                    <a:pt x="102" y="3600"/>
                  </a:cubicBezTo>
                  <a:cubicBezTo>
                    <a:pt x="280" y="3600"/>
                    <a:pt x="458" y="3600"/>
                    <a:pt x="636" y="3600"/>
                  </a:cubicBezTo>
                  <a:cubicBezTo>
                    <a:pt x="754" y="3600"/>
                    <a:pt x="873" y="3600"/>
                    <a:pt x="992" y="3600"/>
                  </a:cubicBezTo>
                  <a:cubicBezTo>
                    <a:pt x="1288" y="3600"/>
                    <a:pt x="1585" y="3503"/>
                    <a:pt x="1882" y="3503"/>
                  </a:cubicBezTo>
                  <a:cubicBezTo>
                    <a:pt x="2238" y="3503"/>
                    <a:pt x="2624" y="3405"/>
                    <a:pt x="2980" y="3405"/>
                  </a:cubicBezTo>
                  <a:cubicBezTo>
                    <a:pt x="3247" y="3405"/>
                    <a:pt x="3543" y="3405"/>
                    <a:pt x="3810" y="3405"/>
                  </a:cubicBezTo>
                  <a:cubicBezTo>
                    <a:pt x="4463" y="3405"/>
                    <a:pt x="5086" y="3405"/>
                    <a:pt x="5739" y="3405"/>
                  </a:cubicBezTo>
                  <a:cubicBezTo>
                    <a:pt x="6273" y="3405"/>
                    <a:pt x="6807" y="3405"/>
                    <a:pt x="7341" y="3405"/>
                  </a:cubicBezTo>
                  <a:cubicBezTo>
                    <a:pt x="7935" y="3405"/>
                    <a:pt x="8528" y="3405"/>
                    <a:pt x="9121" y="3405"/>
                  </a:cubicBezTo>
                  <a:cubicBezTo>
                    <a:pt x="9715" y="3405"/>
                    <a:pt x="10338" y="3308"/>
                    <a:pt x="10931" y="3211"/>
                  </a:cubicBezTo>
                  <a:cubicBezTo>
                    <a:pt x="12148" y="3114"/>
                    <a:pt x="13335" y="3114"/>
                    <a:pt x="14551" y="3114"/>
                  </a:cubicBezTo>
                  <a:cubicBezTo>
                    <a:pt x="15174" y="3114"/>
                    <a:pt x="15797" y="3114"/>
                    <a:pt x="16391" y="3114"/>
                  </a:cubicBezTo>
                  <a:cubicBezTo>
                    <a:pt x="16984" y="3114"/>
                    <a:pt x="17577" y="3016"/>
                    <a:pt x="18171" y="3016"/>
                  </a:cubicBezTo>
                  <a:cubicBezTo>
                    <a:pt x="18586" y="3016"/>
                    <a:pt x="19002" y="2919"/>
                    <a:pt x="19417" y="2822"/>
                  </a:cubicBezTo>
                  <a:cubicBezTo>
                    <a:pt x="19625" y="2822"/>
                    <a:pt x="19803" y="2822"/>
                    <a:pt x="20010" y="2822"/>
                  </a:cubicBezTo>
                  <a:cubicBezTo>
                    <a:pt x="20159" y="2822"/>
                    <a:pt x="20337" y="2822"/>
                    <a:pt x="20485" y="2822"/>
                  </a:cubicBezTo>
                  <a:cubicBezTo>
                    <a:pt x="20545" y="3600"/>
                    <a:pt x="20574" y="4378"/>
                    <a:pt x="20604" y="5060"/>
                  </a:cubicBezTo>
                  <a:cubicBezTo>
                    <a:pt x="20604" y="5449"/>
                    <a:pt x="20604" y="5935"/>
                    <a:pt x="20604" y="6325"/>
                  </a:cubicBezTo>
                  <a:cubicBezTo>
                    <a:pt x="20604" y="6811"/>
                    <a:pt x="20604" y="7395"/>
                    <a:pt x="20604" y="7881"/>
                  </a:cubicBezTo>
                  <a:cubicBezTo>
                    <a:pt x="20604" y="8757"/>
                    <a:pt x="20604" y="9730"/>
                    <a:pt x="20604" y="10606"/>
                  </a:cubicBezTo>
                  <a:cubicBezTo>
                    <a:pt x="20604" y="11579"/>
                    <a:pt x="20604" y="12552"/>
                    <a:pt x="20574" y="13524"/>
                  </a:cubicBezTo>
                  <a:cubicBezTo>
                    <a:pt x="20574" y="14400"/>
                    <a:pt x="20574" y="15373"/>
                    <a:pt x="20574" y="16249"/>
                  </a:cubicBezTo>
                  <a:cubicBezTo>
                    <a:pt x="20574" y="16346"/>
                    <a:pt x="20574" y="16443"/>
                    <a:pt x="20574" y="16541"/>
                  </a:cubicBezTo>
                  <a:cubicBezTo>
                    <a:pt x="20367" y="16541"/>
                    <a:pt x="20159" y="16541"/>
                    <a:pt x="19951" y="16541"/>
                  </a:cubicBezTo>
                  <a:cubicBezTo>
                    <a:pt x="19654" y="16541"/>
                    <a:pt x="19358" y="16541"/>
                    <a:pt x="19091" y="16541"/>
                  </a:cubicBezTo>
                  <a:cubicBezTo>
                    <a:pt x="18497" y="16443"/>
                    <a:pt x="17934" y="16443"/>
                    <a:pt x="17340" y="16443"/>
                  </a:cubicBezTo>
                  <a:cubicBezTo>
                    <a:pt x="16153" y="16443"/>
                    <a:pt x="14937" y="16541"/>
                    <a:pt x="13750" y="16638"/>
                  </a:cubicBezTo>
                  <a:cubicBezTo>
                    <a:pt x="12534" y="16735"/>
                    <a:pt x="11317" y="16930"/>
                    <a:pt x="10101" y="17125"/>
                  </a:cubicBezTo>
                  <a:cubicBezTo>
                    <a:pt x="9507" y="17222"/>
                    <a:pt x="8943" y="17416"/>
                    <a:pt x="8380" y="17514"/>
                  </a:cubicBezTo>
                  <a:cubicBezTo>
                    <a:pt x="7786" y="17611"/>
                    <a:pt x="7193" y="17708"/>
                    <a:pt x="6599" y="17903"/>
                  </a:cubicBezTo>
                  <a:cubicBezTo>
                    <a:pt x="6006" y="18000"/>
                    <a:pt x="5413" y="18097"/>
                    <a:pt x="4849" y="18195"/>
                  </a:cubicBezTo>
                  <a:cubicBezTo>
                    <a:pt x="4256" y="18292"/>
                    <a:pt x="3692" y="18389"/>
                    <a:pt x="3098" y="18487"/>
                  </a:cubicBezTo>
                  <a:cubicBezTo>
                    <a:pt x="2772" y="18487"/>
                    <a:pt x="2446" y="18584"/>
                    <a:pt x="2090" y="18584"/>
                  </a:cubicBezTo>
                  <a:cubicBezTo>
                    <a:pt x="1941" y="18584"/>
                    <a:pt x="1823" y="18584"/>
                    <a:pt x="1674" y="18584"/>
                  </a:cubicBezTo>
                  <a:cubicBezTo>
                    <a:pt x="1674" y="18195"/>
                    <a:pt x="1674" y="17708"/>
                    <a:pt x="1674" y="17319"/>
                  </a:cubicBezTo>
                  <a:cubicBezTo>
                    <a:pt x="1674" y="16346"/>
                    <a:pt x="1645" y="15373"/>
                    <a:pt x="1615" y="14400"/>
                  </a:cubicBezTo>
                  <a:cubicBezTo>
                    <a:pt x="1585" y="13427"/>
                    <a:pt x="1556" y="12552"/>
                    <a:pt x="1556" y="11579"/>
                  </a:cubicBezTo>
                  <a:cubicBezTo>
                    <a:pt x="1526" y="10703"/>
                    <a:pt x="1526" y="9730"/>
                    <a:pt x="1526" y="8854"/>
                  </a:cubicBezTo>
                  <a:cubicBezTo>
                    <a:pt x="1526" y="8562"/>
                    <a:pt x="1526" y="8368"/>
                    <a:pt x="1526" y="8076"/>
                  </a:cubicBezTo>
                  <a:cubicBezTo>
                    <a:pt x="1526" y="7784"/>
                    <a:pt x="1526" y="7589"/>
                    <a:pt x="1496" y="7297"/>
                  </a:cubicBezTo>
                  <a:cubicBezTo>
                    <a:pt x="1467" y="7006"/>
                    <a:pt x="1437" y="6714"/>
                    <a:pt x="1407" y="6422"/>
                  </a:cubicBezTo>
                  <a:cubicBezTo>
                    <a:pt x="1348" y="5935"/>
                    <a:pt x="1199" y="5643"/>
                    <a:pt x="1051" y="5643"/>
                  </a:cubicBezTo>
                  <a:cubicBezTo>
                    <a:pt x="962" y="5643"/>
                    <a:pt x="903" y="5643"/>
                    <a:pt x="843" y="5838"/>
                  </a:cubicBezTo>
                  <a:cubicBezTo>
                    <a:pt x="725" y="6032"/>
                    <a:pt x="665" y="6324"/>
                    <a:pt x="636" y="6714"/>
                  </a:cubicBezTo>
                  <a:cubicBezTo>
                    <a:pt x="636" y="6811"/>
                    <a:pt x="606" y="6908"/>
                    <a:pt x="606" y="7006"/>
                  </a:cubicBezTo>
                  <a:cubicBezTo>
                    <a:pt x="606" y="7200"/>
                    <a:pt x="576" y="7492"/>
                    <a:pt x="576" y="7687"/>
                  </a:cubicBezTo>
                  <a:cubicBezTo>
                    <a:pt x="576" y="7881"/>
                    <a:pt x="576" y="7978"/>
                    <a:pt x="576" y="8173"/>
                  </a:cubicBezTo>
                  <a:cubicBezTo>
                    <a:pt x="576" y="8562"/>
                    <a:pt x="576" y="8951"/>
                    <a:pt x="576" y="9341"/>
                  </a:cubicBezTo>
                  <a:cubicBezTo>
                    <a:pt x="576" y="10119"/>
                    <a:pt x="606" y="10897"/>
                    <a:pt x="636" y="11773"/>
                  </a:cubicBezTo>
                  <a:cubicBezTo>
                    <a:pt x="665" y="13135"/>
                    <a:pt x="725" y="14497"/>
                    <a:pt x="784" y="15859"/>
                  </a:cubicBezTo>
                  <a:cubicBezTo>
                    <a:pt x="814" y="16638"/>
                    <a:pt x="814" y="17416"/>
                    <a:pt x="843" y="18195"/>
                  </a:cubicBezTo>
                  <a:cubicBezTo>
                    <a:pt x="843" y="18778"/>
                    <a:pt x="873" y="19362"/>
                    <a:pt x="903" y="19946"/>
                  </a:cubicBezTo>
                  <a:cubicBezTo>
                    <a:pt x="903" y="20043"/>
                    <a:pt x="903" y="20140"/>
                    <a:pt x="903" y="20238"/>
                  </a:cubicBezTo>
                  <a:cubicBezTo>
                    <a:pt x="903" y="20530"/>
                    <a:pt x="962" y="20822"/>
                    <a:pt x="1021" y="21016"/>
                  </a:cubicBezTo>
                  <a:cubicBezTo>
                    <a:pt x="1140" y="21405"/>
                    <a:pt x="1288" y="21600"/>
                    <a:pt x="1467" y="21405"/>
                  </a:cubicBezTo>
                  <a:cubicBezTo>
                    <a:pt x="1467" y="21405"/>
                    <a:pt x="1467" y="21405"/>
                    <a:pt x="1467" y="21405"/>
                  </a:cubicBezTo>
                  <a:cubicBezTo>
                    <a:pt x="1526" y="21405"/>
                    <a:pt x="1585" y="21405"/>
                    <a:pt x="1645" y="21405"/>
                  </a:cubicBezTo>
                  <a:cubicBezTo>
                    <a:pt x="1674" y="21405"/>
                    <a:pt x="1704" y="21405"/>
                    <a:pt x="1734" y="21405"/>
                  </a:cubicBezTo>
                  <a:cubicBezTo>
                    <a:pt x="1882" y="21405"/>
                    <a:pt x="2001" y="21405"/>
                    <a:pt x="2149" y="21405"/>
                  </a:cubicBezTo>
                  <a:cubicBezTo>
                    <a:pt x="2416" y="21405"/>
                    <a:pt x="2713" y="21405"/>
                    <a:pt x="2980" y="21308"/>
                  </a:cubicBezTo>
                  <a:cubicBezTo>
                    <a:pt x="3276" y="21308"/>
                    <a:pt x="3573" y="21211"/>
                    <a:pt x="3840" y="21211"/>
                  </a:cubicBezTo>
                  <a:cubicBezTo>
                    <a:pt x="4137" y="21211"/>
                    <a:pt x="4434" y="21114"/>
                    <a:pt x="4730" y="21016"/>
                  </a:cubicBezTo>
                  <a:cubicBezTo>
                    <a:pt x="5027" y="20919"/>
                    <a:pt x="5324" y="20919"/>
                    <a:pt x="5620" y="20822"/>
                  </a:cubicBezTo>
                  <a:cubicBezTo>
                    <a:pt x="5917" y="20822"/>
                    <a:pt x="6184" y="20725"/>
                    <a:pt x="6481" y="20725"/>
                  </a:cubicBezTo>
                  <a:cubicBezTo>
                    <a:pt x="7074" y="20627"/>
                    <a:pt x="7668" y="20530"/>
                    <a:pt x="8261" y="20335"/>
                  </a:cubicBezTo>
                  <a:cubicBezTo>
                    <a:pt x="8884" y="20238"/>
                    <a:pt x="9507" y="20043"/>
                    <a:pt x="10130" y="19946"/>
                  </a:cubicBezTo>
                  <a:cubicBezTo>
                    <a:pt x="10724" y="19849"/>
                    <a:pt x="11347" y="19752"/>
                    <a:pt x="11940" y="19654"/>
                  </a:cubicBezTo>
                  <a:cubicBezTo>
                    <a:pt x="12504" y="19557"/>
                    <a:pt x="13068" y="19460"/>
                    <a:pt x="13661" y="19460"/>
                  </a:cubicBezTo>
                  <a:cubicBezTo>
                    <a:pt x="14254" y="19362"/>
                    <a:pt x="14848" y="19362"/>
                    <a:pt x="15471" y="19362"/>
                  </a:cubicBezTo>
                  <a:cubicBezTo>
                    <a:pt x="16094" y="19362"/>
                    <a:pt x="16717" y="19265"/>
                    <a:pt x="17340" y="19265"/>
                  </a:cubicBezTo>
                  <a:cubicBezTo>
                    <a:pt x="17607" y="19265"/>
                    <a:pt x="17874" y="19265"/>
                    <a:pt x="18141" y="19265"/>
                  </a:cubicBezTo>
                  <a:cubicBezTo>
                    <a:pt x="18438" y="19265"/>
                    <a:pt x="18735" y="19265"/>
                    <a:pt x="19031" y="19362"/>
                  </a:cubicBezTo>
                  <a:cubicBezTo>
                    <a:pt x="19447" y="19362"/>
                    <a:pt x="19862" y="19460"/>
                    <a:pt x="20278" y="19460"/>
                  </a:cubicBezTo>
                  <a:cubicBezTo>
                    <a:pt x="20485" y="19460"/>
                    <a:pt x="20693" y="19460"/>
                    <a:pt x="20901" y="19460"/>
                  </a:cubicBezTo>
                  <a:cubicBezTo>
                    <a:pt x="20960" y="19460"/>
                    <a:pt x="21049" y="19460"/>
                    <a:pt x="21108" y="19362"/>
                  </a:cubicBezTo>
                  <a:cubicBezTo>
                    <a:pt x="21257" y="19265"/>
                    <a:pt x="21435" y="19070"/>
                    <a:pt x="21494" y="18584"/>
                  </a:cubicBezTo>
                  <a:cubicBezTo>
                    <a:pt x="21524" y="18292"/>
                    <a:pt x="21553" y="18097"/>
                    <a:pt x="21583" y="17806"/>
                  </a:cubicBezTo>
                  <a:cubicBezTo>
                    <a:pt x="21583" y="17611"/>
                    <a:pt x="21583" y="17416"/>
                    <a:pt x="21583" y="17222"/>
                  </a:cubicBezTo>
                  <a:cubicBezTo>
                    <a:pt x="21583" y="17125"/>
                    <a:pt x="21583" y="17027"/>
                    <a:pt x="21583" y="16930"/>
                  </a:cubicBezTo>
                  <a:cubicBezTo>
                    <a:pt x="21553" y="16151"/>
                    <a:pt x="21553" y="15373"/>
                    <a:pt x="21553" y="14595"/>
                  </a:cubicBezTo>
                  <a:cubicBezTo>
                    <a:pt x="21553" y="13622"/>
                    <a:pt x="21553" y="12649"/>
                    <a:pt x="21553" y="11676"/>
                  </a:cubicBezTo>
                  <a:cubicBezTo>
                    <a:pt x="21553" y="10703"/>
                    <a:pt x="21553" y="9730"/>
                    <a:pt x="21553" y="8757"/>
                  </a:cubicBezTo>
                  <a:cubicBezTo>
                    <a:pt x="21553" y="7784"/>
                    <a:pt x="21553" y="6811"/>
                    <a:pt x="21553" y="5935"/>
                  </a:cubicBezTo>
                  <a:cubicBezTo>
                    <a:pt x="21553" y="5643"/>
                    <a:pt x="21553" y="5449"/>
                    <a:pt x="21553" y="5157"/>
                  </a:cubicBezTo>
                  <a:cubicBezTo>
                    <a:pt x="21553" y="4865"/>
                    <a:pt x="21524" y="4476"/>
                    <a:pt x="21524" y="4184"/>
                  </a:cubicBezTo>
                  <a:cubicBezTo>
                    <a:pt x="21494" y="3697"/>
                    <a:pt x="21494" y="3211"/>
                    <a:pt x="21464" y="2822"/>
                  </a:cubicBezTo>
                  <a:cubicBezTo>
                    <a:pt x="21435" y="2335"/>
                    <a:pt x="21405" y="1849"/>
                    <a:pt x="21346" y="1362"/>
                  </a:cubicBezTo>
                  <a:cubicBezTo>
                    <a:pt x="21316" y="1168"/>
                    <a:pt x="21316" y="1070"/>
                    <a:pt x="21286" y="973"/>
                  </a:cubicBezTo>
                  <a:cubicBezTo>
                    <a:pt x="21227" y="681"/>
                    <a:pt x="21197" y="584"/>
                    <a:pt x="21138" y="389"/>
                  </a:cubicBezTo>
                  <a:cubicBezTo>
                    <a:pt x="21019" y="97"/>
                    <a:pt x="20901" y="0"/>
                    <a:pt x="20752" y="0"/>
                  </a:cubicBezTo>
                  <a:cubicBezTo>
                    <a:pt x="20723" y="0"/>
                    <a:pt x="20693" y="0"/>
                    <a:pt x="20663" y="0"/>
                  </a:cubicBezTo>
                  <a:cubicBezTo>
                    <a:pt x="20337" y="0"/>
                    <a:pt x="20248" y="97"/>
                    <a:pt x="20129" y="97"/>
                  </a:cubicBezTo>
                  <a:lnTo>
                    <a:pt x="20129" y="97"/>
                  </a:lnTo>
                  <a:lnTo>
                    <a:pt x="20129" y="97"/>
                  </a:lnTo>
                  <a:close/>
                  <a:moveTo>
                    <a:pt x="20456" y="2724"/>
                  </a:moveTo>
                  <a:cubicBezTo>
                    <a:pt x="20456" y="2724"/>
                    <a:pt x="20456" y="2724"/>
                    <a:pt x="20456" y="2724"/>
                  </a:cubicBezTo>
                  <a:cubicBezTo>
                    <a:pt x="20456" y="2724"/>
                    <a:pt x="20456" y="2724"/>
                    <a:pt x="20456" y="2724"/>
                  </a:cubicBezTo>
                  <a:cubicBezTo>
                    <a:pt x="20456" y="2724"/>
                    <a:pt x="20456" y="2724"/>
                    <a:pt x="20456" y="2724"/>
                  </a:cubicBezTo>
                  <a:cubicBezTo>
                    <a:pt x="20456" y="2724"/>
                    <a:pt x="20456" y="2724"/>
                    <a:pt x="20456" y="2724"/>
                  </a:cubicBezTo>
                  <a:lnTo>
                    <a:pt x="20456" y="2724"/>
                  </a:lnTo>
                  <a:lnTo>
                    <a:pt x="20456" y="2724"/>
                  </a:lnTo>
                  <a:close/>
                </a:path>
              </a:pathLst>
            </a:custGeom>
            <a:solidFill>
              <a:schemeClr val="accent2"/>
            </a:solidFill>
            <a:ln w="12700">
              <a:solidFill>
                <a:schemeClr val="accent2"/>
              </a:solidFill>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1" name="Shape">
              <a:extLst>
                <a:ext uri="{FF2B5EF4-FFF2-40B4-BE49-F238E27FC236}">
                  <a16:creationId xmlns:a16="http://schemas.microsoft.com/office/drawing/2014/main" id="{090D0504-9166-45ED-515B-DC02FD9643DD}"/>
                </a:ext>
              </a:extLst>
            </p:cNvPr>
            <p:cNvSpPr/>
            <p:nvPr/>
          </p:nvSpPr>
          <p:spPr>
            <a:xfrm>
              <a:off x="5343009" y="3784471"/>
              <a:ext cx="337505" cy="271968"/>
            </a:xfrm>
            <a:custGeom>
              <a:avLst/>
              <a:gdLst/>
              <a:ahLst/>
              <a:cxnLst>
                <a:cxn ang="0">
                  <a:pos x="wd2" y="hd2"/>
                </a:cxn>
                <a:cxn ang="5400000">
                  <a:pos x="wd2" y="hd2"/>
                </a:cxn>
                <a:cxn ang="10800000">
                  <a:pos x="wd2" y="hd2"/>
                </a:cxn>
                <a:cxn ang="16200000">
                  <a:pos x="wd2" y="hd2"/>
                </a:cxn>
              </a:cxnLst>
              <a:rect l="0" t="0" r="r" b="b"/>
              <a:pathLst>
                <a:path w="21600" h="21600" extrusionOk="0">
                  <a:moveTo>
                    <a:pt x="20761" y="1041"/>
                  </a:moveTo>
                  <a:cubicBezTo>
                    <a:pt x="20551" y="781"/>
                    <a:pt x="20342" y="520"/>
                    <a:pt x="20132" y="260"/>
                  </a:cubicBezTo>
                  <a:cubicBezTo>
                    <a:pt x="19922" y="0"/>
                    <a:pt x="19503" y="0"/>
                    <a:pt x="19293" y="0"/>
                  </a:cubicBezTo>
                  <a:cubicBezTo>
                    <a:pt x="19293" y="0"/>
                    <a:pt x="19293" y="0"/>
                    <a:pt x="19293" y="0"/>
                  </a:cubicBezTo>
                  <a:cubicBezTo>
                    <a:pt x="19083" y="0"/>
                    <a:pt x="18874" y="0"/>
                    <a:pt x="18874" y="0"/>
                  </a:cubicBezTo>
                  <a:cubicBezTo>
                    <a:pt x="18664" y="0"/>
                    <a:pt x="18245" y="260"/>
                    <a:pt x="18035" y="521"/>
                  </a:cubicBezTo>
                  <a:cubicBezTo>
                    <a:pt x="17825" y="781"/>
                    <a:pt x="17615" y="1041"/>
                    <a:pt x="17615" y="1301"/>
                  </a:cubicBezTo>
                  <a:cubicBezTo>
                    <a:pt x="17406" y="1561"/>
                    <a:pt x="17406" y="1822"/>
                    <a:pt x="17196" y="2342"/>
                  </a:cubicBezTo>
                  <a:cubicBezTo>
                    <a:pt x="16986" y="2863"/>
                    <a:pt x="16567" y="3643"/>
                    <a:pt x="16357" y="4164"/>
                  </a:cubicBezTo>
                  <a:cubicBezTo>
                    <a:pt x="15728" y="5465"/>
                    <a:pt x="15309" y="6506"/>
                    <a:pt x="14889" y="7807"/>
                  </a:cubicBezTo>
                  <a:cubicBezTo>
                    <a:pt x="14470" y="9109"/>
                    <a:pt x="13841" y="10150"/>
                    <a:pt x="13421" y="11451"/>
                  </a:cubicBezTo>
                  <a:cubicBezTo>
                    <a:pt x="13212" y="11971"/>
                    <a:pt x="13002" y="12752"/>
                    <a:pt x="12582" y="13273"/>
                  </a:cubicBezTo>
                  <a:cubicBezTo>
                    <a:pt x="12373" y="13533"/>
                    <a:pt x="12373" y="13793"/>
                    <a:pt x="12163" y="14053"/>
                  </a:cubicBezTo>
                  <a:cubicBezTo>
                    <a:pt x="11953" y="14574"/>
                    <a:pt x="11744" y="15094"/>
                    <a:pt x="11744" y="15615"/>
                  </a:cubicBezTo>
                  <a:cubicBezTo>
                    <a:pt x="11744" y="15615"/>
                    <a:pt x="11744" y="15875"/>
                    <a:pt x="11534" y="15875"/>
                  </a:cubicBezTo>
                  <a:cubicBezTo>
                    <a:pt x="11324" y="15615"/>
                    <a:pt x="11115" y="15094"/>
                    <a:pt x="10905" y="14834"/>
                  </a:cubicBezTo>
                  <a:cubicBezTo>
                    <a:pt x="10485" y="14053"/>
                    <a:pt x="10066" y="13533"/>
                    <a:pt x="9647" y="12752"/>
                  </a:cubicBezTo>
                  <a:cubicBezTo>
                    <a:pt x="8808" y="11191"/>
                    <a:pt x="7969" y="9629"/>
                    <a:pt x="6920" y="8068"/>
                  </a:cubicBezTo>
                  <a:cubicBezTo>
                    <a:pt x="6082" y="6766"/>
                    <a:pt x="5033" y="5465"/>
                    <a:pt x="3984" y="4164"/>
                  </a:cubicBezTo>
                  <a:cubicBezTo>
                    <a:pt x="3355" y="3643"/>
                    <a:pt x="2936" y="2863"/>
                    <a:pt x="2307" y="2342"/>
                  </a:cubicBezTo>
                  <a:cubicBezTo>
                    <a:pt x="2097" y="2342"/>
                    <a:pt x="2097" y="2082"/>
                    <a:pt x="1887" y="2082"/>
                  </a:cubicBezTo>
                  <a:cubicBezTo>
                    <a:pt x="1678" y="2082"/>
                    <a:pt x="1468" y="1822"/>
                    <a:pt x="1468" y="1822"/>
                  </a:cubicBezTo>
                  <a:cubicBezTo>
                    <a:pt x="1258" y="1562"/>
                    <a:pt x="839" y="1301"/>
                    <a:pt x="629" y="1301"/>
                  </a:cubicBezTo>
                  <a:cubicBezTo>
                    <a:pt x="629" y="1301"/>
                    <a:pt x="419" y="1041"/>
                    <a:pt x="419" y="1041"/>
                  </a:cubicBezTo>
                  <a:cubicBezTo>
                    <a:pt x="419" y="1041"/>
                    <a:pt x="419" y="1041"/>
                    <a:pt x="210" y="1041"/>
                  </a:cubicBezTo>
                  <a:cubicBezTo>
                    <a:pt x="0" y="1041"/>
                    <a:pt x="0" y="1041"/>
                    <a:pt x="0" y="1301"/>
                  </a:cubicBezTo>
                  <a:lnTo>
                    <a:pt x="0" y="1301"/>
                  </a:lnTo>
                  <a:cubicBezTo>
                    <a:pt x="0" y="1301"/>
                    <a:pt x="0" y="1301"/>
                    <a:pt x="0" y="1562"/>
                  </a:cubicBezTo>
                  <a:cubicBezTo>
                    <a:pt x="0" y="1562"/>
                    <a:pt x="0" y="1562"/>
                    <a:pt x="0" y="1562"/>
                  </a:cubicBezTo>
                  <a:cubicBezTo>
                    <a:pt x="0" y="1562"/>
                    <a:pt x="210" y="1822"/>
                    <a:pt x="210" y="1822"/>
                  </a:cubicBezTo>
                  <a:cubicBezTo>
                    <a:pt x="210" y="2082"/>
                    <a:pt x="419" y="2342"/>
                    <a:pt x="419" y="2602"/>
                  </a:cubicBezTo>
                  <a:cubicBezTo>
                    <a:pt x="419" y="2863"/>
                    <a:pt x="419" y="3383"/>
                    <a:pt x="419" y="3643"/>
                  </a:cubicBezTo>
                  <a:cubicBezTo>
                    <a:pt x="419" y="3904"/>
                    <a:pt x="419" y="4424"/>
                    <a:pt x="629" y="4945"/>
                  </a:cubicBezTo>
                  <a:cubicBezTo>
                    <a:pt x="839" y="5465"/>
                    <a:pt x="839" y="5725"/>
                    <a:pt x="1049" y="6246"/>
                  </a:cubicBezTo>
                  <a:cubicBezTo>
                    <a:pt x="1258" y="6766"/>
                    <a:pt x="1468" y="7287"/>
                    <a:pt x="1678" y="8068"/>
                  </a:cubicBezTo>
                  <a:cubicBezTo>
                    <a:pt x="1887" y="8848"/>
                    <a:pt x="2307" y="9629"/>
                    <a:pt x="2726" y="10410"/>
                  </a:cubicBezTo>
                  <a:cubicBezTo>
                    <a:pt x="2936" y="11191"/>
                    <a:pt x="3355" y="11711"/>
                    <a:pt x="3775" y="12492"/>
                  </a:cubicBezTo>
                  <a:cubicBezTo>
                    <a:pt x="4404" y="13793"/>
                    <a:pt x="5243" y="15354"/>
                    <a:pt x="5872" y="16656"/>
                  </a:cubicBezTo>
                  <a:cubicBezTo>
                    <a:pt x="6291" y="17436"/>
                    <a:pt x="6711" y="17957"/>
                    <a:pt x="6920" y="18737"/>
                  </a:cubicBezTo>
                  <a:cubicBezTo>
                    <a:pt x="7130" y="19258"/>
                    <a:pt x="7550" y="19778"/>
                    <a:pt x="7759" y="20299"/>
                  </a:cubicBezTo>
                  <a:cubicBezTo>
                    <a:pt x="8179" y="20819"/>
                    <a:pt x="8808" y="21340"/>
                    <a:pt x="9437" y="21600"/>
                  </a:cubicBezTo>
                  <a:cubicBezTo>
                    <a:pt x="9647" y="21600"/>
                    <a:pt x="9856" y="21600"/>
                    <a:pt x="10066" y="21600"/>
                  </a:cubicBezTo>
                  <a:cubicBezTo>
                    <a:pt x="10485" y="21600"/>
                    <a:pt x="10905" y="21600"/>
                    <a:pt x="11115" y="21340"/>
                  </a:cubicBezTo>
                  <a:cubicBezTo>
                    <a:pt x="11534" y="21080"/>
                    <a:pt x="11744" y="20819"/>
                    <a:pt x="11953" y="20299"/>
                  </a:cubicBezTo>
                  <a:cubicBezTo>
                    <a:pt x="11953" y="20039"/>
                    <a:pt x="12163" y="19778"/>
                    <a:pt x="12163" y="19778"/>
                  </a:cubicBezTo>
                  <a:cubicBezTo>
                    <a:pt x="12373" y="19778"/>
                    <a:pt x="12373" y="19518"/>
                    <a:pt x="12582" y="19518"/>
                  </a:cubicBezTo>
                  <a:cubicBezTo>
                    <a:pt x="12792" y="19258"/>
                    <a:pt x="13212" y="18998"/>
                    <a:pt x="13421" y="18737"/>
                  </a:cubicBezTo>
                  <a:cubicBezTo>
                    <a:pt x="13631" y="18477"/>
                    <a:pt x="13841" y="18217"/>
                    <a:pt x="14050" y="17957"/>
                  </a:cubicBezTo>
                  <a:cubicBezTo>
                    <a:pt x="14260" y="17697"/>
                    <a:pt x="14470" y="17436"/>
                    <a:pt x="14680" y="17176"/>
                  </a:cubicBezTo>
                  <a:cubicBezTo>
                    <a:pt x="15099" y="16656"/>
                    <a:pt x="15309" y="16135"/>
                    <a:pt x="15728" y="15615"/>
                  </a:cubicBezTo>
                  <a:cubicBezTo>
                    <a:pt x="16148" y="14834"/>
                    <a:pt x="16567" y="14313"/>
                    <a:pt x="16986" y="13533"/>
                  </a:cubicBezTo>
                  <a:cubicBezTo>
                    <a:pt x="17616" y="12492"/>
                    <a:pt x="18035" y="11191"/>
                    <a:pt x="18664" y="10150"/>
                  </a:cubicBezTo>
                  <a:cubicBezTo>
                    <a:pt x="19293" y="8848"/>
                    <a:pt x="19713" y="7807"/>
                    <a:pt x="20342" y="6506"/>
                  </a:cubicBezTo>
                  <a:cubicBezTo>
                    <a:pt x="20551" y="5986"/>
                    <a:pt x="20761" y="5726"/>
                    <a:pt x="20971" y="5205"/>
                  </a:cubicBezTo>
                  <a:cubicBezTo>
                    <a:pt x="20971" y="5205"/>
                    <a:pt x="20971" y="4945"/>
                    <a:pt x="21181" y="4945"/>
                  </a:cubicBezTo>
                  <a:cubicBezTo>
                    <a:pt x="21181" y="4685"/>
                    <a:pt x="21390" y="4164"/>
                    <a:pt x="21390" y="4164"/>
                  </a:cubicBezTo>
                  <a:cubicBezTo>
                    <a:pt x="21390" y="3904"/>
                    <a:pt x="21600" y="3644"/>
                    <a:pt x="21600" y="3383"/>
                  </a:cubicBezTo>
                  <a:cubicBezTo>
                    <a:pt x="20971" y="1822"/>
                    <a:pt x="20971" y="1561"/>
                    <a:pt x="20761" y="1041"/>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2" name="Shape">
              <a:extLst>
                <a:ext uri="{FF2B5EF4-FFF2-40B4-BE49-F238E27FC236}">
                  <a16:creationId xmlns:a16="http://schemas.microsoft.com/office/drawing/2014/main" id="{D8B36B50-FB3E-DA2B-F12F-74C50098610C}"/>
                </a:ext>
              </a:extLst>
            </p:cNvPr>
            <p:cNvSpPr/>
            <p:nvPr/>
          </p:nvSpPr>
          <p:spPr>
            <a:xfrm>
              <a:off x="5343009" y="4767489"/>
              <a:ext cx="337505" cy="271968"/>
            </a:xfrm>
            <a:custGeom>
              <a:avLst/>
              <a:gdLst/>
              <a:ahLst/>
              <a:cxnLst>
                <a:cxn ang="0">
                  <a:pos x="wd2" y="hd2"/>
                </a:cxn>
                <a:cxn ang="5400000">
                  <a:pos x="wd2" y="hd2"/>
                </a:cxn>
                <a:cxn ang="10800000">
                  <a:pos x="wd2" y="hd2"/>
                </a:cxn>
                <a:cxn ang="16200000">
                  <a:pos x="wd2" y="hd2"/>
                </a:cxn>
              </a:cxnLst>
              <a:rect l="0" t="0" r="r" b="b"/>
              <a:pathLst>
                <a:path w="21600" h="21600" extrusionOk="0">
                  <a:moveTo>
                    <a:pt x="20761" y="1041"/>
                  </a:moveTo>
                  <a:cubicBezTo>
                    <a:pt x="20551" y="781"/>
                    <a:pt x="20342" y="521"/>
                    <a:pt x="20132" y="260"/>
                  </a:cubicBezTo>
                  <a:cubicBezTo>
                    <a:pt x="19922" y="0"/>
                    <a:pt x="19503" y="0"/>
                    <a:pt x="19293" y="0"/>
                  </a:cubicBezTo>
                  <a:cubicBezTo>
                    <a:pt x="19293" y="0"/>
                    <a:pt x="19293" y="0"/>
                    <a:pt x="19293" y="0"/>
                  </a:cubicBezTo>
                  <a:cubicBezTo>
                    <a:pt x="19083" y="0"/>
                    <a:pt x="18874" y="0"/>
                    <a:pt x="18874" y="0"/>
                  </a:cubicBezTo>
                  <a:cubicBezTo>
                    <a:pt x="18664" y="0"/>
                    <a:pt x="18245" y="260"/>
                    <a:pt x="18035" y="520"/>
                  </a:cubicBezTo>
                  <a:cubicBezTo>
                    <a:pt x="17825" y="781"/>
                    <a:pt x="17615" y="1041"/>
                    <a:pt x="17615" y="1301"/>
                  </a:cubicBezTo>
                  <a:cubicBezTo>
                    <a:pt x="17406" y="1561"/>
                    <a:pt x="17406" y="1822"/>
                    <a:pt x="17196" y="2342"/>
                  </a:cubicBezTo>
                  <a:cubicBezTo>
                    <a:pt x="16986" y="2863"/>
                    <a:pt x="16567" y="3643"/>
                    <a:pt x="16357" y="4164"/>
                  </a:cubicBezTo>
                  <a:cubicBezTo>
                    <a:pt x="15728" y="5465"/>
                    <a:pt x="15309" y="6506"/>
                    <a:pt x="14889" y="7807"/>
                  </a:cubicBezTo>
                  <a:cubicBezTo>
                    <a:pt x="14470" y="9108"/>
                    <a:pt x="13841" y="10149"/>
                    <a:pt x="13421" y="11451"/>
                  </a:cubicBezTo>
                  <a:cubicBezTo>
                    <a:pt x="13212" y="11971"/>
                    <a:pt x="13002" y="12752"/>
                    <a:pt x="12582" y="13272"/>
                  </a:cubicBezTo>
                  <a:cubicBezTo>
                    <a:pt x="12373" y="13532"/>
                    <a:pt x="12373" y="13792"/>
                    <a:pt x="12163" y="14053"/>
                  </a:cubicBezTo>
                  <a:cubicBezTo>
                    <a:pt x="11953" y="14573"/>
                    <a:pt x="11744" y="15094"/>
                    <a:pt x="11744" y="15614"/>
                  </a:cubicBezTo>
                  <a:cubicBezTo>
                    <a:pt x="11744" y="15614"/>
                    <a:pt x="11744" y="15875"/>
                    <a:pt x="11534" y="15875"/>
                  </a:cubicBezTo>
                  <a:cubicBezTo>
                    <a:pt x="11324" y="15614"/>
                    <a:pt x="11115" y="15094"/>
                    <a:pt x="10905" y="14834"/>
                  </a:cubicBezTo>
                  <a:cubicBezTo>
                    <a:pt x="10485" y="14053"/>
                    <a:pt x="10066" y="13532"/>
                    <a:pt x="9647" y="12751"/>
                  </a:cubicBezTo>
                  <a:cubicBezTo>
                    <a:pt x="8808" y="11190"/>
                    <a:pt x="7969" y="9629"/>
                    <a:pt x="6920" y="8067"/>
                  </a:cubicBezTo>
                  <a:cubicBezTo>
                    <a:pt x="6082" y="6766"/>
                    <a:pt x="5033" y="5465"/>
                    <a:pt x="3984" y="4163"/>
                  </a:cubicBezTo>
                  <a:cubicBezTo>
                    <a:pt x="3355" y="3643"/>
                    <a:pt x="2936" y="2862"/>
                    <a:pt x="2307" y="2342"/>
                  </a:cubicBezTo>
                  <a:cubicBezTo>
                    <a:pt x="2097" y="2342"/>
                    <a:pt x="2097" y="2082"/>
                    <a:pt x="1887" y="2082"/>
                  </a:cubicBezTo>
                  <a:cubicBezTo>
                    <a:pt x="1678" y="2082"/>
                    <a:pt x="1468" y="1822"/>
                    <a:pt x="1468" y="1822"/>
                  </a:cubicBezTo>
                  <a:cubicBezTo>
                    <a:pt x="1258" y="1561"/>
                    <a:pt x="839" y="1301"/>
                    <a:pt x="629" y="1301"/>
                  </a:cubicBezTo>
                  <a:cubicBezTo>
                    <a:pt x="629" y="1301"/>
                    <a:pt x="419" y="1041"/>
                    <a:pt x="419" y="1041"/>
                  </a:cubicBezTo>
                  <a:cubicBezTo>
                    <a:pt x="419" y="1041"/>
                    <a:pt x="419" y="1041"/>
                    <a:pt x="210" y="1041"/>
                  </a:cubicBezTo>
                  <a:cubicBezTo>
                    <a:pt x="0" y="1041"/>
                    <a:pt x="0" y="1041"/>
                    <a:pt x="0" y="1301"/>
                  </a:cubicBezTo>
                  <a:lnTo>
                    <a:pt x="0" y="1301"/>
                  </a:lnTo>
                  <a:cubicBezTo>
                    <a:pt x="0" y="1301"/>
                    <a:pt x="0" y="1301"/>
                    <a:pt x="0" y="1561"/>
                  </a:cubicBezTo>
                  <a:cubicBezTo>
                    <a:pt x="0" y="1561"/>
                    <a:pt x="0" y="1561"/>
                    <a:pt x="0" y="1561"/>
                  </a:cubicBezTo>
                  <a:cubicBezTo>
                    <a:pt x="0" y="1561"/>
                    <a:pt x="210" y="1822"/>
                    <a:pt x="210" y="1822"/>
                  </a:cubicBezTo>
                  <a:cubicBezTo>
                    <a:pt x="210" y="2082"/>
                    <a:pt x="419" y="2342"/>
                    <a:pt x="419" y="2602"/>
                  </a:cubicBezTo>
                  <a:cubicBezTo>
                    <a:pt x="419" y="2863"/>
                    <a:pt x="419" y="3383"/>
                    <a:pt x="419" y="3643"/>
                  </a:cubicBezTo>
                  <a:cubicBezTo>
                    <a:pt x="419" y="3904"/>
                    <a:pt x="419" y="4424"/>
                    <a:pt x="629" y="4945"/>
                  </a:cubicBezTo>
                  <a:cubicBezTo>
                    <a:pt x="839" y="5465"/>
                    <a:pt x="839" y="5725"/>
                    <a:pt x="1049" y="6246"/>
                  </a:cubicBezTo>
                  <a:cubicBezTo>
                    <a:pt x="1258" y="6766"/>
                    <a:pt x="1468" y="7287"/>
                    <a:pt x="1678" y="8067"/>
                  </a:cubicBezTo>
                  <a:cubicBezTo>
                    <a:pt x="1887" y="8848"/>
                    <a:pt x="2307" y="9629"/>
                    <a:pt x="2726" y="10410"/>
                  </a:cubicBezTo>
                  <a:cubicBezTo>
                    <a:pt x="2936" y="11190"/>
                    <a:pt x="3355" y="11711"/>
                    <a:pt x="3775" y="12492"/>
                  </a:cubicBezTo>
                  <a:cubicBezTo>
                    <a:pt x="4404" y="13793"/>
                    <a:pt x="5243" y="15354"/>
                    <a:pt x="5872" y="16655"/>
                  </a:cubicBezTo>
                  <a:cubicBezTo>
                    <a:pt x="6291" y="17436"/>
                    <a:pt x="6711" y="17957"/>
                    <a:pt x="6920" y="18737"/>
                  </a:cubicBezTo>
                  <a:cubicBezTo>
                    <a:pt x="7130" y="19258"/>
                    <a:pt x="7550" y="19778"/>
                    <a:pt x="7759" y="20299"/>
                  </a:cubicBezTo>
                  <a:cubicBezTo>
                    <a:pt x="8179" y="20819"/>
                    <a:pt x="8808" y="21340"/>
                    <a:pt x="9437" y="21600"/>
                  </a:cubicBezTo>
                  <a:cubicBezTo>
                    <a:pt x="9647" y="21600"/>
                    <a:pt x="9856" y="21600"/>
                    <a:pt x="10066" y="21600"/>
                  </a:cubicBezTo>
                  <a:cubicBezTo>
                    <a:pt x="10485" y="21600"/>
                    <a:pt x="10905" y="21600"/>
                    <a:pt x="11115" y="21340"/>
                  </a:cubicBezTo>
                  <a:cubicBezTo>
                    <a:pt x="11534" y="21080"/>
                    <a:pt x="11744" y="20819"/>
                    <a:pt x="11953" y="20299"/>
                  </a:cubicBezTo>
                  <a:cubicBezTo>
                    <a:pt x="11953" y="20039"/>
                    <a:pt x="12163" y="19778"/>
                    <a:pt x="12163" y="19778"/>
                  </a:cubicBezTo>
                  <a:cubicBezTo>
                    <a:pt x="12373" y="19778"/>
                    <a:pt x="12373" y="19518"/>
                    <a:pt x="12582" y="19518"/>
                  </a:cubicBezTo>
                  <a:cubicBezTo>
                    <a:pt x="12792" y="19258"/>
                    <a:pt x="13212" y="18998"/>
                    <a:pt x="13421" y="18737"/>
                  </a:cubicBezTo>
                  <a:cubicBezTo>
                    <a:pt x="13631" y="18477"/>
                    <a:pt x="13841" y="18217"/>
                    <a:pt x="14050" y="17957"/>
                  </a:cubicBezTo>
                  <a:cubicBezTo>
                    <a:pt x="14260" y="17696"/>
                    <a:pt x="14470" y="17436"/>
                    <a:pt x="14680" y="17176"/>
                  </a:cubicBezTo>
                  <a:cubicBezTo>
                    <a:pt x="15099" y="16655"/>
                    <a:pt x="15309" y="16135"/>
                    <a:pt x="15728" y="15614"/>
                  </a:cubicBezTo>
                  <a:cubicBezTo>
                    <a:pt x="16148" y="14834"/>
                    <a:pt x="16567" y="14313"/>
                    <a:pt x="16986" y="13532"/>
                  </a:cubicBezTo>
                  <a:cubicBezTo>
                    <a:pt x="17616" y="12491"/>
                    <a:pt x="18035" y="11190"/>
                    <a:pt x="18664" y="10149"/>
                  </a:cubicBezTo>
                  <a:cubicBezTo>
                    <a:pt x="19293" y="8848"/>
                    <a:pt x="19713" y="7807"/>
                    <a:pt x="20342" y="6506"/>
                  </a:cubicBezTo>
                  <a:cubicBezTo>
                    <a:pt x="20551" y="5985"/>
                    <a:pt x="20761" y="5725"/>
                    <a:pt x="20971" y="5204"/>
                  </a:cubicBezTo>
                  <a:cubicBezTo>
                    <a:pt x="20971" y="5204"/>
                    <a:pt x="20971" y="4944"/>
                    <a:pt x="21181" y="4944"/>
                  </a:cubicBezTo>
                  <a:cubicBezTo>
                    <a:pt x="21181" y="4684"/>
                    <a:pt x="21390" y="4163"/>
                    <a:pt x="21390" y="4163"/>
                  </a:cubicBezTo>
                  <a:cubicBezTo>
                    <a:pt x="21390" y="3903"/>
                    <a:pt x="21600" y="3643"/>
                    <a:pt x="21600" y="3383"/>
                  </a:cubicBezTo>
                  <a:cubicBezTo>
                    <a:pt x="20971" y="1822"/>
                    <a:pt x="20971" y="1301"/>
                    <a:pt x="20761" y="1041"/>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3" name="TextBox 12">
              <a:extLst>
                <a:ext uri="{FF2B5EF4-FFF2-40B4-BE49-F238E27FC236}">
                  <a16:creationId xmlns:a16="http://schemas.microsoft.com/office/drawing/2014/main" id="{F7C83CD0-133A-A660-A0E7-2FD14D938B80}"/>
                </a:ext>
              </a:extLst>
            </p:cNvPr>
            <p:cNvSpPr txBox="1"/>
            <p:nvPr/>
          </p:nvSpPr>
          <p:spPr>
            <a:xfrm>
              <a:off x="4542673" y="3161068"/>
              <a:ext cx="1919599" cy="400506"/>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rPr>
                <a:t>Lure</a:t>
              </a:r>
            </a:p>
          </p:txBody>
        </p:sp>
        <p:sp>
          <p:nvSpPr>
            <p:cNvPr id="14" name="TextBox 13">
              <a:extLst>
                <a:ext uri="{FF2B5EF4-FFF2-40B4-BE49-F238E27FC236}">
                  <a16:creationId xmlns:a16="http://schemas.microsoft.com/office/drawing/2014/main" id="{3A00098B-097A-EEB8-0D70-D78F15C2C5A1}"/>
                </a:ext>
              </a:extLst>
            </p:cNvPr>
            <p:cNvSpPr txBox="1"/>
            <p:nvPr/>
          </p:nvSpPr>
          <p:spPr>
            <a:xfrm>
              <a:off x="4542673" y="4167828"/>
              <a:ext cx="1919599" cy="400506"/>
            </a:xfrm>
            <a:prstGeom prst="rect">
              <a:avLst/>
            </a:prstGeom>
            <a:noFill/>
            <a:ln>
              <a:noFill/>
            </a:ln>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rPr>
                <a:t>Trust </a:t>
              </a:r>
            </a:p>
          </p:txBody>
        </p:sp>
        <p:sp>
          <p:nvSpPr>
            <p:cNvPr id="15" name="TextBox 14">
              <a:extLst>
                <a:ext uri="{FF2B5EF4-FFF2-40B4-BE49-F238E27FC236}">
                  <a16:creationId xmlns:a16="http://schemas.microsoft.com/office/drawing/2014/main" id="{DA1A3B4B-2287-FA8E-C0CC-74BD2411F62D}"/>
                </a:ext>
              </a:extLst>
            </p:cNvPr>
            <p:cNvSpPr txBox="1"/>
            <p:nvPr/>
          </p:nvSpPr>
          <p:spPr>
            <a:xfrm>
              <a:off x="4542673" y="5265128"/>
              <a:ext cx="1919599" cy="400506"/>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rPr>
                <a:t>Payback </a:t>
              </a:r>
            </a:p>
          </p:txBody>
        </p:sp>
        <p:sp>
          <p:nvSpPr>
            <p:cNvPr id="16" name="Freeform: Shape 15">
              <a:extLst>
                <a:ext uri="{FF2B5EF4-FFF2-40B4-BE49-F238E27FC236}">
                  <a16:creationId xmlns:a16="http://schemas.microsoft.com/office/drawing/2014/main" id="{1DF92B90-7FF9-B500-1DFA-8A6677A6C581}"/>
                </a:ext>
              </a:extLst>
            </p:cNvPr>
            <p:cNvSpPr/>
            <p:nvPr/>
          </p:nvSpPr>
          <p:spPr>
            <a:xfrm>
              <a:off x="3181038" y="2001630"/>
              <a:ext cx="2500146" cy="1609169"/>
            </a:xfrm>
            <a:custGeom>
              <a:avLst/>
              <a:gdLst>
                <a:gd name="connsiteX0" fmla="*/ 2457552 w 2500146"/>
                <a:gd name="connsiteY0" fmla="*/ 603219 h 1609169"/>
                <a:gd name="connsiteX1" fmla="*/ 2464099 w 2500146"/>
                <a:gd name="connsiteY1" fmla="*/ 603219 h 1609169"/>
                <a:gd name="connsiteX2" fmla="*/ 2477208 w 2500146"/>
                <a:gd name="connsiteY2" fmla="*/ 606493 h 1609169"/>
                <a:gd name="connsiteX3" fmla="*/ 2487036 w 2500146"/>
                <a:gd name="connsiteY3" fmla="*/ 616326 h 1609169"/>
                <a:gd name="connsiteX4" fmla="*/ 2500146 w 2500146"/>
                <a:gd name="connsiteY4" fmla="*/ 645815 h 1609169"/>
                <a:gd name="connsiteX5" fmla="*/ 2496865 w 2500146"/>
                <a:gd name="connsiteY5" fmla="*/ 655648 h 1609169"/>
                <a:gd name="connsiteX6" fmla="*/ 2493599 w 2500146"/>
                <a:gd name="connsiteY6" fmla="*/ 665482 h 1609169"/>
                <a:gd name="connsiteX7" fmla="*/ 2490318 w 2500146"/>
                <a:gd name="connsiteY7" fmla="*/ 668756 h 1609169"/>
                <a:gd name="connsiteX8" fmla="*/ 2480489 w 2500146"/>
                <a:gd name="connsiteY8" fmla="*/ 685137 h 1609169"/>
                <a:gd name="connsiteX9" fmla="*/ 2454270 w 2500146"/>
                <a:gd name="connsiteY9" fmla="*/ 731019 h 1609169"/>
                <a:gd name="connsiteX10" fmla="*/ 2428051 w 2500146"/>
                <a:gd name="connsiteY10" fmla="*/ 773615 h 1609169"/>
                <a:gd name="connsiteX11" fmla="*/ 2408395 w 2500146"/>
                <a:gd name="connsiteY11" fmla="*/ 799829 h 1609169"/>
                <a:gd name="connsiteX12" fmla="*/ 2392019 w 2500146"/>
                <a:gd name="connsiteY12" fmla="*/ 819484 h 1609169"/>
                <a:gd name="connsiteX13" fmla="*/ 2382175 w 2500146"/>
                <a:gd name="connsiteY13" fmla="*/ 829318 h 1609169"/>
                <a:gd name="connsiteX14" fmla="*/ 2372347 w 2500146"/>
                <a:gd name="connsiteY14" fmla="*/ 839139 h 1609169"/>
                <a:gd name="connsiteX15" fmla="*/ 2359238 w 2500146"/>
                <a:gd name="connsiteY15" fmla="*/ 848972 h 1609169"/>
                <a:gd name="connsiteX16" fmla="*/ 2352691 w 2500146"/>
                <a:gd name="connsiteY16" fmla="*/ 852246 h 1609169"/>
                <a:gd name="connsiteX17" fmla="*/ 2349409 w 2500146"/>
                <a:gd name="connsiteY17" fmla="*/ 858806 h 1609169"/>
                <a:gd name="connsiteX18" fmla="*/ 2336315 w 2500146"/>
                <a:gd name="connsiteY18" fmla="*/ 871913 h 1609169"/>
                <a:gd name="connsiteX19" fmla="*/ 2319925 w 2500146"/>
                <a:gd name="connsiteY19" fmla="*/ 875187 h 1609169"/>
                <a:gd name="connsiteX20" fmla="*/ 2310096 w 2500146"/>
                <a:gd name="connsiteY20" fmla="*/ 875187 h 1609169"/>
                <a:gd name="connsiteX21" fmla="*/ 2283877 w 2500146"/>
                <a:gd name="connsiteY21" fmla="*/ 858806 h 1609169"/>
                <a:gd name="connsiteX22" fmla="*/ 2270768 w 2500146"/>
                <a:gd name="connsiteY22" fmla="*/ 839139 h 1609169"/>
                <a:gd name="connsiteX23" fmla="*/ 2254392 w 2500146"/>
                <a:gd name="connsiteY23" fmla="*/ 812937 h 1609169"/>
                <a:gd name="connsiteX24" fmla="*/ 2221626 w 2500146"/>
                <a:gd name="connsiteY24" fmla="*/ 760507 h 1609169"/>
                <a:gd name="connsiteX25" fmla="*/ 2205235 w 2500146"/>
                <a:gd name="connsiteY25" fmla="*/ 734293 h 1609169"/>
                <a:gd name="connsiteX26" fmla="*/ 2188860 w 2500146"/>
                <a:gd name="connsiteY26" fmla="*/ 704804 h 1609169"/>
                <a:gd name="connsiteX27" fmla="*/ 2179032 w 2500146"/>
                <a:gd name="connsiteY27" fmla="*/ 681863 h 1609169"/>
                <a:gd name="connsiteX28" fmla="*/ 2172469 w 2500146"/>
                <a:gd name="connsiteY28" fmla="*/ 665482 h 1609169"/>
                <a:gd name="connsiteX29" fmla="*/ 2169188 w 2500146"/>
                <a:gd name="connsiteY29" fmla="*/ 649088 h 1609169"/>
                <a:gd name="connsiteX30" fmla="*/ 2169188 w 2500146"/>
                <a:gd name="connsiteY30" fmla="*/ 635981 h 1609169"/>
                <a:gd name="connsiteX31" fmla="*/ 2165922 w 2500146"/>
                <a:gd name="connsiteY31" fmla="*/ 626160 h 1609169"/>
                <a:gd name="connsiteX32" fmla="*/ 2162641 w 2500146"/>
                <a:gd name="connsiteY32" fmla="*/ 622886 h 1609169"/>
                <a:gd name="connsiteX33" fmla="*/ 2162641 w 2500146"/>
                <a:gd name="connsiteY33" fmla="*/ 619600 h 1609169"/>
                <a:gd name="connsiteX34" fmla="*/ 2165922 w 2500146"/>
                <a:gd name="connsiteY34" fmla="*/ 616326 h 1609169"/>
                <a:gd name="connsiteX35" fmla="*/ 2169188 w 2500146"/>
                <a:gd name="connsiteY35" fmla="*/ 616326 h 1609169"/>
                <a:gd name="connsiteX36" fmla="*/ 2172469 w 2500146"/>
                <a:gd name="connsiteY36" fmla="*/ 619600 h 1609169"/>
                <a:gd name="connsiteX37" fmla="*/ 2185579 w 2500146"/>
                <a:gd name="connsiteY37" fmla="*/ 626160 h 1609169"/>
                <a:gd name="connsiteX38" fmla="*/ 2192126 w 2500146"/>
                <a:gd name="connsiteY38" fmla="*/ 629434 h 1609169"/>
                <a:gd name="connsiteX39" fmla="*/ 2198688 w 2500146"/>
                <a:gd name="connsiteY39" fmla="*/ 632707 h 1609169"/>
                <a:gd name="connsiteX40" fmla="*/ 2224892 w 2500146"/>
                <a:gd name="connsiteY40" fmla="*/ 655648 h 1609169"/>
                <a:gd name="connsiteX41" fmla="*/ 2270768 w 2500146"/>
                <a:gd name="connsiteY41" fmla="*/ 704804 h 1609169"/>
                <a:gd name="connsiteX42" fmla="*/ 2313378 w 2500146"/>
                <a:gd name="connsiteY42" fmla="*/ 763781 h 1609169"/>
                <a:gd name="connsiteX43" fmla="*/ 2333034 w 2500146"/>
                <a:gd name="connsiteY43" fmla="*/ 789996 h 1609169"/>
                <a:gd name="connsiteX44" fmla="*/ 2342862 w 2500146"/>
                <a:gd name="connsiteY44" fmla="*/ 803103 h 1609169"/>
                <a:gd name="connsiteX45" fmla="*/ 2346144 w 2500146"/>
                <a:gd name="connsiteY45" fmla="*/ 799829 h 1609169"/>
                <a:gd name="connsiteX46" fmla="*/ 2352691 w 2500146"/>
                <a:gd name="connsiteY46" fmla="*/ 780162 h 1609169"/>
                <a:gd name="connsiteX47" fmla="*/ 2359238 w 2500146"/>
                <a:gd name="connsiteY47" fmla="*/ 770341 h 1609169"/>
                <a:gd name="connsiteX48" fmla="*/ 2372347 w 2500146"/>
                <a:gd name="connsiteY48" fmla="*/ 747400 h 1609169"/>
                <a:gd name="connsiteX49" fmla="*/ 2395285 w 2500146"/>
                <a:gd name="connsiteY49" fmla="*/ 701518 h 1609169"/>
                <a:gd name="connsiteX50" fmla="*/ 2418223 w 2500146"/>
                <a:gd name="connsiteY50" fmla="*/ 655648 h 1609169"/>
                <a:gd name="connsiteX51" fmla="*/ 2431332 w 2500146"/>
                <a:gd name="connsiteY51" fmla="*/ 632707 h 1609169"/>
                <a:gd name="connsiteX52" fmla="*/ 2437879 w 2500146"/>
                <a:gd name="connsiteY52" fmla="*/ 619600 h 1609169"/>
                <a:gd name="connsiteX53" fmla="*/ 2444442 w 2500146"/>
                <a:gd name="connsiteY53" fmla="*/ 609779 h 1609169"/>
                <a:gd name="connsiteX54" fmla="*/ 2457552 w 2500146"/>
                <a:gd name="connsiteY54" fmla="*/ 603219 h 1609169"/>
                <a:gd name="connsiteX55" fmla="*/ 2304767 w 2500146"/>
                <a:gd name="connsiteY55" fmla="*/ 0 h 1609169"/>
                <a:gd name="connsiteX56" fmla="*/ 2315404 w 2500146"/>
                <a:gd name="connsiteY56" fmla="*/ 0 h 1609169"/>
                <a:gd name="connsiteX57" fmla="*/ 2316645 w 2500146"/>
                <a:gd name="connsiteY57" fmla="*/ 1231 h 1609169"/>
                <a:gd name="connsiteX58" fmla="*/ 2326475 w 2500146"/>
                <a:gd name="connsiteY58" fmla="*/ 7798 h 1609169"/>
                <a:gd name="connsiteX59" fmla="*/ 2333029 w 2500146"/>
                <a:gd name="connsiteY59" fmla="*/ 14336 h 1609169"/>
                <a:gd name="connsiteX60" fmla="*/ 2342859 w 2500146"/>
                <a:gd name="connsiteY60" fmla="*/ 30724 h 1609169"/>
                <a:gd name="connsiteX61" fmla="*/ 2348212 w 2500146"/>
                <a:gd name="connsiteY61" fmla="*/ 44991 h 1609169"/>
                <a:gd name="connsiteX62" fmla="*/ 2352684 w 2500146"/>
                <a:gd name="connsiteY62" fmla="*/ 49449 h 1609169"/>
                <a:gd name="connsiteX63" fmla="*/ 2355971 w 2500146"/>
                <a:gd name="connsiteY63" fmla="*/ 55998 h 1609169"/>
                <a:gd name="connsiteX64" fmla="*/ 2355971 w 2500146"/>
                <a:gd name="connsiteY64" fmla="*/ 62551 h 1609169"/>
                <a:gd name="connsiteX65" fmla="*/ 2354719 w 2500146"/>
                <a:gd name="connsiteY65" fmla="*/ 65048 h 1609169"/>
                <a:gd name="connsiteX66" fmla="*/ 2362522 w 2500146"/>
                <a:gd name="connsiteY66" fmla="*/ 96277 h 1609169"/>
                <a:gd name="connsiteX67" fmla="*/ 2365797 w 2500146"/>
                <a:gd name="connsiteY67" fmla="*/ 138874 h 1609169"/>
                <a:gd name="connsiteX68" fmla="*/ 2369076 w 2500146"/>
                <a:gd name="connsiteY68" fmla="*/ 178188 h 1609169"/>
                <a:gd name="connsiteX69" fmla="*/ 2369076 w 2500146"/>
                <a:gd name="connsiteY69" fmla="*/ 217502 h 1609169"/>
                <a:gd name="connsiteX70" fmla="*/ 2372351 w 2500146"/>
                <a:gd name="connsiteY70" fmla="*/ 260100 h 1609169"/>
                <a:gd name="connsiteX71" fmla="*/ 2375631 w 2500146"/>
                <a:gd name="connsiteY71" fmla="*/ 302697 h 1609169"/>
                <a:gd name="connsiteX72" fmla="*/ 2382185 w 2500146"/>
                <a:gd name="connsiteY72" fmla="*/ 342011 h 1609169"/>
                <a:gd name="connsiteX73" fmla="*/ 2385460 w 2500146"/>
                <a:gd name="connsiteY73" fmla="*/ 384608 h 1609169"/>
                <a:gd name="connsiteX74" fmla="*/ 2385460 w 2500146"/>
                <a:gd name="connsiteY74" fmla="*/ 423952 h 1609169"/>
                <a:gd name="connsiteX75" fmla="*/ 2382185 w 2500146"/>
                <a:gd name="connsiteY75" fmla="*/ 463266 h 1609169"/>
                <a:gd name="connsiteX76" fmla="*/ 2378906 w 2500146"/>
                <a:gd name="connsiteY76" fmla="*/ 545177 h 1609169"/>
                <a:gd name="connsiteX77" fmla="*/ 2378906 w 2500146"/>
                <a:gd name="connsiteY77" fmla="*/ 564849 h 1609169"/>
                <a:gd name="connsiteX78" fmla="*/ 2378906 w 2500146"/>
                <a:gd name="connsiteY78" fmla="*/ 584491 h 1609169"/>
                <a:gd name="connsiteX79" fmla="*/ 2378906 w 2500146"/>
                <a:gd name="connsiteY79" fmla="*/ 604163 h 1609169"/>
                <a:gd name="connsiteX80" fmla="*/ 2378906 w 2500146"/>
                <a:gd name="connsiteY80" fmla="*/ 613984 h 1609169"/>
                <a:gd name="connsiteX81" fmla="*/ 2378906 w 2500146"/>
                <a:gd name="connsiteY81" fmla="*/ 617267 h 1609169"/>
                <a:gd name="connsiteX82" fmla="*/ 2372351 w 2500146"/>
                <a:gd name="connsiteY82" fmla="*/ 627089 h 1609169"/>
                <a:gd name="connsiteX83" fmla="*/ 2362522 w 2500146"/>
                <a:gd name="connsiteY83" fmla="*/ 630372 h 1609169"/>
                <a:gd name="connsiteX84" fmla="*/ 2346138 w 2500146"/>
                <a:gd name="connsiteY84" fmla="*/ 630372 h 1609169"/>
                <a:gd name="connsiteX85" fmla="*/ 2323200 w 2500146"/>
                <a:gd name="connsiteY85" fmla="*/ 627089 h 1609169"/>
                <a:gd name="connsiteX86" fmla="*/ 2313370 w 2500146"/>
                <a:gd name="connsiteY86" fmla="*/ 620551 h 1609169"/>
                <a:gd name="connsiteX87" fmla="*/ 2310091 w 2500146"/>
                <a:gd name="connsiteY87" fmla="*/ 617267 h 1609169"/>
                <a:gd name="connsiteX88" fmla="*/ 2310091 w 2500146"/>
                <a:gd name="connsiteY88" fmla="*/ 613984 h 1609169"/>
                <a:gd name="connsiteX89" fmla="*/ 2310091 w 2500146"/>
                <a:gd name="connsiteY89" fmla="*/ 607446 h 1609169"/>
                <a:gd name="connsiteX90" fmla="*/ 2310091 w 2500146"/>
                <a:gd name="connsiteY90" fmla="*/ 594342 h 1609169"/>
                <a:gd name="connsiteX91" fmla="*/ 2313370 w 2500146"/>
                <a:gd name="connsiteY91" fmla="*/ 564849 h 1609169"/>
                <a:gd name="connsiteX92" fmla="*/ 2313370 w 2500146"/>
                <a:gd name="connsiteY92" fmla="*/ 525505 h 1609169"/>
                <a:gd name="connsiteX93" fmla="*/ 2313370 w 2500146"/>
                <a:gd name="connsiteY93" fmla="*/ 482908 h 1609169"/>
                <a:gd name="connsiteX94" fmla="*/ 2316645 w 2500146"/>
                <a:gd name="connsiteY94" fmla="*/ 443594 h 1609169"/>
                <a:gd name="connsiteX95" fmla="*/ 2319925 w 2500146"/>
                <a:gd name="connsiteY95" fmla="*/ 400997 h 1609169"/>
                <a:gd name="connsiteX96" fmla="*/ 2316645 w 2500146"/>
                <a:gd name="connsiteY96" fmla="*/ 361683 h 1609169"/>
                <a:gd name="connsiteX97" fmla="*/ 2313370 w 2500146"/>
                <a:gd name="connsiteY97" fmla="*/ 322369 h 1609169"/>
                <a:gd name="connsiteX98" fmla="*/ 2306816 w 2500146"/>
                <a:gd name="connsiteY98" fmla="*/ 279771 h 1609169"/>
                <a:gd name="connsiteX99" fmla="*/ 2303536 w 2500146"/>
                <a:gd name="connsiteY99" fmla="*/ 237174 h 1609169"/>
                <a:gd name="connsiteX100" fmla="*/ 2300261 w 2500146"/>
                <a:gd name="connsiteY100" fmla="*/ 197830 h 1609169"/>
                <a:gd name="connsiteX101" fmla="*/ 2300261 w 2500146"/>
                <a:gd name="connsiteY101" fmla="*/ 158516 h 1609169"/>
                <a:gd name="connsiteX102" fmla="*/ 2300261 w 2500146"/>
                <a:gd name="connsiteY102" fmla="*/ 115919 h 1609169"/>
                <a:gd name="connsiteX103" fmla="*/ 2298121 w 2500146"/>
                <a:gd name="connsiteY103" fmla="*/ 90262 h 1609169"/>
                <a:gd name="connsiteX104" fmla="*/ 2283865 w 2500146"/>
                <a:gd name="connsiteY104" fmla="*/ 92046 h 1609169"/>
                <a:gd name="connsiteX105" fmla="*/ 2224907 w 2500146"/>
                <a:gd name="connsiteY105" fmla="*/ 98599 h 1609169"/>
                <a:gd name="connsiteX106" fmla="*/ 2116748 w 2500146"/>
                <a:gd name="connsiteY106" fmla="*/ 105152 h 1609169"/>
                <a:gd name="connsiteX107" fmla="*/ 1969354 w 2500146"/>
                <a:gd name="connsiteY107" fmla="*/ 114982 h 1609169"/>
                <a:gd name="connsiteX108" fmla="*/ 1897248 w 2500146"/>
                <a:gd name="connsiteY108" fmla="*/ 114982 h 1609169"/>
                <a:gd name="connsiteX109" fmla="*/ 1828429 w 2500146"/>
                <a:gd name="connsiteY109" fmla="*/ 114982 h 1609169"/>
                <a:gd name="connsiteX110" fmla="*/ 1677642 w 2500146"/>
                <a:gd name="connsiteY110" fmla="*/ 118259 h 1609169"/>
                <a:gd name="connsiteX111" fmla="*/ 1530249 w 2500146"/>
                <a:gd name="connsiteY111" fmla="*/ 118259 h 1609169"/>
                <a:gd name="connsiteX112" fmla="*/ 1389323 w 2500146"/>
                <a:gd name="connsiteY112" fmla="*/ 114982 h 1609169"/>
                <a:gd name="connsiteX113" fmla="*/ 1238642 w 2500146"/>
                <a:gd name="connsiteY113" fmla="*/ 111706 h 1609169"/>
                <a:gd name="connsiteX114" fmla="*/ 1097717 w 2500146"/>
                <a:gd name="connsiteY114" fmla="*/ 108429 h 1609169"/>
                <a:gd name="connsiteX115" fmla="*/ 943749 w 2500146"/>
                <a:gd name="connsiteY115" fmla="*/ 105157 h 1609169"/>
                <a:gd name="connsiteX116" fmla="*/ 799536 w 2500146"/>
                <a:gd name="connsiteY116" fmla="*/ 101881 h 1609169"/>
                <a:gd name="connsiteX117" fmla="*/ 652037 w 2500146"/>
                <a:gd name="connsiteY117" fmla="*/ 98604 h 1609169"/>
                <a:gd name="connsiteX118" fmla="*/ 580037 w 2500146"/>
                <a:gd name="connsiteY118" fmla="*/ 98604 h 1609169"/>
                <a:gd name="connsiteX119" fmla="*/ 543983 w 2500146"/>
                <a:gd name="connsiteY119" fmla="*/ 98604 h 1609169"/>
                <a:gd name="connsiteX120" fmla="*/ 507930 w 2500146"/>
                <a:gd name="connsiteY120" fmla="*/ 98604 h 1609169"/>
                <a:gd name="connsiteX121" fmla="*/ 363718 w 2500146"/>
                <a:gd name="connsiteY121" fmla="*/ 92051 h 1609169"/>
                <a:gd name="connsiteX122" fmla="*/ 222793 w 2500146"/>
                <a:gd name="connsiteY122" fmla="*/ 88774 h 1609169"/>
                <a:gd name="connsiteX123" fmla="*/ 153973 w 2500146"/>
                <a:gd name="connsiteY123" fmla="*/ 92051 h 1609169"/>
                <a:gd name="connsiteX124" fmla="*/ 121208 w 2500146"/>
                <a:gd name="connsiteY124" fmla="*/ 92051 h 1609169"/>
                <a:gd name="connsiteX125" fmla="*/ 104878 w 2500146"/>
                <a:gd name="connsiteY125" fmla="*/ 92051 h 1609169"/>
                <a:gd name="connsiteX126" fmla="*/ 100288 w 2500146"/>
                <a:gd name="connsiteY126" fmla="*/ 90907 h 1609169"/>
                <a:gd name="connsiteX127" fmla="*/ 101583 w 2500146"/>
                <a:gd name="connsiteY127" fmla="*/ 105162 h 1609169"/>
                <a:gd name="connsiteX128" fmla="*/ 101583 w 2500146"/>
                <a:gd name="connsiteY128" fmla="*/ 177267 h 1609169"/>
                <a:gd name="connsiteX129" fmla="*/ 95030 w 2500146"/>
                <a:gd name="connsiteY129" fmla="*/ 275525 h 1609169"/>
                <a:gd name="connsiteX130" fmla="*/ 91753 w 2500146"/>
                <a:gd name="connsiteY130" fmla="*/ 324728 h 1609169"/>
                <a:gd name="connsiteX131" fmla="*/ 91753 w 2500146"/>
                <a:gd name="connsiteY131" fmla="*/ 373856 h 1609169"/>
                <a:gd name="connsiteX132" fmla="*/ 91753 w 2500146"/>
                <a:gd name="connsiteY132" fmla="*/ 422985 h 1609169"/>
                <a:gd name="connsiteX133" fmla="*/ 88476 w 2500146"/>
                <a:gd name="connsiteY133" fmla="*/ 475439 h 1609169"/>
                <a:gd name="connsiteX134" fmla="*/ 85199 w 2500146"/>
                <a:gd name="connsiteY134" fmla="*/ 577021 h 1609169"/>
                <a:gd name="connsiteX135" fmla="*/ 81922 w 2500146"/>
                <a:gd name="connsiteY135" fmla="*/ 678603 h 1609169"/>
                <a:gd name="connsiteX136" fmla="*/ 78645 w 2500146"/>
                <a:gd name="connsiteY136" fmla="*/ 776860 h 1609169"/>
                <a:gd name="connsiteX137" fmla="*/ 75368 w 2500146"/>
                <a:gd name="connsiteY137" fmla="*/ 881767 h 1609169"/>
                <a:gd name="connsiteX138" fmla="*/ 72091 w 2500146"/>
                <a:gd name="connsiteY138" fmla="*/ 980025 h 1609169"/>
                <a:gd name="connsiteX139" fmla="*/ 68815 w 2500146"/>
                <a:gd name="connsiteY139" fmla="*/ 1029154 h 1609169"/>
                <a:gd name="connsiteX140" fmla="*/ 68815 w 2500146"/>
                <a:gd name="connsiteY140" fmla="*/ 1084931 h 1609169"/>
                <a:gd name="connsiteX141" fmla="*/ 72091 w 2500146"/>
                <a:gd name="connsiteY141" fmla="*/ 1186440 h 1609169"/>
                <a:gd name="connsiteX142" fmla="*/ 72091 w 2500146"/>
                <a:gd name="connsiteY142" fmla="*/ 1238893 h 1609169"/>
                <a:gd name="connsiteX143" fmla="*/ 72091 w 2500146"/>
                <a:gd name="connsiteY143" fmla="*/ 1288022 h 1609169"/>
                <a:gd name="connsiteX144" fmla="*/ 72091 w 2500146"/>
                <a:gd name="connsiteY144" fmla="*/ 1337225 h 1609169"/>
                <a:gd name="connsiteX145" fmla="*/ 75368 w 2500146"/>
                <a:gd name="connsiteY145" fmla="*/ 1386353 h 1609169"/>
                <a:gd name="connsiteX146" fmla="*/ 78645 w 2500146"/>
                <a:gd name="connsiteY146" fmla="*/ 1438807 h 1609169"/>
                <a:gd name="connsiteX147" fmla="*/ 81922 w 2500146"/>
                <a:gd name="connsiteY147" fmla="*/ 1491186 h 1609169"/>
                <a:gd name="connsiteX148" fmla="*/ 85199 w 2500146"/>
                <a:gd name="connsiteY148" fmla="*/ 1540389 h 1609169"/>
                <a:gd name="connsiteX149" fmla="*/ 85199 w 2500146"/>
                <a:gd name="connsiteY149" fmla="*/ 1566542 h 1609169"/>
                <a:gd name="connsiteX150" fmla="*/ 86308 w 2500146"/>
                <a:gd name="connsiteY150" fmla="*/ 1566542 h 1609169"/>
                <a:gd name="connsiteX151" fmla="*/ 86308 w 2500146"/>
                <a:gd name="connsiteY151" fmla="*/ 1579317 h 1609169"/>
                <a:gd name="connsiteX152" fmla="*/ 85199 w 2500146"/>
                <a:gd name="connsiteY152" fmla="*/ 1579692 h 1609169"/>
                <a:gd name="connsiteX153" fmla="*/ 85199 w 2500146"/>
                <a:gd name="connsiteY153" fmla="*/ 1589518 h 1609169"/>
                <a:gd name="connsiteX154" fmla="*/ 78645 w 2500146"/>
                <a:gd name="connsiteY154" fmla="*/ 1599343 h 1609169"/>
                <a:gd name="connsiteX155" fmla="*/ 68815 w 2500146"/>
                <a:gd name="connsiteY155" fmla="*/ 1605919 h 1609169"/>
                <a:gd name="connsiteX156" fmla="*/ 62261 w 2500146"/>
                <a:gd name="connsiteY156" fmla="*/ 1609169 h 1609169"/>
                <a:gd name="connsiteX157" fmla="*/ 55707 w 2500146"/>
                <a:gd name="connsiteY157" fmla="*/ 1609169 h 1609169"/>
                <a:gd name="connsiteX158" fmla="*/ 42600 w 2500146"/>
                <a:gd name="connsiteY158" fmla="*/ 1605919 h 1609169"/>
                <a:gd name="connsiteX159" fmla="*/ 29492 w 2500146"/>
                <a:gd name="connsiteY159" fmla="*/ 1586267 h 1609169"/>
                <a:gd name="connsiteX160" fmla="*/ 29492 w 2500146"/>
                <a:gd name="connsiteY160" fmla="*/ 1576367 h 1609169"/>
                <a:gd name="connsiteX161" fmla="*/ 26215 w 2500146"/>
                <a:gd name="connsiteY161" fmla="*/ 1556716 h 1609169"/>
                <a:gd name="connsiteX162" fmla="*/ 19661 w 2500146"/>
                <a:gd name="connsiteY162" fmla="*/ 1517413 h 1609169"/>
                <a:gd name="connsiteX163" fmla="*/ 13108 w 2500146"/>
                <a:gd name="connsiteY163" fmla="*/ 1442057 h 1609169"/>
                <a:gd name="connsiteX164" fmla="*/ 3277 w 2500146"/>
                <a:gd name="connsiteY164" fmla="*/ 1340475 h 1609169"/>
                <a:gd name="connsiteX165" fmla="*/ 3277 w 2500146"/>
                <a:gd name="connsiteY165" fmla="*/ 1291346 h 1609169"/>
                <a:gd name="connsiteX166" fmla="*/ 3277 w 2500146"/>
                <a:gd name="connsiteY166" fmla="*/ 1242144 h 1609169"/>
                <a:gd name="connsiteX167" fmla="*/ 0 w 2500146"/>
                <a:gd name="connsiteY167" fmla="*/ 1137311 h 1609169"/>
                <a:gd name="connsiteX168" fmla="*/ 0 w 2500146"/>
                <a:gd name="connsiteY168" fmla="*/ 1035729 h 1609169"/>
                <a:gd name="connsiteX169" fmla="*/ 3277 w 2500146"/>
                <a:gd name="connsiteY169" fmla="*/ 937471 h 1609169"/>
                <a:gd name="connsiteX170" fmla="*/ 6554 w 2500146"/>
                <a:gd name="connsiteY170" fmla="*/ 832564 h 1609169"/>
                <a:gd name="connsiteX171" fmla="*/ 9831 w 2500146"/>
                <a:gd name="connsiteY171" fmla="*/ 734307 h 1609169"/>
                <a:gd name="connsiteX172" fmla="*/ 13108 w 2500146"/>
                <a:gd name="connsiteY172" fmla="*/ 629400 h 1609169"/>
                <a:gd name="connsiteX173" fmla="*/ 16385 w 2500146"/>
                <a:gd name="connsiteY173" fmla="*/ 527818 h 1609169"/>
                <a:gd name="connsiteX174" fmla="*/ 19661 w 2500146"/>
                <a:gd name="connsiteY174" fmla="*/ 426236 h 1609169"/>
                <a:gd name="connsiteX175" fmla="*/ 19661 w 2500146"/>
                <a:gd name="connsiteY175" fmla="*/ 377107 h 1609169"/>
                <a:gd name="connsiteX176" fmla="*/ 19661 w 2500146"/>
                <a:gd name="connsiteY176" fmla="*/ 350880 h 1609169"/>
                <a:gd name="connsiteX177" fmla="*/ 19661 w 2500146"/>
                <a:gd name="connsiteY177" fmla="*/ 324728 h 1609169"/>
                <a:gd name="connsiteX178" fmla="*/ 26215 w 2500146"/>
                <a:gd name="connsiteY178" fmla="*/ 223145 h 1609169"/>
                <a:gd name="connsiteX179" fmla="*/ 29492 w 2500146"/>
                <a:gd name="connsiteY179" fmla="*/ 124814 h 1609169"/>
                <a:gd name="connsiteX180" fmla="*/ 26215 w 2500146"/>
                <a:gd name="connsiteY180" fmla="*/ 75685 h 1609169"/>
                <a:gd name="connsiteX181" fmla="*/ 26215 w 2500146"/>
                <a:gd name="connsiteY181" fmla="*/ 52709 h 1609169"/>
                <a:gd name="connsiteX182" fmla="*/ 26215 w 2500146"/>
                <a:gd name="connsiteY182" fmla="*/ 42883 h 1609169"/>
                <a:gd name="connsiteX183" fmla="*/ 29492 w 2500146"/>
                <a:gd name="connsiteY183" fmla="*/ 33058 h 1609169"/>
                <a:gd name="connsiteX184" fmla="*/ 29492 w 2500146"/>
                <a:gd name="connsiteY184" fmla="*/ 29807 h 1609169"/>
                <a:gd name="connsiteX185" fmla="*/ 36046 w 2500146"/>
                <a:gd name="connsiteY185" fmla="*/ 23232 h 1609169"/>
                <a:gd name="connsiteX186" fmla="*/ 45876 w 2500146"/>
                <a:gd name="connsiteY186" fmla="*/ 16657 h 1609169"/>
                <a:gd name="connsiteX187" fmla="*/ 62261 w 2500146"/>
                <a:gd name="connsiteY187" fmla="*/ 13406 h 1609169"/>
                <a:gd name="connsiteX188" fmla="*/ 78645 w 2500146"/>
                <a:gd name="connsiteY188" fmla="*/ 16657 h 1609169"/>
                <a:gd name="connsiteX189" fmla="*/ 88476 w 2500146"/>
                <a:gd name="connsiteY189" fmla="*/ 23232 h 1609169"/>
                <a:gd name="connsiteX190" fmla="*/ 88480 w 2500146"/>
                <a:gd name="connsiteY190" fmla="*/ 23236 h 1609169"/>
                <a:gd name="connsiteX191" fmla="*/ 91729 w 2500146"/>
                <a:gd name="connsiteY191" fmla="*/ 23236 h 1609169"/>
                <a:gd name="connsiteX192" fmla="*/ 104878 w 2500146"/>
                <a:gd name="connsiteY192" fmla="*/ 19959 h 1609169"/>
                <a:gd name="connsiteX193" fmla="*/ 114739 w 2500146"/>
                <a:gd name="connsiteY193" fmla="*/ 19959 h 1609169"/>
                <a:gd name="connsiteX194" fmla="*/ 140931 w 2500146"/>
                <a:gd name="connsiteY194" fmla="*/ 19959 h 1609169"/>
                <a:gd name="connsiteX195" fmla="*/ 193314 w 2500146"/>
                <a:gd name="connsiteY195" fmla="*/ 16683 h 1609169"/>
                <a:gd name="connsiteX196" fmla="*/ 244517 w 2500146"/>
                <a:gd name="connsiteY196" fmla="*/ 15454 h 1609169"/>
                <a:gd name="connsiteX197" fmla="*/ 298186 w 2500146"/>
                <a:gd name="connsiteY197" fmla="*/ 16683 h 1609169"/>
                <a:gd name="connsiteX198" fmla="*/ 439111 w 2500146"/>
                <a:gd name="connsiteY198" fmla="*/ 23236 h 1609169"/>
                <a:gd name="connsiteX199" fmla="*/ 511218 w 2500146"/>
                <a:gd name="connsiteY199" fmla="*/ 26513 h 1609169"/>
                <a:gd name="connsiteX200" fmla="*/ 583218 w 2500146"/>
                <a:gd name="connsiteY200" fmla="*/ 26513 h 1609169"/>
                <a:gd name="connsiteX201" fmla="*/ 655324 w 2500146"/>
                <a:gd name="connsiteY201" fmla="*/ 26513 h 1609169"/>
                <a:gd name="connsiteX202" fmla="*/ 730717 w 2500146"/>
                <a:gd name="connsiteY202" fmla="*/ 29789 h 1609169"/>
                <a:gd name="connsiteX203" fmla="*/ 878217 w 2500146"/>
                <a:gd name="connsiteY203" fmla="*/ 33066 h 1609169"/>
                <a:gd name="connsiteX204" fmla="*/ 1025611 w 2500146"/>
                <a:gd name="connsiteY204" fmla="*/ 36343 h 1609169"/>
                <a:gd name="connsiteX205" fmla="*/ 1166536 w 2500146"/>
                <a:gd name="connsiteY205" fmla="*/ 39619 h 1609169"/>
                <a:gd name="connsiteX206" fmla="*/ 1317217 w 2500146"/>
                <a:gd name="connsiteY206" fmla="*/ 42896 h 1609169"/>
                <a:gd name="connsiteX207" fmla="*/ 1461429 w 2500146"/>
                <a:gd name="connsiteY207" fmla="*/ 46173 h 1609169"/>
                <a:gd name="connsiteX208" fmla="*/ 1533536 w 2500146"/>
                <a:gd name="connsiteY208" fmla="*/ 49444 h 1609169"/>
                <a:gd name="connsiteX209" fmla="*/ 1612110 w 2500146"/>
                <a:gd name="connsiteY209" fmla="*/ 49444 h 1609169"/>
                <a:gd name="connsiteX210" fmla="*/ 1756323 w 2500146"/>
                <a:gd name="connsiteY210" fmla="*/ 46173 h 1609169"/>
                <a:gd name="connsiteX211" fmla="*/ 1828429 w 2500146"/>
                <a:gd name="connsiteY211" fmla="*/ 46173 h 1609169"/>
                <a:gd name="connsiteX212" fmla="*/ 1897248 w 2500146"/>
                <a:gd name="connsiteY212" fmla="*/ 46173 h 1609169"/>
                <a:gd name="connsiteX213" fmla="*/ 1969354 w 2500146"/>
                <a:gd name="connsiteY213" fmla="*/ 46173 h 1609169"/>
                <a:gd name="connsiteX214" fmla="*/ 2041355 w 2500146"/>
                <a:gd name="connsiteY214" fmla="*/ 42896 h 1609169"/>
                <a:gd name="connsiteX215" fmla="*/ 2116748 w 2500146"/>
                <a:gd name="connsiteY215" fmla="*/ 39619 h 1609169"/>
                <a:gd name="connsiteX216" fmla="*/ 2188854 w 2500146"/>
                <a:gd name="connsiteY216" fmla="*/ 36343 h 1609169"/>
                <a:gd name="connsiteX217" fmla="*/ 2260961 w 2500146"/>
                <a:gd name="connsiteY217" fmla="*/ 33066 h 1609169"/>
                <a:gd name="connsiteX218" fmla="*/ 2293707 w 2500146"/>
                <a:gd name="connsiteY218" fmla="*/ 33066 h 1609169"/>
                <a:gd name="connsiteX219" fmla="*/ 2293707 w 2500146"/>
                <a:gd name="connsiteY219" fmla="*/ 27440 h 1609169"/>
                <a:gd name="connsiteX220" fmla="*/ 2293707 w 2500146"/>
                <a:gd name="connsiteY220" fmla="*/ 20903 h 1609169"/>
                <a:gd name="connsiteX221" fmla="*/ 2293707 w 2500146"/>
                <a:gd name="connsiteY221" fmla="*/ 14336 h 1609169"/>
                <a:gd name="connsiteX222" fmla="*/ 2300261 w 2500146"/>
                <a:gd name="connsiteY222" fmla="*/ 4515 h 160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500146" h="1609169">
                  <a:moveTo>
                    <a:pt x="2457552" y="603219"/>
                  </a:moveTo>
                  <a:cubicBezTo>
                    <a:pt x="2457552" y="603219"/>
                    <a:pt x="2460817" y="603219"/>
                    <a:pt x="2464099" y="603219"/>
                  </a:cubicBezTo>
                  <a:cubicBezTo>
                    <a:pt x="2467380" y="603219"/>
                    <a:pt x="2473927" y="603219"/>
                    <a:pt x="2477208" y="606493"/>
                  </a:cubicBezTo>
                  <a:cubicBezTo>
                    <a:pt x="2480489" y="609766"/>
                    <a:pt x="2483755" y="613053"/>
                    <a:pt x="2487036" y="616326"/>
                  </a:cubicBezTo>
                  <a:cubicBezTo>
                    <a:pt x="2490318" y="619600"/>
                    <a:pt x="2490318" y="626160"/>
                    <a:pt x="2500146" y="645815"/>
                  </a:cubicBezTo>
                  <a:cubicBezTo>
                    <a:pt x="2500146" y="649101"/>
                    <a:pt x="2496865" y="652375"/>
                    <a:pt x="2496865" y="655648"/>
                  </a:cubicBezTo>
                  <a:cubicBezTo>
                    <a:pt x="2496865" y="655648"/>
                    <a:pt x="2493599" y="662208"/>
                    <a:pt x="2493599" y="665482"/>
                  </a:cubicBezTo>
                  <a:cubicBezTo>
                    <a:pt x="2490318" y="665482"/>
                    <a:pt x="2490318" y="668756"/>
                    <a:pt x="2490318" y="668756"/>
                  </a:cubicBezTo>
                  <a:cubicBezTo>
                    <a:pt x="2487036" y="675316"/>
                    <a:pt x="2483755" y="678589"/>
                    <a:pt x="2480489" y="685137"/>
                  </a:cubicBezTo>
                  <a:cubicBezTo>
                    <a:pt x="2470661" y="701518"/>
                    <a:pt x="2464099" y="714625"/>
                    <a:pt x="2454270" y="731019"/>
                  </a:cubicBezTo>
                  <a:cubicBezTo>
                    <a:pt x="2444442" y="744126"/>
                    <a:pt x="2437895" y="760507"/>
                    <a:pt x="2428051" y="773615"/>
                  </a:cubicBezTo>
                  <a:cubicBezTo>
                    <a:pt x="2421504" y="783436"/>
                    <a:pt x="2414957" y="789996"/>
                    <a:pt x="2408395" y="799829"/>
                  </a:cubicBezTo>
                  <a:cubicBezTo>
                    <a:pt x="2401848" y="806377"/>
                    <a:pt x="2398566" y="812937"/>
                    <a:pt x="2392019" y="819484"/>
                  </a:cubicBezTo>
                  <a:cubicBezTo>
                    <a:pt x="2388738" y="822758"/>
                    <a:pt x="2385457" y="826044"/>
                    <a:pt x="2382175" y="829318"/>
                  </a:cubicBezTo>
                  <a:cubicBezTo>
                    <a:pt x="2378910" y="832591"/>
                    <a:pt x="2375629" y="835865"/>
                    <a:pt x="2372347" y="839139"/>
                  </a:cubicBezTo>
                  <a:cubicBezTo>
                    <a:pt x="2369082" y="842425"/>
                    <a:pt x="2362519" y="845699"/>
                    <a:pt x="2359238" y="848972"/>
                  </a:cubicBezTo>
                  <a:cubicBezTo>
                    <a:pt x="2355972" y="848972"/>
                    <a:pt x="2355972" y="852246"/>
                    <a:pt x="2352691" y="852246"/>
                  </a:cubicBezTo>
                  <a:cubicBezTo>
                    <a:pt x="2352691" y="852246"/>
                    <a:pt x="2349409" y="855532"/>
                    <a:pt x="2349409" y="858806"/>
                  </a:cubicBezTo>
                  <a:cubicBezTo>
                    <a:pt x="2346144" y="865353"/>
                    <a:pt x="2342862" y="868640"/>
                    <a:pt x="2336315" y="871913"/>
                  </a:cubicBezTo>
                  <a:cubicBezTo>
                    <a:pt x="2333034" y="875187"/>
                    <a:pt x="2326472" y="875187"/>
                    <a:pt x="2319925" y="875187"/>
                  </a:cubicBezTo>
                  <a:cubicBezTo>
                    <a:pt x="2316643" y="875187"/>
                    <a:pt x="2313378" y="875187"/>
                    <a:pt x="2310096" y="875187"/>
                  </a:cubicBezTo>
                  <a:cubicBezTo>
                    <a:pt x="2300268" y="871913"/>
                    <a:pt x="2290440" y="865353"/>
                    <a:pt x="2283877" y="858806"/>
                  </a:cubicBezTo>
                  <a:cubicBezTo>
                    <a:pt x="2280611" y="852246"/>
                    <a:pt x="2274049" y="845699"/>
                    <a:pt x="2270768" y="839139"/>
                  </a:cubicBezTo>
                  <a:cubicBezTo>
                    <a:pt x="2267502" y="829318"/>
                    <a:pt x="2260939" y="822758"/>
                    <a:pt x="2254392" y="812937"/>
                  </a:cubicBezTo>
                  <a:cubicBezTo>
                    <a:pt x="2244564" y="796543"/>
                    <a:pt x="2231455" y="776888"/>
                    <a:pt x="2221626" y="760507"/>
                  </a:cubicBezTo>
                  <a:cubicBezTo>
                    <a:pt x="2215064" y="750674"/>
                    <a:pt x="2208517" y="744126"/>
                    <a:pt x="2205235" y="734293"/>
                  </a:cubicBezTo>
                  <a:cubicBezTo>
                    <a:pt x="2198688" y="724459"/>
                    <a:pt x="2192126" y="714625"/>
                    <a:pt x="2188860" y="704804"/>
                  </a:cubicBezTo>
                  <a:cubicBezTo>
                    <a:pt x="2185579" y="694970"/>
                    <a:pt x="2182298" y="688411"/>
                    <a:pt x="2179032" y="681863"/>
                  </a:cubicBezTo>
                  <a:cubicBezTo>
                    <a:pt x="2175751" y="675303"/>
                    <a:pt x="2175751" y="672029"/>
                    <a:pt x="2172469" y="665482"/>
                  </a:cubicBezTo>
                  <a:cubicBezTo>
                    <a:pt x="2169188" y="658922"/>
                    <a:pt x="2169188" y="652375"/>
                    <a:pt x="2169188" y="649088"/>
                  </a:cubicBezTo>
                  <a:cubicBezTo>
                    <a:pt x="2169188" y="645815"/>
                    <a:pt x="2169188" y="639267"/>
                    <a:pt x="2169188" y="635981"/>
                  </a:cubicBezTo>
                  <a:cubicBezTo>
                    <a:pt x="2169188" y="632707"/>
                    <a:pt x="2165922" y="629434"/>
                    <a:pt x="2165922" y="626160"/>
                  </a:cubicBezTo>
                  <a:cubicBezTo>
                    <a:pt x="2165922" y="626160"/>
                    <a:pt x="2162641" y="622886"/>
                    <a:pt x="2162641" y="622886"/>
                  </a:cubicBezTo>
                  <a:cubicBezTo>
                    <a:pt x="2162641" y="619600"/>
                    <a:pt x="2162641" y="619600"/>
                    <a:pt x="2162641" y="619600"/>
                  </a:cubicBezTo>
                  <a:cubicBezTo>
                    <a:pt x="2162641" y="616326"/>
                    <a:pt x="2162641" y="616326"/>
                    <a:pt x="2165922" y="616326"/>
                  </a:cubicBezTo>
                  <a:cubicBezTo>
                    <a:pt x="2169188" y="616326"/>
                    <a:pt x="2169188" y="616326"/>
                    <a:pt x="2169188" y="616326"/>
                  </a:cubicBezTo>
                  <a:cubicBezTo>
                    <a:pt x="2169188" y="616326"/>
                    <a:pt x="2172469" y="619600"/>
                    <a:pt x="2172469" y="619600"/>
                  </a:cubicBezTo>
                  <a:cubicBezTo>
                    <a:pt x="2175751" y="619600"/>
                    <a:pt x="2182298" y="622886"/>
                    <a:pt x="2185579" y="626160"/>
                  </a:cubicBezTo>
                  <a:cubicBezTo>
                    <a:pt x="2185579" y="626160"/>
                    <a:pt x="2188860" y="629434"/>
                    <a:pt x="2192126" y="629434"/>
                  </a:cubicBezTo>
                  <a:cubicBezTo>
                    <a:pt x="2195407" y="629434"/>
                    <a:pt x="2195407" y="632707"/>
                    <a:pt x="2198688" y="632707"/>
                  </a:cubicBezTo>
                  <a:cubicBezTo>
                    <a:pt x="2208517" y="639267"/>
                    <a:pt x="2215064" y="649088"/>
                    <a:pt x="2224892" y="655648"/>
                  </a:cubicBezTo>
                  <a:cubicBezTo>
                    <a:pt x="2241283" y="672029"/>
                    <a:pt x="2257674" y="688411"/>
                    <a:pt x="2270768" y="704804"/>
                  </a:cubicBezTo>
                  <a:cubicBezTo>
                    <a:pt x="2287158" y="724459"/>
                    <a:pt x="2300268" y="744126"/>
                    <a:pt x="2313378" y="763781"/>
                  </a:cubicBezTo>
                  <a:cubicBezTo>
                    <a:pt x="2319925" y="773615"/>
                    <a:pt x="2326472" y="780162"/>
                    <a:pt x="2333034" y="789996"/>
                  </a:cubicBezTo>
                  <a:cubicBezTo>
                    <a:pt x="2336315" y="793269"/>
                    <a:pt x="2339581" y="799829"/>
                    <a:pt x="2342862" y="803103"/>
                  </a:cubicBezTo>
                  <a:cubicBezTo>
                    <a:pt x="2346144" y="803103"/>
                    <a:pt x="2346144" y="799829"/>
                    <a:pt x="2346144" y="799829"/>
                  </a:cubicBezTo>
                  <a:cubicBezTo>
                    <a:pt x="2346144" y="793269"/>
                    <a:pt x="2349409" y="786722"/>
                    <a:pt x="2352691" y="780162"/>
                  </a:cubicBezTo>
                  <a:cubicBezTo>
                    <a:pt x="2355972" y="776888"/>
                    <a:pt x="2355972" y="773615"/>
                    <a:pt x="2359238" y="770341"/>
                  </a:cubicBezTo>
                  <a:cubicBezTo>
                    <a:pt x="2365800" y="763781"/>
                    <a:pt x="2369082" y="753947"/>
                    <a:pt x="2372347" y="747400"/>
                  </a:cubicBezTo>
                  <a:cubicBezTo>
                    <a:pt x="2378910" y="731019"/>
                    <a:pt x="2388738" y="717911"/>
                    <a:pt x="2395285" y="701518"/>
                  </a:cubicBezTo>
                  <a:cubicBezTo>
                    <a:pt x="2401848" y="685137"/>
                    <a:pt x="2408395" y="672029"/>
                    <a:pt x="2418223" y="655648"/>
                  </a:cubicBezTo>
                  <a:cubicBezTo>
                    <a:pt x="2421504" y="649088"/>
                    <a:pt x="2428051" y="639267"/>
                    <a:pt x="2431332" y="632707"/>
                  </a:cubicBezTo>
                  <a:cubicBezTo>
                    <a:pt x="2434614" y="626160"/>
                    <a:pt x="2434614" y="622874"/>
                    <a:pt x="2437879" y="619600"/>
                  </a:cubicBezTo>
                  <a:cubicBezTo>
                    <a:pt x="2437879" y="616326"/>
                    <a:pt x="2441161" y="613053"/>
                    <a:pt x="2444442" y="609779"/>
                  </a:cubicBezTo>
                  <a:cubicBezTo>
                    <a:pt x="2447723" y="606493"/>
                    <a:pt x="2454270" y="603219"/>
                    <a:pt x="2457552" y="603219"/>
                  </a:cubicBezTo>
                  <a:close/>
                  <a:moveTo>
                    <a:pt x="2304767" y="0"/>
                  </a:moveTo>
                  <a:lnTo>
                    <a:pt x="2315404" y="0"/>
                  </a:lnTo>
                  <a:lnTo>
                    <a:pt x="2316645" y="1231"/>
                  </a:lnTo>
                  <a:cubicBezTo>
                    <a:pt x="2319920" y="4515"/>
                    <a:pt x="2323200" y="4515"/>
                    <a:pt x="2326475" y="7798"/>
                  </a:cubicBezTo>
                  <a:cubicBezTo>
                    <a:pt x="2329754" y="11082"/>
                    <a:pt x="2329754" y="11082"/>
                    <a:pt x="2333029" y="14336"/>
                  </a:cubicBezTo>
                  <a:cubicBezTo>
                    <a:pt x="2336304" y="20903"/>
                    <a:pt x="2339583" y="24186"/>
                    <a:pt x="2342859" y="30724"/>
                  </a:cubicBezTo>
                  <a:lnTo>
                    <a:pt x="2348212" y="44991"/>
                  </a:lnTo>
                  <a:lnTo>
                    <a:pt x="2352684" y="49449"/>
                  </a:lnTo>
                  <a:cubicBezTo>
                    <a:pt x="2355971" y="52726"/>
                    <a:pt x="2355971" y="56003"/>
                    <a:pt x="2355971" y="55998"/>
                  </a:cubicBezTo>
                  <a:cubicBezTo>
                    <a:pt x="2355971" y="59274"/>
                    <a:pt x="2355971" y="59274"/>
                    <a:pt x="2355971" y="62551"/>
                  </a:cubicBezTo>
                  <a:lnTo>
                    <a:pt x="2354719" y="65048"/>
                  </a:lnTo>
                  <a:lnTo>
                    <a:pt x="2362522" y="96277"/>
                  </a:lnTo>
                  <a:cubicBezTo>
                    <a:pt x="2365797" y="112665"/>
                    <a:pt x="2365797" y="125770"/>
                    <a:pt x="2365797" y="138874"/>
                  </a:cubicBezTo>
                  <a:cubicBezTo>
                    <a:pt x="2369076" y="151979"/>
                    <a:pt x="2369076" y="165083"/>
                    <a:pt x="2369076" y="178188"/>
                  </a:cubicBezTo>
                  <a:cubicBezTo>
                    <a:pt x="2369076" y="191293"/>
                    <a:pt x="2369076" y="204397"/>
                    <a:pt x="2369076" y="217502"/>
                  </a:cubicBezTo>
                  <a:cubicBezTo>
                    <a:pt x="2369076" y="233890"/>
                    <a:pt x="2372351" y="246995"/>
                    <a:pt x="2372351" y="260100"/>
                  </a:cubicBezTo>
                  <a:cubicBezTo>
                    <a:pt x="2372351" y="273204"/>
                    <a:pt x="2372351" y="289592"/>
                    <a:pt x="2375631" y="302697"/>
                  </a:cubicBezTo>
                  <a:cubicBezTo>
                    <a:pt x="2378906" y="315802"/>
                    <a:pt x="2378906" y="328906"/>
                    <a:pt x="2382185" y="342011"/>
                  </a:cubicBezTo>
                  <a:cubicBezTo>
                    <a:pt x="2382185" y="358399"/>
                    <a:pt x="2385460" y="371504"/>
                    <a:pt x="2385460" y="384608"/>
                  </a:cubicBezTo>
                  <a:cubicBezTo>
                    <a:pt x="2385460" y="397743"/>
                    <a:pt x="2385460" y="410847"/>
                    <a:pt x="2385460" y="423952"/>
                  </a:cubicBezTo>
                  <a:cubicBezTo>
                    <a:pt x="2385460" y="437056"/>
                    <a:pt x="2382185" y="450161"/>
                    <a:pt x="2382185" y="463266"/>
                  </a:cubicBezTo>
                  <a:cubicBezTo>
                    <a:pt x="2378906" y="489475"/>
                    <a:pt x="2378906" y="518968"/>
                    <a:pt x="2378906" y="545177"/>
                  </a:cubicBezTo>
                  <a:cubicBezTo>
                    <a:pt x="2378906" y="551744"/>
                    <a:pt x="2378906" y="558282"/>
                    <a:pt x="2378906" y="564849"/>
                  </a:cubicBezTo>
                  <a:cubicBezTo>
                    <a:pt x="2378906" y="571386"/>
                    <a:pt x="2378906" y="577954"/>
                    <a:pt x="2378906" y="584491"/>
                  </a:cubicBezTo>
                  <a:cubicBezTo>
                    <a:pt x="2378906" y="591058"/>
                    <a:pt x="2378906" y="597596"/>
                    <a:pt x="2378906" y="604163"/>
                  </a:cubicBezTo>
                  <a:cubicBezTo>
                    <a:pt x="2378906" y="607446"/>
                    <a:pt x="2378906" y="610700"/>
                    <a:pt x="2378906" y="613984"/>
                  </a:cubicBezTo>
                  <a:cubicBezTo>
                    <a:pt x="2378906" y="613984"/>
                    <a:pt x="2378906" y="617267"/>
                    <a:pt x="2378906" y="617267"/>
                  </a:cubicBezTo>
                  <a:cubicBezTo>
                    <a:pt x="2378906" y="620551"/>
                    <a:pt x="2378906" y="623835"/>
                    <a:pt x="2372351" y="627089"/>
                  </a:cubicBezTo>
                  <a:cubicBezTo>
                    <a:pt x="2372351" y="627089"/>
                    <a:pt x="2365797" y="630372"/>
                    <a:pt x="2362522" y="630372"/>
                  </a:cubicBezTo>
                  <a:cubicBezTo>
                    <a:pt x="2355967" y="630372"/>
                    <a:pt x="2352692" y="630372"/>
                    <a:pt x="2346138" y="630372"/>
                  </a:cubicBezTo>
                  <a:cubicBezTo>
                    <a:pt x="2336308" y="630372"/>
                    <a:pt x="2329754" y="630372"/>
                    <a:pt x="2323200" y="627089"/>
                  </a:cubicBezTo>
                  <a:cubicBezTo>
                    <a:pt x="2319920" y="623805"/>
                    <a:pt x="2316645" y="623805"/>
                    <a:pt x="2313370" y="620551"/>
                  </a:cubicBezTo>
                  <a:cubicBezTo>
                    <a:pt x="2310091" y="620551"/>
                    <a:pt x="2310091" y="617267"/>
                    <a:pt x="2310091" y="617267"/>
                  </a:cubicBezTo>
                  <a:cubicBezTo>
                    <a:pt x="2310091" y="617267"/>
                    <a:pt x="2310091" y="613984"/>
                    <a:pt x="2310091" y="613984"/>
                  </a:cubicBezTo>
                  <a:cubicBezTo>
                    <a:pt x="2310091" y="610700"/>
                    <a:pt x="2310091" y="610700"/>
                    <a:pt x="2310091" y="607446"/>
                  </a:cubicBezTo>
                  <a:cubicBezTo>
                    <a:pt x="2310091" y="604163"/>
                    <a:pt x="2310091" y="597596"/>
                    <a:pt x="2310091" y="594342"/>
                  </a:cubicBezTo>
                  <a:cubicBezTo>
                    <a:pt x="2310091" y="584491"/>
                    <a:pt x="2313370" y="574670"/>
                    <a:pt x="2313370" y="564849"/>
                  </a:cubicBezTo>
                  <a:cubicBezTo>
                    <a:pt x="2313370" y="551744"/>
                    <a:pt x="2313370" y="538610"/>
                    <a:pt x="2313370" y="525505"/>
                  </a:cubicBezTo>
                  <a:cubicBezTo>
                    <a:pt x="2313370" y="509147"/>
                    <a:pt x="2313370" y="496013"/>
                    <a:pt x="2313370" y="482908"/>
                  </a:cubicBezTo>
                  <a:cubicBezTo>
                    <a:pt x="2313370" y="469803"/>
                    <a:pt x="2316645" y="456699"/>
                    <a:pt x="2316645" y="443594"/>
                  </a:cubicBezTo>
                  <a:cubicBezTo>
                    <a:pt x="2319925" y="427206"/>
                    <a:pt x="2319925" y="414101"/>
                    <a:pt x="2319925" y="400997"/>
                  </a:cubicBezTo>
                  <a:cubicBezTo>
                    <a:pt x="2319925" y="387892"/>
                    <a:pt x="2316645" y="374787"/>
                    <a:pt x="2316645" y="361683"/>
                  </a:cubicBezTo>
                  <a:cubicBezTo>
                    <a:pt x="2316645" y="348578"/>
                    <a:pt x="2316645" y="335473"/>
                    <a:pt x="2313370" y="322369"/>
                  </a:cubicBezTo>
                  <a:cubicBezTo>
                    <a:pt x="2310091" y="305981"/>
                    <a:pt x="2310091" y="292876"/>
                    <a:pt x="2306816" y="279771"/>
                  </a:cubicBezTo>
                  <a:cubicBezTo>
                    <a:pt x="2306816" y="266667"/>
                    <a:pt x="2303536" y="250278"/>
                    <a:pt x="2303536" y="237174"/>
                  </a:cubicBezTo>
                  <a:cubicBezTo>
                    <a:pt x="2303536" y="224069"/>
                    <a:pt x="2300261" y="210965"/>
                    <a:pt x="2300261" y="197830"/>
                  </a:cubicBezTo>
                  <a:cubicBezTo>
                    <a:pt x="2300261" y="184726"/>
                    <a:pt x="2300261" y="171621"/>
                    <a:pt x="2300261" y="158516"/>
                  </a:cubicBezTo>
                  <a:cubicBezTo>
                    <a:pt x="2300261" y="142128"/>
                    <a:pt x="2300261" y="129024"/>
                    <a:pt x="2300261" y="115919"/>
                  </a:cubicBezTo>
                  <a:lnTo>
                    <a:pt x="2298121" y="90262"/>
                  </a:lnTo>
                  <a:lnTo>
                    <a:pt x="2283865" y="92046"/>
                  </a:lnTo>
                  <a:cubicBezTo>
                    <a:pt x="2264247" y="95322"/>
                    <a:pt x="2244525" y="98599"/>
                    <a:pt x="2224907" y="98599"/>
                  </a:cubicBezTo>
                  <a:cubicBezTo>
                    <a:pt x="2188854" y="101876"/>
                    <a:pt x="2152801" y="101876"/>
                    <a:pt x="2116748" y="105152"/>
                  </a:cubicBezTo>
                  <a:cubicBezTo>
                    <a:pt x="2067652" y="108429"/>
                    <a:pt x="2018450" y="111706"/>
                    <a:pt x="1969354" y="114982"/>
                  </a:cubicBezTo>
                  <a:cubicBezTo>
                    <a:pt x="1946344" y="114982"/>
                    <a:pt x="1920152" y="114982"/>
                    <a:pt x="1897248" y="114982"/>
                  </a:cubicBezTo>
                  <a:cubicBezTo>
                    <a:pt x="1874344" y="114982"/>
                    <a:pt x="1851333" y="114982"/>
                    <a:pt x="1828429" y="114982"/>
                  </a:cubicBezTo>
                  <a:cubicBezTo>
                    <a:pt x="1775940" y="118259"/>
                    <a:pt x="1726844" y="118259"/>
                    <a:pt x="1677642" y="118259"/>
                  </a:cubicBezTo>
                  <a:cubicBezTo>
                    <a:pt x="1628546" y="118259"/>
                    <a:pt x="1579344" y="118259"/>
                    <a:pt x="1530249" y="118259"/>
                  </a:cubicBezTo>
                  <a:cubicBezTo>
                    <a:pt x="1481047" y="118259"/>
                    <a:pt x="1435238" y="114982"/>
                    <a:pt x="1389323" y="114982"/>
                  </a:cubicBezTo>
                  <a:cubicBezTo>
                    <a:pt x="1340227" y="114982"/>
                    <a:pt x="1287738" y="111706"/>
                    <a:pt x="1238642" y="111706"/>
                  </a:cubicBezTo>
                  <a:cubicBezTo>
                    <a:pt x="1192728" y="111706"/>
                    <a:pt x="1143632" y="108429"/>
                    <a:pt x="1097717" y="108429"/>
                  </a:cubicBezTo>
                  <a:cubicBezTo>
                    <a:pt x="1045228" y="105157"/>
                    <a:pt x="996132" y="105157"/>
                    <a:pt x="943749" y="105157"/>
                  </a:cubicBezTo>
                  <a:cubicBezTo>
                    <a:pt x="897834" y="101881"/>
                    <a:pt x="848632" y="101881"/>
                    <a:pt x="799536" y="101881"/>
                  </a:cubicBezTo>
                  <a:cubicBezTo>
                    <a:pt x="750335" y="101881"/>
                    <a:pt x="701239" y="98604"/>
                    <a:pt x="652037" y="98604"/>
                  </a:cubicBezTo>
                  <a:cubicBezTo>
                    <a:pt x="629132" y="98604"/>
                    <a:pt x="602941" y="98604"/>
                    <a:pt x="580037" y="98604"/>
                  </a:cubicBezTo>
                  <a:cubicBezTo>
                    <a:pt x="566888" y="98604"/>
                    <a:pt x="557026" y="98604"/>
                    <a:pt x="543983" y="98604"/>
                  </a:cubicBezTo>
                  <a:cubicBezTo>
                    <a:pt x="530835" y="98604"/>
                    <a:pt x="520973" y="98604"/>
                    <a:pt x="507930" y="98604"/>
                  </a:cubicBezTo>
                  <a:cubicBezTo>
                    <a:pt x="462016" y="98604"/>
                    <a:pt x="412920" y="95322"/>
                    <a:pt x="363718" y="92051"/>
                  </a:cubicBezTo>
                  <a:cubicBezTo>
                    <a:pt x="317803" y="92051"/>
                    <a:pt x="268707" y="88774"/>
                    <a:pt x="222793" y="88774"/>
                  </a:cubicBezTo>
                  <a:cubicBezTo>
                    <a:pt x="199888" y="88774"/>
                    <a:pt x="176984" y="88774"/>
                    <a:pt x="153973" y="92051"/>
                  </a:cubicBezTo>
                  <a:cubicBezTo>
                    <a:pt x="144218" y="92051"/>
                    <a:pt x="134356" y="92051"/>
                    <a:pt x="121208" y="92051"/>
                  </a:cubicBezTo>
                  <a:cubicBezTo>
                    <a:pt x="114739" y="92051"/>
                    <a:pt x="111452" y="92051"/>
                    <a:pt x="104878" y="92051"/>
                  </a:cubicBezTo>
                  <a:lnTo>
                    <a:pt x="100288" y="90907"/>
                  </a:lnTo>
                  <a:lnTo>
                    <a:pt x="101583" y="105162"/>
                  </a:lnTo>
                  <a:cubicBezTo>
                    <a:pt x="104860" y="128065"/>
                    <a:pt x="101583" y="154291"/>
                    <a:pt x="101583" y="177267"/>
                  </a:cubicBezTo>
                  <a:cubicBezTo>
                    <a:pt x="101583" y="209995"/>
                    <a:pt x="98306" y="242797"/>
                    <a:pt x="95030" y="275525"/>
                  </a:cubicBezTo>
                  <a:cubicBezTo>
                    <a:pt x="91753" y="291926"/>
                    <a:pt x="91753" y="308327"/>
                    <a:pt x="91753" y="324728"/>
                  </a:cubicBezTo>
                  <a:cubicBezTo>
                    <a:pt x="91753" y="341055"/>
                    <a:pt x="91753" y="357456"/>
                    <a:pt x="91753" y="373856"/>
                  </a:cubicBezTo>
                  <a:cubicBezTo>
                    <a:pt x="91753" y="390257"/>
                    <a:pt x="91753" y="406584"/>
                    <a:pt x="91753" y="422985"/>
                  </a:cubicBezTo>
                  <a:cubicBezTo>
                    <a:pt x="91753" y="439386"/>
                    <a:pt x="88476" y="459038"/>
                    <a:pt x="88476" y="475439"/>
                  </a:cubicBezTo>
                  <a:cubicBezTo>
                    <a:pt x="85199" y="508166"/>
                    <a:pt x="85199" y="544219"/>
                    <a:pt x="85199" y="577021"/>
                  </a:cubicBezTo>
                  <a:cubicBezTo>
                    <a:pt x="81922" y="609749"/>
                    <a:pt x="81922" y="645801"/>
                    <a:pt x="81922" y="678603"/>
                  </a:cubicBezTo>
                  <a:cubicBezTo>
                    <a:pt x="81922" y="711331"/>
                    <a:pt x="81922" y="744133"/>
                    <a:pt x="78645" y="776860"/>
                  </a:cubicBezTo>
                  <a:cubicBezTo>
                    <a:pt x="78645" y="812913"/>
                    <a:pt x="75368" y="845715"/>
                    <a:pt x="75368" y="881767"/>
                  </a:cubicBezTo>
                  <a:cubicBezTo>
                    <a:pt x="75368" y="914495"/>
                    <a:pt x="72091" y="947297"/>
                    <a:pt x="72091" y="980025"/>
                  </a:cubicBezTo>
                  <a:cubicBezTo>
                    <a:pt x="68815" y="996426"/>
                    <a:pt x="68815" y="1012827"/>
                    <a:pt x="68815" y="1029154"/>
                  </a:cubicBezTo>
                  <a:cubicBezTo>
                    <a:pt x="68815" y="1048879"/>
                    <a:pt x="68815" y="1065206"/>
                    <a:pt x="68815" y="1084931"/>
                  </a:cubicBezTo>
                  <a:cubicBezTo>
                    <a:pt x="72091" y="1120910"/>
                    <a:pt x="72091" y="1153712"/>
                    <a:pt x="72091" y="1186440"/>
                  </a:cubicBezTo>
                  <a:cubicBezTo>
                    <a:pt x="72091" y="1206165"/>
                    <a:pt x="72091" y="1222492"/>
                    <a:pt x="72091" y="1238893"/>
                  </a:cubicBezTo>
                  <a:cubicBezTo>
                    <a:pt x="72091" y="1255294"/>
                    <a:pt x="72091" y="1271695"/>
                    <a:pt x="72091" y="1288022"/>
                  </a:cubicBezTo>
                  <a:cubicBezTo>
                    <a:pt x="72091" y="1304423"/>
                    <a:pt x="72091" y="1320824"/>
                    <a:pt x="72091" y="1337225"/>
                  </a:cubicBezTo>
                  <a:cubicBezTo>
                    <a:pt x="72091" y="1353552"/>
                    <a:pt x="75368" y="1369952"/>
                    <a:pt x="75368" y="1386353"/>
                  </a:cubicBezTo>
                  <a:cubicBezTo>
                    <a:pt x="75368" y="1402754"/>
                    <a:pt x="78645" y="1422406"/>
                    <a:pt x="78645" y="1438807"/>
                  </a:cubicBezTo>
                  <a:cubicBezTo>
                    <a:pt x="78645" y="1458458"/>
                    <a:pt x="81922" y="1474859"/>
                    <a:pt x="81922" y="1491186"/>
                  </a:cubicBezTo>
                  <a:cubicBezTo>
                    <a:pt x="81922" y="1507587"/>
                    <a:pt x="85199" y="1523988"/>
                    <a:pt x="85199" y="1540389"/>
                  </a:cubicBezTo>
                  <a:cubicBezTo>
                    <a:pt x="85199" y="1550215"/>
                    <a:pt x="85199" y="1556716"/>
                    <a:pt x="85199" y="1566542"/>
                  </a:cubicBezTo>
                  <a:lnTo>
                    <a:pt x="86308" y="1566542"/>
                  </a:lnTo>
                  <a:lnTo>
                    <a:pt x="86308" y="1579317"/>
                  </a:lnTo>
                  <a:lnTo>
                    <a:pt x="85199" y="1579692"/>
                  </a:lnTo>
                  <a:cubicBezTo>
                    <a:pt x="85199" y="1582943"/>
                    <a:pt x="85199" y="1586267"/>
                    <a:pt x="85199" y="1589518"/>
                  </a:cubicBezTo>
                  <a:cubicBezTo>
                    <a:pt x="81922" y="1592768"/>
                    <a:pt x="81922" y="1596093"/>
                    <a:pt x="78645" y="1599343"/>
                  </a:cubicBezTo>
                  <a:cubicBezTo>
                    <a:pt x="75368" y="1602594"/>
                    <a:pt x="72091" y="1605919"/>
                    <a:pt x="68815" y="1605919"/>
                  </a:cubicBezTo>
                  <a:cubicBezTo>
                    <a:pt x="62261" y="1609169"/>
                    <a:pt x="58984" y="1609169"/>
                    <a:pt x="62261" y="1609169"/>
                  </a:cubicBezTo>
                  <a:cubicBezTo>
                    <a:pt x="58984" y="1609169"/>
                    <a:pt x="58984" y="1609169"/>
                    <a:pt x="55707" y="1609169"/>
                  </a:cubicBezTo>
                  <a:cubicBezTo>
                    <a:pt x="49153" y="1609169"/>
                    <a:pt x="45876" y="1609169"/>
                    <a:pt x="42600" y="1605919"/>
                  </a:cubicBezTo>
                  <a:cubicBezTo>
                    <a:pt x="32769" y="1599343"/>
                    <a:pt x="29492" y="1592768"/>
                    <a:pt x="29492" y="1586267"/>
                  </a:cubicBezTo>
                  <a:cubicBezTo>
                    <a:pt x="29492" y="1582943"/>
                    <a:pt x="29492" y="1579692"/>
                    <a:pt x="29492" y="1576367"/>
                  </a:cubicBezTo>
                  <a:cubicBezTo>
                    <a:pt x="29492" y="1569866"/>
                    <a:pt x="26215" y="1563291"/>
                    <a:pt x="26215" y="1556716"/>
                  </a:cubicBezTo>
                  <a:cubicBezTo>
                    <a:pt x="22938" y="1543639"/>
                    <a:pt x="19661" y="1530563"/>
                    <a:pt x="19661" y="1517413"/>
                  </a:cubicBezTo>
                  <a:cubicBezTo>
                    <a:pt x="16385" y="1491186"/>
                    <a:pt x="16385" y="1468284"/>
                    <a:pt x="13108" y="1442057"/>
                  </a:cubicBezTo>
                  <a:cubicBezTo>
                    <a:pt x="9831" y="1409256"/>
                    <a:pt x="6554" y="1373277"/>
                    <a:pt x="3277" y="1340475"/>
                  </a:cubicBezTo>
                  <a:cubicBezTo>
                    <a:pt x="3277" y="1324074"/>
                    <a:pt x="3277" y="1307747"/>
                    <a:pt x="3277" y="1291346"/>
                  </a:cubicBezTo>
                  <a:cubicBezTo>
                    <a:pt x="3277" y="1274945"/>
                    <a:pt x="3277" y="1258545"/>
                    <a:pt x="3277" y="1242144"/>
                  </a:cubicBezTo>
                  <a:cubicBezTo>
                    <a:pt x="0" y="1206165"/>
                    <a:pt x="0" y="1173363"/>
                    <a:pt x="0" y="1137311"/>
                  </a:cubicBezTo>
                  <a:cubicBezTo>
                    <a:pt x="0" y="1104583"/>
                    <a:pt x="0" y="1068531"/>
                    <a:pt x="0" y="1035729"/>
                  </a:cubicBezTo>
                  <a:cubicBezTo>
                    <a:pt x="0" y="1003001"/>
                    <a:pt x="3277" y="970199"/>
                    <a:pt x="3277" y="937471"/>
                  </a:cubicBezTo>
                  <a:cubicBezTo>
                    <a:pt x="3277" y="901419"/>
                    <a:pt x="6554" y="868617"/>
                    <a:pt x="6554" y="832564"/>
                  </a:cubicBezTo>
                  <a:cubicBezTo>
                    <a:pt x="6554" y="799837"/>
                    <a:pt x="9831" y="767035"/>
                    <a:pt x="9831" y="734307"/>
                  </a:cubicBezTo>
                  <a:cubicBezTo>
                    <a:pt x="13108" y="701505"/>
                    <a:pt x="13108" y="665453"/>
                    <a:pt x="13108" y="629400"/>
                  </a:cubicBezTo>
                  <a:cubicBezTo>
                    <a:pt x="16385" y="593422"/>
                    <a:pt x="16385" y="560620"/>
                    <a:pt x="16385" y="527818"/>
                  </a:cubicBezTo>
                  <a:cubicBezTo>
                    <a:pt x="16385" y="495090"/>
                    <a:pt x="19661" y="459038"/>
                    <a:pt x="19661" y="426236"/>
                  </a:cubicBezTo>
                  <a:cubicBezTo>
                    <a:pt x="19661" y="409909"/>
                    <a:pt x="19661" y="393508"/>
                    <a:pt x="19661" y="377107"/>
                  </a:cubicBezTo>
                  <a:cubicBezTo>
                    <a:pt x="19661" y="367281"/>
                    <a:pt x="19661" y="360706"/>
                    <a:pt x="19661" y="350880"/>
                  </a:cubicBezTo>
                  <a:cubicBezTo>
                    <a:pt x="19661" y="341055"/>
                    <a:pt x="19661" y="334553"/>
                    <a:pt x="19661" y="324728"/>
                  </a:cubicBezTo>
                  <a:cubicBezTo>
                    <a:pt x="19661" y="291926"/>
                    <a:pt x="22938" y="255873"/>
                    <a:pt x="26215" y="223145"/>
                  </a:cubicBezTo>
                  <a:cubicBezTo>
                    <a:pt x="26215" y="190344"/>
                    <a:pt x="29492" y="157616"/>
                    <a:pt x="29492" y="124814"/>
                  </a:cubicBezTo>
                  <a:cubicBezTo>
                    <a:pt x="29492" y="108413"/>
                    <a:pt x="29492" y="92012"/>
                    <a:pt x="26215" y="75685"/>
                  </a:cubicBezTo>
                  <a:cubicBezTo>
                    <a:pt x="26215" y="69110"/>
                    <a:pt x="26215" y="59284"/>
                    <a:pt x="26215" y="52709"/>
                  </a:cubicBezTo>
                  <a:cubicBezTo>
                    <a:pt x="26215" y="49458"/>
                    <a:pt x="26215" y="46208"/>
                    <a:pt x="26215" y="42883"/>
                  </a:cubicBezTo>
                  <a:cubicBezTo>
                    <a:pt x="26215" y="39633"/>
                    <a:pt x="29492" y="36308"/>
                    <a:pt x="29492" y="33058"/>
                  </a:cubicBezTo>
                  <a:cubicBezTo>
                    <a:pt x="29492" y="33058"/>
                    <a:pt x="29492" y="29807"/>
                    <a:pt x="29492" y="29807"/>
                  </a:cubicBezTo>
                  <a:cubicBezTo>
                    <a:pt x="32769" y="26482"/>
                    <a:pt x="32769" y="26482"/>
                    <a:pt x="36046" y="23232"/>
                  </a:cubicBezTo>
                  <a:cubicBezTo>
                    <a:pt x="36046" y="19981"/>
                    <a:pt x="42600" y="19981"/>
                    <a:pt x="45876" y="16657"/>
                  </a:cubicBezTo>
                  <a:cubicBezTo>
                    <a:pt x="52430" y="13406"/>
                    <a:pt x="55707" y="13406"/>
                    <a:pt x="62261" y="13406"/>
                  </a:cubicBezTo>
                  <a:cubicBezTo>
                    <a:pt x="68815" y="13406"/>
                    <a:pt x="75368" y="13406"/>
                    <a:pt x="78645" y="16657"/>
                  </a:cubicBezTo>
                  <a:cubicBezTo>
                    <a:pt x="81922" y="16657"/>
                    <a:pt x="85199" y="19981"/>
                    <a:pt x="88476" y="23232"/>
                  </a:cubicBezTo>
                  <a:lnTo>
                    <a:pt x="88480" y="23236"/>
                  </a:lnTo>
                  <a:lnTo>
                    <a:pt x="91729" y="23236"/>
                  </a:lnTo>
                  <a:cubicBezTo>
                    <a:pt x="95016" y="19959"/>
                    <a:pt x="101590" y="19959"/>
                    <a:pt x="104878" y="19959"/>
                  </a:cubicBezTo>
                  <a:cubicBezTo>
                    <a:pt x="108165" y="19959"/>
                    <a:pt x="111452" y="19959"/>
                    <a:pt x="114739" y="19959"/>
                  </a:cubicBezTo>
                  <a:cubicBezTo>
                    <a:pt x="121208" y="19959"/>
                    <a:pt x="131069" y="19959"/>
                    <a:pt x="140931" y="19959"/>
                  </a:cubicBezTo>
                  <a:cubicBezTo>
                    <a:pt x="160548" y="19959"/>
                    <a:pt x="176984" y="16683"/>
                    <a:pt x="193314" y="16683"/>
                  </a:cubicBezTo>
                  <a:cubicBezTo>
                    <a:pt x="209697" y="15044"/>
                    <a:pt x="226902" y="15044"/>
                    <a:pt x="244517" y="15454"/>
                  </a:cubicBezTo>
                  <a:cubicBezTo>
                    <a:pt x="262133" y="15864"/>
                    <a:pt x="280159" y="16683"/>
                    <a:pt x="298186" y="16683"/>
                  </a:cubicBezTo>
                  <a:cubicBezTo>
                    <a:pt x="344101" y="16683"/>
                    <a:pt x="393197" y="19964"/>
                    <a:pt x="439111" y="23236"/>
                  </a:cubicBezTo>
                  <a:cubicBezTo>
                    <a:pt x="462016" y="26513"/>
                    <a:pt x="488207" y="26513"/>
                    <a:pt x="511218" y="26513"/>
                  </a:cubicBezTo>
                  <a:cubicBezTo>
                    <a:pt x="534122" y="26513"/>
                    <a:pt x="560313" y="26513"/>
                    <a:pt x="583218" y="26513"/>
                  </a:cubicBezTo>
                  <a:cubicBezTo>
                    <a:pt x="606228" y="26513"/>
                    <a:pt x="632420" y="26513"/>
                    <a:pt x="655324" y="26513"/>
                  </a:cubicBezTo>
                  <a:cubicBezTo>
                    <a:pt x="678334" y="26513"/>
                    <a:pt x="704526" y="29789"/>
                    <a:pt x="730717" y="29789"/>
                  </a:cubicBezTo>
                  <a:cubicBezTo>
                    <a:pt x="779813" y="33066"/>
                    <a:pt x="829015" y="33066"/>
                    <a:pt x="878217" y="33066"/>
                  </a:cubicBezTo>
                  <a:cubicBezTo>
                    <a:pt x="927313" y="36343"/>
                    <a:pt x="976515" y="36343"/>
                    <a:pt x="1025611" y="36343"/>
                  </a:cubicBezTo>
                  <a:cubicBezTo>
                    <a:pt x="1071526" y="36343"/>
                    <a:pt x="1120621" y="36343"/>
                    <a:pt x="1166536" y="39619"/>
                  </a:cubicBezTo>
                  <a:cubicBezTo>
                    <a:pt x="1218919" y="39619"/>
                    <a:pt x="1268121" y="42896"/>
                    <a:pt x="1317217" y="42896"/>
                  </a:cubicBezTo>
                  <a:cubicBezTo>
                    <a:pt x="1366419" y="42896"/>
                    <a:pt x="1412228" y="46173"/>
                    <a:pt x="1461429" y="46173"/>
                  </a:cubicBezTo>
                  <a:cubicBezTo>
                    <a:pt x="1484334" y="49444"/>
                    <a:pt x="1510525" y="49444"/>
                    <a:pt x="1533536" y="49444"/>
                  </a:cubicBezTo>
                  <a:cubicBezTo>
                    <a:pt x="1559727" y="49444"/>
                    <a:pt x="1585919" y="49444"/>
                    <a:pt x="1612110" y="49444"/>
                  </a:cubicBezTo>
                  <a:cubicBezTo>
                    <a:pt x="1661312" y="46173"/>
                    <a:pt x="1707227" y="46173"/>
                    <a:pt x="1756323" y="46173"/>
                  </a:cubicBezTo>
                  <a:cubicBezTo>
                    <a:pt x="1779227" y="46173"/>
                    <a:pt x="1805525" y="46173"/>
                    <a:pt x="1828429" y="46173"/>
                  </a:cubicBezTo>
                  <a:cubicBezTo>
                    <a:pt x="1851333" y="46173"/>
                    <a:pt x="1874344" y="46173"/>
                    <a:pt x="1897248" y="46173"/>
                  </a:cubicBezTo>
                  <a:cubicBezTo>
                    <a:pt x="1923440" y="46173"/>
                    <a:pt x="1946344" y="46173"/>
                    <a:pt x="1969354" y="46173"/>
                  </a:cubicBezTo>
                  <a:cubicBezTo>
                    <a:pt x="1992259" y="46173"/>
                    <a:pt x="2018450" y="42896"/>
                    <a:pt x="2041355" y="42896"/>
                  </a:cubicBezTo>
                  <a:cubicBezTo>
                    <a:pt x="2067652" y="42896"/>
                    <a:pt x="2090556" y="39619"/>
                    <a:pt x="2116748" y="39619"/>
                  </a:cubicBezTo>
                  <a:cubicBezTo>
                    <a:pt x="2139758" y="39619"/>
                    <a:pt x="2165950" y="36343"/>
                    <a:pt x="2188854" y="36343"/>
                  </a:cubicBezTo>
                  <a:cubicBezTo>
                    <a:pt x="2211759" y="36343"/>
                    <a:pt x="2238056" y="33066"/>
                    <a:pt x="2260961" y="33066"/>
                  </a:cubicBezTo>
                  <a:lnTo>
                    <a:pt x="2293707" y="33066"/>
                  </a:lnTo>
                  <a:lnTo>
                    <a:pt x="2293707" y="27440"/>
                  </a:lnTo>
                  <a:cubicBezTo>
                    <a:pt x="2293707" y="24186"/>
                    <a:pt x="2293707" y="24186"/>
                    <a:pt x="2293707" y="20903"/>
                  </a:cubicBezTo>
                  <a:cubicBezTo>
                    <a:pt x="2293707" y="17619"/>
                    <a:pt x="2293707" y="17619"/>
                    <a:pt x="2293707" y="14336"/>
                  </a:cubicBezTo>
                  <a:cubicBezTo>
                    <a:pt x="2293707" y="11082"/>
                    <a:pt x="2296982" y="7798"/>
                    <a:pt x="2300261" y="4515"/>
                  </a:cubicBezTo>
                  <a:close/>
                </a:path>
              </a:pathLst>
            </a:custGeom>
            <a:grp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7" name="Freeform: Shape 16">
              <a:extLst>
                <a:ext uri="{FF2B5EF4-FFF2-40B4-BE49-F238E27FC236}">
                  <a16:creationId xmlns:a16="http://schemas.microsoft.com/office/drawing/2014/main" id="{1744DFF0-2F85-29CC-472E-8D1B3CA1A295}"/>
                </a:ext>
              </a:extLst>
            </p:cNvPr>
            <p:cNvSpPr/>
            <p:nvPr/>
          </p:nvSpPr>
          <p:spPr>
            <a:xfrm>
              <a:off x="3148274" y="5422834"/>
              <a:ext cx="2396746" cy="1153400"/>
            </a:xfrm>
            <a:custGeom>
              <a:avLst/>
              <a:gdLst>
                <a:gd name="connsiteX0" fmla="*/ 144175 w 2396746"/>
                <a:gd name="connsiteY0" fmla="*/ 163836 h 1153400"/>
                <a:gd name="connsiteX1" fmla="*/ 160560 w 2396746"/>
                <a:gd name="connsiteY1" fmla="*/ 163836 h 1153400"/>
                <a:gd name="connsiteX2" fmla="*/ 176944 w 2396746"/>
                <a:gd name="connsiteY2" fmla="*/ 163836 h 1153400"/>
                <a:gd name="connsiteX3" fmla="*/ 186775 w 2396746"/>
                <a:gd name="connsiteY3" fmla="*/ 167113 h 1153400"/>
                <a:gd name="connsiteX4" fmla="*/ 193329 w 2396746"/>
                <a:gd name="connsiteY4" fmla="*/ 170389 h 1153400"/>
                <a:gd name="connsiteX5" fmla="*/ 196605 w 2396746"/>
                <a:gd name="connsiteY5" fmla="*/ 176943 h 1153400"/>
                <a:gd name="connsiteX6" fmla="*/ 196605 w 2396746"/>
                <a:gd name="connsiteY6" fmla="*/ 180220 h 1153400"/>
                <a:gd name="connsiteX7" fmla="*/ 196605 w 2396746"/>
                <a:gd name="connsiteY7" fmla="*/ 190050 h 1153400"/>
                <a:gd name="connsiteX8" fmla="*/ 199882 w 2396746"/>
                <a:gd name="connsiteY8" fmla="*/ 209711 h 1153400"/>
                <a:gd name="connsiteX9" fmla="*/ 199882 w 2396746"/>
                <a:gd name="connsiteY9" fmla="*/ 252309 h 1153400"/>
                <a:gd name="connsiteX10" fmla="*/ 193329 w 2396746"/>
                <a:gd name="connsiteY10" fmla="*/ 311291 h 1153400"/>
                <a:gd name="connsiteX11" fmla="*/ 190052 w 2396746"/>
                <a:gd name="connsiteY11" fmla="*/ 340782 h 1153400"/>
                <a:gd name="connsiteX12" fmla="*/ 190052 w 2396746"/>
                <a:gd name="connsiteY12" fmla="*/ 370273 h 1153400"/>
                <a:gd name="connsiteX13" fmla="*/ 190052 w 2396746"/>
                <a:gd name="connsiteY13" fmla="*/ 399764 h 1153400"/>
                <a:gd name="connsiteX14" fmla="*/ 186775 w 2396746"/>
                <a:gd name="connsiteY14" fmla="*/ 432532 h 1153400"/>
                <a:gd name="connsiteX15" fmla="*/ 183498 w 2396746"/>
                <a:gd name="connsiteY15" fmla="*/ 491514 h 1153400"/>
                <a:gd name="connsiteX16" fmla="*/ 180221 w 2396746"/>
                <a:gd name="connsiteY16" fmla="*/ 553773 h 1153400"/>
                <a:gd name="connsiteX17" fmla="*/ 176944 w 2396746"/>
                <a:gd name="connsiteY17" fmla="*/ 612755 h 1153400"/>
                <a:gd name="connsiteX18" fmla="*/ 173667 w 2396746"/>
                <a:gd name="connsiteY18" fmla="*/ 675014 h 1153400"/>
                <a:gd name="connsiteX19" fmla="*/ 170390 w 2396746"/>
                <a:gd name="connsiteY19" fmla="*/ 733996 h 1153400"/>
                <a:gd name="connsiteX20" fmla="*/ 167114 w 2396746"/>
                <a:gd name="connsiteY20" fmla="*/ 763487 h 1153400"/>
                <a:gd name="connsiteX21" fmla="*/ 167114 w 2396746"/>
                <a:gd name="connsiteY21" fmla="*/ 796255 h 1153400"/>
                <a:gd name="connsiteX22" fmla="*/ 170390 w 2396746"/>
                <a:gd name="connsiteY22" fmla="*/ 855237 h 1153400"/>
                <a:gd name="connsiteX23" fmla="*/ 170390 w 2396746"/>
                <a:gd name="connsiteY23" fmla="*/ 884728 h 1153400"/>
                <a:gd name="connsiteX24" fmla="*/ 170390 w 2396746"/>
                <a:gd name="connsiteY24" fmla="*/ 914219 h 1153400"/>
                <a:gd name="connsiteX25" fmla="*/ 170390 w 2396746"/>
                <a:gd name="connsiteY25" fmla="*/ 943710 h 1153400"/>
                <a:gd name="connsiteX26" fmla="*/ 173667 w 2396746"/>
                <a:gd name="connsiteY26" fmla="*/ 973201 h 1153400"/>
                <a:gd name="connsiteX27" fmla="*/ 176944 w 2396746"/>
                <a:gd name="connsiteY27" fmla="*/ 1002692 h 1153400"/>
                <a:gd name="connsiteX28" fmla="*/ 180221 w 2396746"/>
                <a:gd name="connsiteY28" fmla="*/ 1032183 h 1153400"/>
                <a:gd name="connsiteX29" fmla="*/ 182706 w 2396746"/>
                <a:gd name="connsiteY29" fmla="*/ 1054540 h 1153400"/>
                <a:gd name="connsiteX30" fmla="*/ 226079 w 2396746"/>
                <a:gd name="connsiteY30" fmla="*/ 1051827 h 1153400"/>
                <a:gd name="connsiteX31" fmla="*/ 277282 w 2396746"/>
                <a:gd name="connsiteY31" fmla="*/ 1050598 h 1153400"/>
                <a:gd name="connsiteX32" fmla="*/ 330951 w 2396746"/>
                <a:gd name="connsiteY32" fmla="*/ 1051827 h 1153400"/>
                <a:gd name="connsiteX33" fmla="*/ 471876 w 2396746"/>
                <a:gd name="connsiteY33" fmla="*/ 1058380 h 1153400"/>
                <a:gd name="connsiteX34" fmla="*/ 543983 w 2396746"/>
                <a:gd name="connsiteY34" fmla="*/ 1061656 h 1153400"/>
                <a:gd name="connsiteX35" fmla="*/ 615983 w 2396746"/>
                <a:gd name="connsiteY35" fmla="*/ 1061656 h 1153400"/>
                <a:gd name="connsiteX36" fmla="*/ 688089 w 2396746"/>
                <a:gd name="connsiteY36" fmla="*/ 1061656 h 1153400"/>
                <a:gd name="connsiteX37" fmla="*/ 763482 w 2396746"/>
                <a:gd name="connsiteY37" fmla="*/ 1064928 h 1153400"/>
                <a:gd name="connsiteX38" fmla="*/ 910982 w 2396746"/>
                <a:gd name="connsiteY38" fmla="*/ 1068205 h 1153400"/>
                <a:gd name="connsiteX39" fmla="*/ 1058376 w 2396746"/>
                <a:gd name="connsiteY39" fmla="*/ 1071481 h 1153400"/>
                <a:gd name="connsiteX40" fmla="*/ 1199301 w 2396746"/>
                <a:gd name="connsiteY40" fmla="*/ 1074758 h 1153400"/>
                <a:gd name="connsiteX41" fmla="*/ 1349982 w 2396746"/>
                <a:gd name="connsiteY41" fmla="*/ 1078034 h 1153400"/>
                <a:gd name="connsiteX42" fmla="*/ 1494194 w 2396746"/>
                <a:gd name="connsiteY42" fmla="*/ 1081311 h 1153400"/>
                <a:gd name="connsiteX43" fmla="*/ 1566301 w 2396746"/>
                <a:gd name="connsiteY43" fmla="*/ 1084588 h 1153400"/>
                <a:gd name="connsiteX44" fmla="*/ 1644875 w 2396746"/>
                <a:gd name="connsiteY44" fmla="*/ 1084588 h 1153400"/>
                <a:gd name="connsiteX45" fmla="*/ 1789088 w 2396746"/>
                <a:gd name="connsiteY45" fmla="*/ 1081311 h 1153400"/>
                <a:gd name="connsiteX46" fmla="*/ 1861194 w 2396746"/>
                <a:gd name="connsiteY46" fmla="*/ 1081311 h 1153400"/>
                <a:gd name="connsiteX47" fmla="*/ 1930013 w 2396746"/>
                <a:gd name="connsiteY47" fmla="*/ 1081311 h 1153400"/>
                <a:gd name="connsiteX48" fmla="*/ 2002119 w 2396746"/>
                <a:gd name="connsiteY48" fmla="*/ 1081311 h 1153400"/>
                <a:gd name="connsiteX49" fmla="*/ 2074120 w 2396746"/>
                <a:gd name="connsiteY49" fmla="*/ 1078034 h 1153400"/>
                <a:gd name="connsiteX50" fmla="*/ 2149513 w 2396746"/>
                <a:gd name="connsiteY50" fmla="*/ 1074758 h 1153400"/>
                <a:gd name="connsiteX51" fmla="*/ 2221619 w 2396746"/>
                <a:gd name="connsiteY51" fmla="*/ 1071481 h 1153400"/>
                <a:gd name="connsiteX52" fmla="*/ 2293726 w 2396746"/>
                <a:gd name="connsiteY52" fmla="*/ 1068205 h 1153400"/>
                <a:gd name="connsiteX53" fmla="*/ 2311184 w 2396746"/>
                <a:gd name="connsiteY53" fmla="*/ 1068205 h 1153400"/>
                <a:gd name="connsiteX54" fmla="*/ 2306815 w 2396746"/>
                <a:gd name="connsiteY54" fmla="*/ 1048527 h 1153400"/>
                <a:gd name="connsiteX55" fmla="*/ 2296984 w 2396746"/>
                <a:gd name="connsiteY55" fmla="*/ 1009214 h 1153400"/>
                <a:gd name="connsiteX56" fmla="*/ 2296984 w 2396746"/>
                <a:gd name="connsiteY56" fmla="*/ 989557 h 1153400"/>
                <a:gd name="connsiteX57" fmla="*/ 2296984 w 2396746"/>
                <a:gd name="connsiteY57" fmla="*/ 969900 h 1153400"/>
                <a:gd name="connsiteX58" fmla="*/ 2293707 w 2396746"/>
                <a:gd name="connsiteY58" fmla="*/ 930587 h 1153400"/>
                <a:gd name="connsiteX59" fmla="*/ 2293707 w 2396746"/>
                <a:gd name="connsiteY59" fmla="*/ 891273 h 1153400"/>
                <a:gd name="connsiteX60" fmla="*/ 2296984 w 2396746"/>
                <a:gd name="connsiteY60" fmla="*/ 851931 h 1153400"/>
                <a:gd name="connsiteX61" fmla="*/ 2300261 w 2396746"/>
                <a:gd name="connsiteY61" fmla="*/ 812618 h 1153400"/>
                <a:gd name="connsiteX62" fmla="*/ 2303538 w 2396746"/>
                <a:gd name="connsiteY62" fmla="*/ 773304 h 1153400"/>
                <a:gd name="connsiteX63" fmla="*/ 2306815 w 2396746"/>
                <a:gd name="connsiteY63" fmla="*/ 730705 h 1153400"/>
                <a:gd name="connsiteX64" fmla="*/ 2310091 w 2396746"/>
                <a:gd name="connsiteY64" fmla="*/ 691391 h 1153400"/>
                <a:gd name="connsiteX65" fmla="*/ 2313368 w 2396746"/>
                <a:gd name="connsiteY65" fmla="*/ 652078 h 1153400"/>
                <a:gd name="connsiteX66" fmla="*/ 2313368 w 2396746"/>
                <a:gd name="connsiteY66" fmla="*/ 632392 h 1153400"/>
                <a:gd name="connsiteX67" fmla="*/ 2313368 w 2396746"/>
                <a:gd name="connsiteY67" fmla="*/ 622564 h 1153400"/>
                <a:gd name="connsiteX68" fmla="*/ 2313368 w 2396746"/>
                <a:gd name="connsiteY68" fmla="*/ 612736 h 1153400"/>
                <a:gd name="connsiteX69" fmla="*/ 2319922 w 2396746"/>
                <a:gd name="connsiteY69" fmla="*/ 573422 h 1153400"/>
                <a:gd name="connsiteX70" fmla="*/ 2323199 w 2396746"/>
                <a:gd name="connsiteY70" fmla="*/ 534108 h 1153400"/>
                <a:gd name="connsiteX71" fmla="*/ 2319922 w 2396746"/>
                <a:gd name="connsiteY71" fmla="*/ 514452 h 1153400"/>
                <a:gd name="connsiteX72" fmla="*/ 2319922 w 2396746"/>
                <a:gd name="connsiteY72" fmla="*/ 504623 h 1153400"/>
                <a:gd name="connsiteX73" fmla="*/ 2319922 w 2396746"/>
                <a:gd name="connsiteY73" fmla="*/ 501338 h 1153400"/>
                <a:gd name="connsiteX74" fmla="*/ 2323199 w 2396746"/>
                <a:gd name="connsiteY74" fmla="*/ 498052 h 1153400"/>
                <a:gd name="connsiteX75" fmla="*/ 2329753 w 2396746"/>
                <a:gd name="connsiteY75" fmla="*/ 494795 h 1153400"/>
                <a:gd name="connsiteX76" fmla="*/ 2339583 w 2396746"/>
                <a:gd name="connsiteY76" fmla="*/ 491509 h 1153400"/>
                <a:gd name="connsiteX77" fmla="*/ 2355968 w 2396746"/>
                <a:gd name="connsiteY77" fmla="*/ 491509 h 1153400"/>
                <a:gd name="connsiteX78" fmla="*/ 2372352 w 2396746"/>
                <a:gd name="connsiteY78" fmla="*/ 491509 h 1153400"/>
                <a:gd name="connsiteX79" fmla="*/ 2382183 w 2396746"/>
                <a:gd name="connsiteY79" fmla="*/ 494795 h 1153400"/>
                <a:gd name="connsiteX80" fmla="*/ 2388736 w 2396746"/>
                <a:gd name="connsiteY80" fmla="*/ 498052 h 1153400"/>
                <a:gd name="connsiteX81" fmla="*/ 2392013 w 2396746"/>
                <a:gd name="connsiteY81" fmla="*/ 501338 h 1153400"/>
                <a:gd name="connsiteX82" fmla="*/ 2392013 w 2396746"/>
                <a:gd name="connsiteY82" fmla="*/ 504623 h 1153400"/>
                <a:gd name="connsiteX83" fmla="*/ 2392013 w 2396746"/>
                <a:gd name="connsiteY83" fmla="*/ 511166 h 1153400"/>
                <a:gd name="connsiteX84" fmla="*/ 2395290 w 2396746"/>
                <a:gd name="connsiteY84" fmla="*/ 524280 h 1153400"/>
                <a:gd name="connsiteX85" fmla="*/ 2395290 w 2396746"/>
                <a:gd name="connsiteY85" fmla="*/ 553765 h 1153400"/>
                <a:gd name="connsiteX86" fmla="*/ 2388736 w 2396746"/>
                <a:gd name="connsiteY86" fmla="*/ 593079 h 1153400"/>
                <a:gd name="connsiteX87" fmla="*/ 2385459 w 2396746"/>
                <a:gd name="connsiteY87" fmla="*/ 612736 h 1153400"/>
                <a:gd name="connsiteX88" fmla="*/ 2385459 w 2396746"/>
                <a:gd name="connsiteY88" fmla="*/ 632392 h 1153400"/>
                <a:gd name="connsiteX89" fmla="*/ 2385459 w 2396746"/>
                <a:gd name="connsiteY89" fmla="*/ 652049 h 1153400"/>
                <a:gd name="connsiteX90" fmla="*/ 2382183 w 2396746"/>
                <a:gd name="connsiteY90" fmla="*/ 671735 h 1153400"/>
                <a:gd name="connsiteX91" fmla="*/ 2378906 w 2396746"/>
                <a:gd name="connsiteY91" fmla="*/ 711048 h 1153400"/>
                <a:gd name="connsiteX92" fmla="*/ 2375629 w 2396746"/>
                <a:gd name="connsiteY92" fmla="*/ 750362 h 1153400"/>
                <a:gd name="connsiteX93" fmla="*/ 2372352 w 2396746"/>
                <a:gd name="connsiteY93" fmla="*/ 789675 h 1153400"/>
                <a:gd name="connsiteX94" fmla="*/ 2369075 w 2396746"/>
                <a:gd name="connsiteY94" fmla="*/ 828989 h 1153400"/>
                <a:gd name="connsiteX95" fmla="*/ 2365798 w 2396746"/>
                <a:gd name="connsiteY95" fmla="*/ 868331 h 1153400"/>
                <a:gd name="connsiteX96" fmla="*/ 2362521 w 2396746"/>
                <a:gd name="connsiteY96" fmla="*/ 887988 h 1153400"/>
                <a:gd name="connsiteX97" fmla="*/ 2362521 w 2396746"/>
                <a:gd name="connsiteY97" fmla="*/ 907644 h 1153400"/>
                <a:gd name="connsiteX98" fmla="*/ 2365798 w 2396746"/>
                <a:gd name="connsiteY98" fmla="*/ 946958 h 1153400"/>
                <a:gd name="connsiteX99" fmla="*/ 2365798 w 2396746"/>
                <a:gd name="connsiteY99" fmla="*/ 966615 h 1153400"/>
                <a:gd name="connsiteX100" fmla="*/ 2365798 w 2396746"/>
                <a:gd name="connsiteY100" fmla="*/ 986272 h 1153400"/>
                <a:gd name="connsiteX101" fmla="*/ 2365798 w 2396746"/>
                <a:gd name="connsiteY101" fmla="*/ 1005928 h 1153400"/>
                <a:gd name="connsiteX102" fmla="*/ 2369075 w 2396746"/>
                <a:gd name="connsiteY102" fmla="*/ 1025585 h 1153400"/>
                <a:gd name="connsiteX103" fmla="*/ 2372352 w 2396746"/>
                <a:gd name="connsiteY103" fmla="*/ 1045242 h 1153400"/>
                <a:gd name="connsiteX104" fmla="*/ 2375629 w 2396746"/>
                <a:gd name="connsiteY104" fmla="*/ 1064927 h 1153400"/>
                <a:gd name="connsiteX105" fmla="*/ 2377605 w 2396746"/>
                <a:gd name="connsiteY105" fmla="*/ 1076779 h 1153400"/>
                <a:gd name="connsiteX106" fmla="*/ 2385449 w 2396746"/>
                <a:gd name="connsiteY106" fmla="*/ 1084597 h 1153400"/>
                <a:gd name="connsiteX107" fmla="*/ 2388736 w 2396746"/>
                <a:gd name="connsiteY107" fmla="*/ 1091141 h 1153400"/>
                <a:gd name="connsiteX108" fmla="*/ 2388736 w 2396746"/>
                <a:gd name="connsiteY108" fmla="*/ 1092770 h 1153400"/>
                <a:gd name="connsiteX109" fmla="*/ 2388737 w 2396746"/>
                <a:gd name="connsiteY109" fmla="*/ 1092769 h 1153400"/>
                <a:gd name="connsiteX110" fmla="*/ 2388737 w 2396746"/>
                <a:gd name="connsiteY110" fmla="*/ 1100955 h 1153400"/>
                <a:gd name="connsiteX111" fmla="*/ 2388736 w 2396746"/>
                <a:gd name="connsiteY111" fmla="*/ 1100955 h 1153400"/>
                <a:gd name="connsiteX112" fmla="*/ 2387101 w 2396746"/>
                <a:gd name="connsiteY112" fmla="*/ 1100955 h 1153400"/>
                <a:gd name="connsiteX113" fmla="*/ 2382162 w 2396746"/>
                <a:gd name="connsiteY113" fmla="*/ 1110805 h 1153400"/>
                <a:gd name="connsiteX114" fmla="*/ 2355970 w 2396746"/>
                <a:gd name="connsiteY114" fmla="*/ 1123911 h 1153400"/>
                <a:gd name="connsiteX115" fmla="*/ 2342821 w 2396746"/>
                <a:gd name="connsiteY115" fmla="*/ 1123911 h 1153400"/>
                <a:gd name="connsiteX116" fmla="*/ 2316630 w 2396746"/>
                <a:gd name="connsiteY116" fmla="*/ 1127188 h 1153400"/>
                <a:gd name="connsiteX117" fmla="*/ 2257672 w 2396746"/>
                <a:gd name="connsiteY117" fmla="*/ 1133741 h 1153400"/>
                <a:gd name="connsiteX118" fmla="*/ 2149513 w 2396746"/>
                <a:gd name="connsiteY118" fmla="*/ 1140294 h 1153400"/>
                <a:gd name="connsiteX119" fmla="*/ 2002119 w 2396746"/>
                <a:gd name="connsiteY119" fmla="*/ 1150124 h 1153400"/>
                <a:gd name="connsiteX120" fmla="*/ 1930013 w 2396746"/>
                <a:gd name="connsiteY120" fmla="*/ 1150124 h 1153400"/>
                <a:gd name="connsiteX121" fmla="*/ 1861194 w 2396746"/>
                <a:gd name="connsiteY121" fmla="*/ 1150124 h 1153400"/>
                <a:gd name="connsiteX122" fmla="*/ 1710407 w 2396746"/>
                <a:gd name="connsiteY122" fmla="*/ 1153400 h 1153400"/>
                <a:gd name="connsiteX123" fmla="*/ 1563014 w 2396746"/>
                <a:gd name="connsiteY123" fmla="*/ 1153400 h 1153400"/>
                <a:gd name="connsiteX124" fmla="*/ 1422088 w 2396746"/>
                <a:gd name="connsiteY124" fmla="*/ 1150124 h 1153400"/>
                <a:gd name="connsiteX125" fmla="*/ 1271407 w 2396746"/>
                <a:gd name="connsiteY125" fmla="*/ 1146847 h 1153400"/>
                <a:gd name="connsiteX126" fmla="*/ 1130482 w 2396746"/>
                <a:gd name="connsiteY126" fmla="*/ 1143571 h 1153400"/>
                <a:gd name="connsiteX127" fmla="*/ 976514 w 2396746"/>
                <a:gd name="connsiteY127" fmla="*/ 1140294 h 1153400"/>
                <a:gd name="connsiteX128" fmla="*/ 832301 w 2396746"/>
                <a:gd name="connsiteY128" fmla="*/ 1137022 h 1153400"/>
                <a:gd name="connsiteX129" fmla="*/ 684802 w 2396746"/>
                <a:gd name="connsiteY129" fmla="*/ 1133746 h 1153400"/>
                <a:gd name="connsiteX130" fmla="*/ 612802 w 2396746"/>
                <a:gd name="connsiteY130" fmla="*/ 1133746 h 1153400"/>
                <a:gd name="connsiteX131" fmla="*/ 576748 w 2396746"/>
                <a:gd name="connsiteY131" fmla="*/ 1133746 h 1153400"/>
                <a:gd name="connsiteX132" fmla="*/ 540695 w 2396746"/>
                <a:gd name="connsiteY132" fmla="*/ 1133746 h 1153400"/>
                <a:gd name="connsiteX133" fmla="*/ 396483 w 2396746"/>
                <a:gd name="connsiteY133" fmla="*/ 1127193 h 1153400"/>
                <a:gd name="connsiteX134" fmla="*/ 255558 w 2396746"/>
                <a:gd name="connsiteY134" fmla="*/ 1123916 h 1153400"/>
                <a:gd name="connsiteX135" fmla="*/ 186738 w 2396746"/>
                <a:gd name="connsiteY135" fmla="*/ 1127193 h 1153400"/>
                <a:gd name="connsiteX136" fmla="*/ 153973 w 2396746"/>
                <a:gd name="connsiteY136" fmla="*/ 1127193 h 1153400"/>
                <a:gd name="connsiteX137" fmla="*/ 137643 w 2396746"/>
                <a:gd name="connsiteY137" fmla="*/ 1127193 h 1153400"/>
                <a:gd name="connsiteX138" fmla="*/ 124494 w 2396746"/>
                <a:gd name="connsiteY138" fmla="*/ 1123916 h 1153400"/>
                <a:gd name="connsiteX139" fmla="*/ 121207 w 2396746"/>
                <a:gd name="connsiteY139" fmla="*/ 1123916 h 1153400"/>
                <a:gd name="connsiteX140" fmla="*/ 111451 w 2396746"/>
                <a:gd name="connsiteY140" fmla="*/ 1117363 h 1153400"/>
                <a:gd name="connsiteX141" fmla="*/ 101589 w 2396746"/>
                <a:gd name="connsiteY141" fmla="*/ 1107533 h 1153400"/>
                <a:gd name="connsiteX142" fmla="*/ 98302 w 2396746"/>
                <a:gd name="connsiteY142" fmla="*/ 1091146 h 1153400"/>
                <a:gd name="connsiteX143" fmla="*/ 101589 w 2396746"/>
                <a:gd name="connsiteY143" fmla="*/ 1074763 h 1153400"/>
                <a:gd name="connsiteX144" fmla="*/ 111451 w 2396746"/>
                <a:gd name="connsiteY144" fmla="*/ 1064928 h 1153400"/>
                <a:gd name="connsiteX145" fmla="*/ 119264 w 2396746"/>
                <a:gd name="connsiteY145" fmla="*/ 1059684 h 1153400"/>
                <a:gd name="connsiteX146" fmla="*/ 117960 w 2396746"/>
                <a:gd name="connsiteY146" fmla="*/ 1055121 h 1153400"/>
                <a:gd name="connsiteX147" fmla="*/ 111407 w 2396746"/>
                <a:gd name="connsiteY147" fmla="*/ 1009245 h 1153400"/>
                <a:gd name="connsiteX148" fmla="*/ 101576 w 2396746"/>
                <a:gd name="connsiteY148" fmla="*/ 946987 h 1153400"/>
                <a:gd name="connsiteX149" fmla="*/ 101576 w 2396746"/>
                <a:gd name="connsiteY149" fmla="*/ 917495 h 1153400"/>
                <a:gd name="connsiteX150" fmla="*/ 101576 w 2396746"/>
                <a:gd name="connsiteY150" fmla="*/ 888004 h 1153400"/>
                <a:gd name="connsiteX151" fmla="*/ 98299 w 2396746"/>
                <a:gd name="connsiteY151" fmla="*/ 825746 h 1153400"/>
                <a:gd name="connsiteX152" fmla="*/ 98299 w 2396746"/>
                <a:gd name="connsiteY152" fmla="*/ 766764 h 1153400"/>
                <a:gd name="connsiteX153" fmla="*/ 101576 w 2396746"/>
                <a:gd name="connsiteY153" fmla="*/ 707781 h 1153400"/>
                <a:gd name="connsiteX154" fmla="*/ 104853 w 2396746"/>
                <a:gd name="connsiteY154" fmla="*/ 645523 h 1153400"/>
                <a:gd name="connsiteX155" fmla="*/ 108130 w 2396746"/>
                <a:gd name="connsiteY155" fmla="*/ 586541 h 1153400"/>
                <a:gd name="connsiteX156" fmla="*/ 111407 w 2396746"/>
                <a:gd name="connsiteY156" fmla="*/ 524282 h 1153400"/>
                <a:gd name="connsiteX157" fmla="*/ 114684 w 2396746"/>
                <a:gd name="connsiteY157" fmla="*/ 465300 h 1153400"/>
                <a:gd name="connsiteX158" fmla="*/ 117960 w 2396746"/>
                <a:gd name="connsiteY158" fmla="*/ 406318 h 1153400"/>
                <a:gd name="connsiteX159" fmla="*/ 117960 w 2396746"/>
                <a:gd name="connsiteY159" fmla="*/ 376827 h 1153400"/>
                <a:gd name="connsiteX160" fmla="*/ 117960 w 2396746"/>
                <a:gd name="connsiteY160" fmla="*/ 360443 h 1153400"/>
                <a:gd name="connsiteX161" fmla="*/ 117960 w 2396746"/>
                <a:gd name="connsiteY161" fmla="*/ 347336 h 1153400"/>
                <a:gd name="connsiteX162" fmla="*/ 124514 w 2396746"/>
                <a:gd name="connsiteY162" fmla="*/ 288353 h 1153400"/>
                <a:gd name="connsiteX163" fmla="*/ 127791 w 2396746"/>
                <a:gd name="connsiteY163" fmla="*/ 229371 h 1153400"/>
                <a:gd name="connsiteX164" fmla="*/ 124514 w 2396746"/>
                <a:gd name="connsiteY164" fmla="*/ 199880 h 1153400"/>
                <a:gd name="connsiteX165" fmla="*/ 124514 w 2396746"/>
                <a:gd name="connsiteY165" fmla="*/ 186773 h 1153400"/>
                <a:gd name="connsiteX166" fmla="*/ 124514 w 2396746"/>
                <a:gd name="connsiteY166" fmla="*/ 180220 h 1153400"/>
                <a:gd name="connsiteX167" fmla="*/ 127791 w 2396746"/>
                <a:gd name="connsiteY167" fmla="*/ 173666 h 1153400"/>
                <a:gd name="connsiteX168" fmla="*/ 127791 w 2396746"/>
                <a:gd name="connsiteY168" fmla="*/ 170389 h 1153400"/>
                <a:gd name="connsiteX169" fmla="*/ 134345 w 2396746"/>
                <a:gd name="connsiteY169" fmla="*/ 167113 h 1153400"/>
                <a:gd name="connsiteX170" fmla="*/ 144175 w 2396746"/>
                <a:gd name="connsiteY170" fmla="*/ 163836 h 1153400"/>
                <a:gd name="connsiteX171" fmla="*/ 163838 w 2396746"/>
                <a:gd name="connsiteY171" fmla="*/ 0 h 1153400"/>
                <a:gd name="connsiteX172" fmla="*/ 193329 w 2396746"/>
                <a:gd name="connsiteY172" fmla="*/ 13111 h 1153400"/>
                <a:gd name="connsiteX173" fmla="*/ 206436 w 2396746"/>
                <a:gd name="connsiteY173" fmla="*/ 32765 h 1153400"/>
                <a:gd name="connsiteX174" fmla="*/ 212989 w 2396746"/>
                <a:gd name="connsiteY174" fmla="*/ 45876 h 1153400"/>
                <a:gd name="connsiteX175" fmla="*/ 226096 w 2396746"/>
                <a:gd name="connsiteY175" fmla="*/ 72086 h 1153400"/>
                <a:gd name="connsiteX176" fmla="*/ 249034 w 2396746"/>
                <a:gd name="connsiteY176" fmla="*/ 124518 h 1153400"/>
                <a:gd name="connsiteX177" fmla="*/ 275248 w 2396746"/>
                <a:gd name="connsiteY177" fmla="*/ 176950 h 1153400"/>
                <a:gd name="connsiteX178" fmla="*/ 291631 w 2396746"/>
                <a:gd name="connsiteY178" fmla="*/ 203160 h 1153400"/>
                <a:gd name="connsiteX179" fmla="*/ 308015 w 2396746"/>
                <a:gd name="connsiteY179" fmla="*/ 229382 h 1153400"/>
                <a:gd name="connsiteX180" fmla="*/ 311292 w 2396746"/>
                <a:gd name="connsiteY180" fmla="*/ 232654 h 1153400"/>
                <a:gd name="connsiteX181" fmla="*/ 308015 w 2396746"/>
                <a:gd name="connsiteY181" fmla="*/ 235926 h 1153400"/>
                <a:gd name="connsiteX182" fmla="*/ 281801 w 2396746"/>
                <a:gd name="connsiteY182" fmla="*/ 209716 h 1153400"/>
                <a:gd name="connsiteX183" fmla="*/ 262141 w 2396746"/>
                <a:gd name="connsiteY183" fmla="*/ 190049 h 1153400"/>
                <a:gd name="connsiteX184" fmla="*/ 222819 w 2396746"/>
                <a:gd name="connsiteY184" fmla="*/ 150728 h 1153400"/>
                <a:gd name="connsiteX185" fmla="*/ 183498 w 2396746"/>
                <a:gd name="connsiteY185" fmla="*/ 108135 h 1153400"/>
                <a:gd name="connsiteX186" fmla="*/ 163838 w 2396746"/>
                <a:gd name="connsiteY186" fmla="*/ 85197 h 1153400"/>
                <a:gd name="connsiteX187" fmla="*/ 144177 w 2396746"/>
                <a:gd name="connsiteY187" fmla="*/ 111419 h 1153400"/>
                <a:gd name="connsiteX188" fmla="*/ 114687 w 2396746"/>
                <a:gd name="connsiteY188" fmla="*/ 157284 h 1153400"/>
                <a:gd name="connsiteX189" fmla="*/ 85195 w 2396746"/>
                <a:gd name="connsiteY189" fmla="*/ 203160 h 1153400"/>
                <a:gd name="connsiteX190" fmla="*/ 65535 w 2396746"/>
                <a:gd name="connsiteY190" fmla="*/ 229382 h 1153400"/>
                <a:gd name="connsiteX191" fmla="*/ 55705 w 2396746"/>
                <a:gd name="connsiteY191" fmla="*/ 239209 h 1153400"/>
                <a:gd name="connsiteX192" fmla="*/ 52428 w 2396746"/>
                <a:gd name="connsiteY192" fmla="*/ 242493 h 1153400"/>
                <a:gd name="connsiteX193" fmla="*/ 36044 w 2396746"/>
                <a:gd name="connsiteY193" fmla="*/ 252320 h 1153400"/>
                <a:gd name="connsiteX194" fmla="*/ 29491 w 2396746"/>
                <a:gd name="connsiteY194" fmla="*/ 258864 h 1153400"/>
                <a:gd name="connsiteX195" fmla="*/ 9830 w 2396746"/>
                <a:gd name="connsiteY195" fmla="*/ 249037 h 1153400"/>
                <a:gd name="connsiteX196" fmla="*/ 0 w 2396746"/>
                <a:gd name="connsiteY196" fmla="*/ 229370 h 1153400"/>
                <a:gd name="connsiteX197" fmla="*/ 3277 w 2396746"/>
                <a:gd name="connsiteY197" fmla="*/ 216259 h 1153400"/>
                <a:gd name="connsiteX198" fmla="*/ 19660 w 2396746"/>
                <a:gd name="connsiteY198" fmla="*/ 183494 h 1153400"/>
                <a:gd name="connsiteX199" fmla="*/ 36044 w 2396746"/>
                <a:gd name="connsiteY199" fmla="*/ 160555 h 1153400"/>
                <a:gd name="connsiteX200" fmla="*/ 65535 w 2396746"/>
                <a:gd name="connsiteY200" fmla="*/ 111407 h 1153400"/>
                <a:gd name="connsiteX201" fmla="*/ 81919 w 2396746"/>
                <a:gd name="connsiteY201" fmla="*/ 88469 h 1153400"/>
                <a:gd name="connsiteX202" fmla="*/ 101580 w 2396746"/>
                <a:gd name="connsiteY202" fmla="*/ 62259 h 1153400"/>
                <a:gd name="connsiteX203" fmla="*/ 117963 w 2396746"/>
                <a:gd name="connsiteY203" fmla="*/ 39321 h 1153400"/>
                <a:gd name="connsiteX204" fmla="*/ 127794 w 2396746"/>
                <a:gd name="connsiteY204" fmla="*/ 26210 h 1153400"/>
                <a:gd name="connsiteX205" fmla="*/ 134347 w 2396746"/>
                <a:gd name="connsiteY205" fmla="*/ 16382 h 1153400"/>
                <a:gd name="connsiteX206" fmla="*/ 144177 w 2396746"/>
                <a:gd name="connsiteY206" fmla="*/ 6555 h 1153400"/>
                <a:gd name="connsiteX207" fmla="*/ 163838 w 2396746"/>
                <a:gd name="connsiteY207" fmla="*/ 0 h 115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2396746" h="1153400">
                  <a:moveTo>
                    <a:pt x="144175" y="163836"/>
                  </a:moveTo>
                  <a:cubicBezTo>
                    <a:pt x="150729" y="163836"/>
                    <a:pt x="154006" y="163836"/>
                    <a:pt x="160560" y="163836"/>
                  </a:cubicBezTo>
                  <a:cubicBezTo>
                    <a:pt x="167114" y="163836"/>
                    <a:pt x="173667" y="163836"/>
                    <a:pt x="176944" y="163836"/>
                  </a:cubicBezTo>
                  <a:cubicBezTo>
                    <a:pt x="180221" y="163836"/>
                    <a:pt x="183498" y="163836"/>
                    <a:pt x="186775" y="167113"/>
                  </a:cubicBezTo>
                  <a:cubicBezTo>
                    <a:pt x="190052" y="167113"/>
                    <a:pt x="193329" y="167113"/>
                    <a:pt x="193329" y="170389"/>
                  </a:cubicBezTo>
                  <a:cubicBezTo>
                    <a:pt x="196605" y="173666"/>
                    <a:pt x="196605" y="173666"/>
                    <a:pt x="196605" y="176943"/>
                  </a:cubicBezTo>
                  <a:cubicBezTo>
                    <a:pt x="196605" y="176943"/>
                    <a:pt x="196605" y="180220"/>
                    <a:pt x="196605" y="180220"/>
                  </a:cubicBezTo>
                  <a:cubicBezTo>
                    <a:pt x="196605" y="183496"/>
                    <a:pt x="196605" y="186773"/>
                    <a:pt x="196605" y="190050"/>
                  </a:cubicBezTo>
                  <a:cubicBezTo>
                    <a:pt x="196605" y="196604"/>
                    <a:pt x="199882" y="203157"/>
                    <a:pt x="199882" y="209711"/>
                  </a:cubicBezTo>
                  <a:cubicBezTo>
                    <a:pt x="203159" y="222818"/>
                    <a:pt x="199882" y="239202"/>
                    <a:pt x="199882" y="252309"/>
                  </a:cubicBezTo>
                  <a:cubicBezTo>
                    <a:pt x="199882" y="271970"/>
                    <a:pt x="196605" y="291630"/>
                    <a:pt x="193329" y="311291"/>
                  </a:cubicBezTo>
                  <a:cubicBezTo>
                    <a:pt x="190052" y="321121"/>
                    <a:pt x="190052" y="330952"/>
                    <a:pt x="190052" y="340782"/>
                  </a:cubicBezTo>
                  <a:cubicBezTo>
                    <a:pt x="190052" y="350612"/>
                    <a:pt x="190052" y="360443"/>
                    <a:pt x="190052" y="370273"/>
                  </a:cubicBezTo>
                  <a:cubicBezTo>
                    <a:pt x="190052" y="380103"/>
                    <a:pt x="190052" y="389934"/>
                    <a:pt x="190052" y="399764"/>
                  </a:cubicBezTo>
                  <a:cubicBezTo>
                    <a:pt x="190052" y="412871"/>
                    <a:pt x="186775" y="422701"/>
                    <a:pt x="186775" y="432532"/>
                  </a:cubicBezTo>
                  <a:cubicBezTo>
                    <a:pt x="183498" y="452193"/>
                    <a:pt x="183498" y="471853"/>
                    <a:pt x="183498" y="491514"/>
                  </a:cubicBezTo>
                  <a:cubicBezTo>
                    <a:pt x="180221" y="514451"/>
                    <a:pt x="180221" y="534112"/>
                    <a:pt x="180221" y="553773"/>
                  </a:cubicBezTo>
                  <a:cubicBezTo>
                    <a:pt x="180221" y="573433"/>
                    <a:pt x="180221" y="593094"/>
                    <a:pt x="176944" y="612755"/>
                  </a:cubicBezTo>
                  <a:cubicBezTo>
                    <a:pt x="176944" y="632415"/>
                    <a:pt x="173667" y="655353"/>
                    <a:pt x="173667" y="675014"/>
                  </a:cubicBezTo>
                  <a:cubicBezTo>
                    <a:pt x="173667" y="694674"/>
                    <a:pt x="170390" y="714335"/>
                    <a:pt x="170390" y="733996"/>
                  </a:cubicBezTo>
                  <a:cubicBezTo>
                    <a:pt x="167114" y="743826"/>
                    <a:pt x="167114" y="753656"/>
                    <a:pt x="167114" y="763487"/>
                  </a:cubicBezTo>
                  <a:cubicBezTo>
                    <a:pt x="167114" y="773317"/>
                    <a:pt x="167114" y="786424"/>
                    <a:pt x="167114" y="796255"/>
                  </a:cubicBezTo>
                  <a:cubicBezTo>
                    <a:pt x="170390" y="815915"/>
                    <a:pt x="170390" y="835576"/>
                    <a:pt x="170390" y="855237"/>
                  </a:cubicBezTo>
                  <a:cubicBezTo>
                    <a:pt x="170390" y="865067"/>
                    <a:pt x="170390" y="874897"/>
                    <a:pt x="170390" y="884728"/>
                  </a:cubicBezTo>
                  <a:cubicBezTo>
                    <a:pt x="170390" y="894558"/>
                    <a:pt x="170390" y="904388"/>
                    <a:pt x="170390" y="914219"/>
                  </a:cubicBezTo>
                  <a:cubicBezTo>
                    <a:pt x="170390" y="924049"/>
                    <a:pt x="170390" y="933879"/>
                    <a:pt x="170390" y="943710"/>
                  </a:cubicBezTo>
                  <a:cubicBezTo>
                    <a:pt x="170390" y="953540"/>
                    <a:pt x="173667" y="963370"/>
                    <a:pt x="173667" y="973201"/>
                  </a:cubicBezTo>
                  <a:cubicBezTo>
                    <a:pt x="173667" y="983031"/>
                    <a:pt x="176944" y="992861"/>
                    <a:pt x="176944" y="1002692"/>
                  </a:cubicBezTo>
                  <a:cubicBezTo>
                    <a:pt x="176944" y="1012522"/>
                    <a:pt x="180221" y="1022352"/>
                    <a:pt x="180221" y="1032183"/>
                  </a:cubicBezTo>
                  <a:lnTo>
                    <a:pt x="182706" y="1054540"/>
                  </a:lnTo>
                  <a:lnTo>
                    <a:pt x="226079" y="1051827"/>
                  </a:lnTo>
                  <a:cubicBezTo>
                    <a:pt x="242462" y="1050188"/>
                    <a:pt x="259667" y="1050188"/>
                    <a:pt x="277282" y="1050598"/>
                  </a:cubicBezTo>
                  <a:cubicBezTo>
                    <a:pt x="294898" y="1051008"/>
                    <a:pt x="312924" y="1051827"/>
                    <a:pt x="330951" y="1051827"/>
                  </a:cubicBezTo>
                  <a:cubicBezTo>
                    <a:pt x="376866" y="1051827"/>
                    <a:pt x="425962" y="1055103"/>
                    <a:pt x="471876" y="1058380"/>
                  </a:cubicBezTo>
                  <a:cubicBezTo>
                    <a:pt x="494781" y="1061656"/>
                    <a:pt x="520972" y="1061656"/>
                    <a:pt x="543983" y="1061656"/>
                  </a:cubicBezTo>
                  <a:cubicBezTo>
                    <a:pt x="566887" y="1061656"/>
                    <a:pt x="593078" y="1061656"/>
                    <a:pt x="615983" y="1061656"/>
                  </a:cubicBezTo>
                  <a:cubicBezTo>
                    <a:pt x="638993" y="1061656"/>
                    <a:pt x="665185" y="1061656"/>
                    <a:pt x="688089" y="1061656"/>
                  </a:cubicBezTo>
                  <a:cubicBezTo>
                    <a:pt x="711099" y="1061656"/>
                    <a:pt x="737291" y="1064928"/>
                    <a:pt x="763482" y="1064928"/>
                  </a:cubicBezTo>
                  <a:cubicBezTo>
                    <a:pt x="812578" y="1068205"/>
                    <a:pt x="861780" y="1068205"/>
                    <a:pt x="910982" y="1068205"/>
                  </a:cubicBezTo>
                  <a:cubicBezTo>
                    <a:pt x="960078" y="1071481"/>
                    <a:pt x="1009280" y="1071481"/>
                    <a:pt x="1058376" y="1071481"/>
                  </a:cubicBezTo>
                  <a:cubicBezTo>
                    <a:pt x="1104291" y="1071481"/>
                    <a:pt x="1153386" y="1071481"/>
                    <a:pt x="1199301" y="1074758"/>
                  </a:cubicBezTo>
                  <a:cubicBezTo>
                    <a:pt x="1251684" y="1074758"/>
                    <a:pt x="1300886" y="1078034"/>
                    <a:pt x="1349982" y="1078034"/>
                  </a:cubicBezTo>
                  <a:cubicBezTo>
                    <a:pt x="1399184" y="1078034"/>
                    <a:pt x="1444993" y="1081311"/>
                    <a:pt x="1494194" y="1081311"/>
                  </a:cubicBezTo>
                  <a:cubicBezTo>
                    <a:pt x="1517099" y="1084588"/>
                    <a:pt x="1543290" y="1084588"/>
                    <a:pt x="1566301" y="1084588"/>
                  </a:cubicBezTo>
                  <a:cubicBezTo>
                    <a:pt x="1592492" y="1084588"/>
                    <a:pt x="1618684" y="1084588"/>
                    <a:pt x="1644875" y="1084588"/>
                  </a:cubicBezTo>
                  <a:cubicBezTo>
                    <a:pt x="1694077" y="1081311"/>
                    <a:pt x="1739992" y="1081311"/>
                    <a:pt x="1789088" y="1081311"/>
                  </a:cubicBezTo>
                  <a:cubicBezTo>
                    <a:pt x="1811992" y="1081311"/>
                    <a:pt x="1838290" y="1081311"/>
                    <a:pt x="1861194" y="1081311"/>
                  </a:cubicBezTo>
                  <a:cubicBezTo>
                    <a:pt x="1884098" y="1081311"/>
                    <a:pt x="1907109" y="1081311"/>
                    <a:pt x="1930013" y="1081311"/>
                  </a:cubicBezTo>
                  <a:cubicBezTo>
                    <a:pt x="1956205" y="1081311"/>
                    <a:pt x="1979109" y="1081311"/>
                    <a:pt x="2002119" y="1081311"/>
                  </a:cubicBezTo>
                  <a:cubicBezTo>
                    <a:pt x="2025024" y="1081311"/>
                    <a:pt x="2051215" y="1078034"/>
                    <a:pt x="2074120" y="1078034"/>
                  </a:cubicBezTo>
                  <a:cubicBezTo>
                    <a:pt x="2100417" y="1078034"/>
                    <a:pt x="2123321" y="1074758"/>
                    <a:pt x="2149513" y="1074758"/>
                  </a:cubicBezTo>
                  <a:cubicBezTo>
                    <a:pt x="2172523" y="1074758"/>
                    <a:pt x="2198715" y="1071481"/>
                    <a:pt x="2221619" y="1071481"/>
                  </a:cubicBezTo>
                  <a:cubicBezTo>
                    <a:pt x="2244524" y="1071481"/>
                    <a:pt x="2270821" y="1068205"/>
                    <a:pt x="2293726" y="1068205"/>
                  </a:cubicBezTo>
                  <a:lnTo>
                    <a:pt x="2311184" y="1068205"/>
                  </a:lnTo>
                  <a:lnTo>
                    <a:pt x="2306815" y="1048527"/>
                  </a:lnTo>
                  <a:cubicBezTo>
                    <a:pt x="2303538" y="1035442"/>
                    <a:pt x="2300261" y="1022328"/>
                    <a:pt x="2296984" y="1009214"/>
                  </a:cubicBezTo>
                  <a:cubicBezTo>
                    <a:pt x="2296984" y="1002671"/>
                    <a:pt x="2296984" y="996100"/>
                    <a:pt x="2296984" y="989557"/>
                  </a:cubicBezTo>
                  <a:cubicBezTo>
                    <a:pt x="2296984" y="983015"/>
                    <a:pt x="2296984" y="976443"/>
                    <a:pt x="2296984" y="969900"/>
                  </a:cubicBezTo>
                  <a:cubicBezTo>
                    <a:pt x="2293707" y="956786"/>
                    <a:pt x="2293707" y="943701"/>
                    <a:pt x="2293707" y="930587"/>
                  </a:cubicBezTo>
                  <a:cubicBezTo>
                    <a:pt x="2293707" y="917473"/>
                    <a:pt x="2293707" y="904359"/>
                    <a:pt x="2293707" y="891273"/>
                  </a:cubicBezTo>
                  <a:cubicBezTo>
                    <a:pt x="2293707" y="878159"/>
                    <a:pt x="2296984" y="865045"/>
                    <a:pt x="2296984" y="851931"/>
                  </a:cubicBezTo>
                  <a:cubicBezTo>
                    <a:pt x="2296984" y="838846"/>
                    <a:pt x="2300261" y="825732"/>
                    <a:pt x="2300261" y="812618"/>
                  </a:cubicBezTo>
                  <a:cubicBezTo>
                    <a:pt x="2300261" y="799532"/>
                    <a:pt x="2303538" y="786418"/>
                    <a:pt x="2303538" y="773304"/>
                  </a:cubicBezTo>
                  <a:cubicBezTo>
                    <a:pt x="2306815" y="756933"/>
                    <a:pt x="2306815" y="743819"/>
                    <a:pt x="2306815" y="730705"/>
                  </a:cubicBezTo>
                  <a:cubicBezTo>
                    <a:pt x="2310091" y="717591"/>
                    <a:pt x="2310091" y="704505"/>
                    <a:pt x="2310091" y="691391"/>
                  </a:cubicBezTo>
                  <a:cubicBezTo>
                    <a:pt x="2310091" y="678277"/>
                    <a:pt x="2313368" y="665163"/>
                    <a:pt x="2313368" y="652078"/>
                  </a:cubicBezTo>
                  <a:cubicBezTo>
                    <a:pt x="2313368" y="645506"/>
                    <a:pt x="2313368" y="638964"/>
                    <a:pt x="2313368" y="632392"/>
                  </a:cubicBezTo>
                  <a:cubicBezTo>
                    <a:pt x="2313368" y="629135"/>
                    <a:pt x="2313368" y="625850"/>
                    <a:pt x="2313368" y="622564"/>
                  </a:cubicBezTo>
                  <a:cubicBezTo>
                    <a:pt x="2313368" y="619307"/>
                    <a:pt x="2313368" y="616021"/>
                    <a:pt x="2313368" y="612736"/>
                  </a:cubicBezTo>
                  <a:cubicBezTo>
                    <a:pt x="2313368" y="599650"/>
                    <a:pt x="2316645" y="586536"/>
                    <a:pt x="2319922" y="573422"/>
                  </a:cubicBezTo>
                  <a:cubicBezTo>
                    <a:pt x="2319922" y="560308"/>
                    <a:pt x="2323199" y="547223"/>
                    <a:pt x="2323199" y="534108"/>
                  </a:cubicBezTo>
                  <a:cubicBezTo>
                    <a:pt x="2323199" y="527566"/>
                    <a:pt x="2323199" y="520994"/>
                    <a:pt x="2319922" y="514452"/>
                  </a:cubicBezTo>
                  <a:cubicBezTo>
                    <a:pt x="2319922" y="511166"/>
                    <a:pt x="2319922" y="507880"/>
                    <a:pt x="2319922" y="504623"/>
                  </a:cubicBezTo>
                  <a:cubicBezTo>
                    <a:pt x="2319922" y="504623"/>
                    <a:pt x="2319922" y="501338"/>
                    <a:pt x="2319922" y="501338"/>
                  </a:cubicBezTo>
                  <a:cubicBezTo>
                    <a:pt x="2319922" y="501338"/>
                    <a:pt x="2323199" y="498052"/>
                    <a:pt x="2323199" y="498052"/>
                  </a:cubicBezTo>
                  <a:cubicBezTo>
                    <a:pt x="2326476" y="494795"/>
                    <a:pt x="2326476" y="494795"/>
                    <a:pt x="2329753" y="494795"/>
                  </a:cubicBezTo>
                  <a:cubicBezTo>
                    <a:pt x="2329753" y="491509"/>
                    <a:pt x="2336306" y="491509"/>
                    <a:pt x="2339583" y="491509"/>
                  </a:cubicBezTo>
                  <a:cubicBezTo>
                    <a:pt x="2346137" y="491509"/>
                    <a:pt x="2349414" y="491509"/>
                    <a:pt x="2355968" y="491509"/>
                  </a:cubicBezTo>
                  <a:cubicBezTo>
                    <a:pt x="2362521" y="491509"/>
                    <a:pt x="2369075" y="491509"/>
                    <a:pt x="2372352" y="491509"/>
                  </a:cubicBezTo>
                  <a:cubicBezTo>
                    <a:pt x="2375629" y="491509"/>
                    <a:pt x="2378906" y="494795"/>
                    <a:pt x="2382183" y="494795"/>
                  </a:cubicBezTo>
                  <a:cubicBezTo>
                    <a:pt x="2385459" y="494795"/>
                    <a:pt x="2388736" y="498052"/>
                    <a:pt x="2388736" y="498052"/>
                  </a:cubicBezTo>
                  <a:cubicBezTo>
                    <a:pt x="2392013" y="498052"/>
                    <a:pt x="2392013" y="501338"/>
                    <a:pt x="2392013" y="501338"/>
                  </a:cubicBezTo>
                  <a:cubicBezTo>
                    <a:pt x="2392013" y="501338"/>
                    <a:pt x="2392013" y="504623"/>
                    <a:pt x="2392013" y="504623"/>
                  </a:cubicBezTo>
                  <a:cubicBezTo>
                    <a:pt x="2392013" y="507880"/>
                    <a:pt x="2392013" y="507880"/>
                    <a:pt x="2392013" y="511166"/>
                  </a:cubicBezTo>
                  <a:cubicBezTo>
                    <a:pt x="2392013" y="514452"/>
                    <a:pt x="2395290" y="520994"/>
                    <a:pt x="2395290" y="524280"/>
                  </a:cubicBezTo>
                  <a:cubicBezTo>
                    <a:pt x="2398567" y="534108"/>
                    <a:pt x="2395290" y="543937"/>
                    <a:pt x="2395290" y="553765"/>
                  </a:cubicBezTo>
                  <a:cubicBezTo>
                    <a:pt x="2395290" y="566879"/>
                    <a:pt x="2392013" y="579965"/>
                    <a:pt x="2388736" y="593079"/>
                  </a:cubicBezTo>
                  <a:cubicBezTo>
                    <a:pt x="2385459" y="599621"/>
                    <a:pt x="2385459" y="606193"/>
                    <a:pt x="2385459" y="612736"/>
                  </a:cubicBezTo>
                  <a:cubicBezTo>
                    <a:pt x="2385459" y="619307"/>
                    <a:pt x="2385459" y="625850"/>
                    <a:pt x="2385459" y="632392"/>
                  </a:cubicBezTo>
                  <a:cubicBezTo>
                    <a:pt x="2385459" y="638964"/>
                    <a:pt x="2385459" y="645506"/>
                    <a:pt x="2385459" y="652049"/>
                  </a:cubicBezTo>
                  <a:cubicBezTo>
                    <a:pt x="2385459" y="658620"/>
                    <a:pt x="2382183" y="665163"/>
                    <a:pt x="2382183" y="671735"/>
                  </a:cubicBezTo>
                  <a:cubicBezTo>
                    <a:pt x="2378906" y="684820"/>
                    <a:pt x="2378906" y="697934"/>
                    <a:pt x="2378906" y="711048"/>
                  </a:cubicBezTo>
                  <a:cubicBezTo>
                    <a:pt x="2375629" y="724133"/>
                    <a:pt x="2375629" y="737248"/>
                    <a:pt x="2375629" y="750362"/>
                  </a:cubicBezTo>
                  <a:cubicBezTo>
                    <a:pt x="2375629" y="763476"/>
                    <a:pt x="2375629" y="776561"/>
                    <a:pt x="2372352" y="789675"/>
                  </a:cubicBezTo>
                  <a:cubicBezTo>
                    <a:pt x="2372352" y="802789"/>
                    <a:pt x="2369075" y="815903"/>
                    <a:pt x="2369075" y="828989"/>
                  </a:cubicBezTo>
                  <a:cubicBezTo>
                    <a:pt x="2369075" y="842103"/>
                    <a:pt x="2365798" y="855217"/>
                    <a:pt x="2365798" y="868331"/>
                  </a:cubicBezTo>
                  <a:cubicBezTo>
                    <a:pt x="2362521" y="874874"/>
                    <a:pt x="2362521" y="881416"/>
                    <a:pt x="2362521" y="887988"/>
                  </a:cubicBezTo>
                  <a:cubicBezTo>
                    <a:pt x="2362521" y="894530"/>
                    <a:pt x="2362521" y="901073"/>
                    <a:pt x="2362521" y="907644"/>
                  </a:cubicBezTo>
                  <a:cubicBezTo>
                    <a:pt x="2365798" y="920730"/>
                    <a:pt x="2365798" y="933844"/>
                    <a:pt x="2365798" y="946958"/>
                  </a:cubicBezTo>
                  <a:cubicBezTo>
                    <a:pt x="2365798" y="953501"/>
                    <a:pt x="2365798" y="960072"/>
                    <a:pt x="2365798" y="966615"/>
                  </a:cubicBezTo>
                  <a:cubicBezTo>
                    <a:pt x="2365798" y="973157"/>
                    <a:pt x="2365798" y="979729"/>
                    <a:pt x="2365798" y="986272"/>
                  </a:cubicBezTo>
                  <a:cubicBezTo>
                    <a:pt x="2365798" y="992814"/>
                    <a:pt x="2365798" y="999386"/>
                    <a:pt x="2365798" y="1005928"/>
                  </a:cubicBezTo>
                  <a:cubicBezTo>
                    <a:pt x="2365798" y="1012500"/>
                    <a:pt x="2369075" y="1019042"/>
                    <a:pt x="2369075" y="1025585"/>
                  </a:cubicBezTo>
                  <a:cubicBezTo>
                    <a:pt x="2369075" y="1032156"/>
                    <a:pt x="2372352" y="1038699"/>
                    <a:pt x="2372352" y="1045242"/>
                  </a:cubicBezTo>
                  <a:cubicBezTo>
                    <a:pt x="2372352" y="1051813"/>
                    <a:pt x="2375629" y="1058356"/>
                    <a:pt x="2375629" y="1064927"/>
                  </a:cubicBezTo>
                  <a:lnTo>
                    <a:pt x="2377605" y="1076779"/>
                  </a:lnTo>
                  <a:lnTo>
                    <a:pt x="2385449" y="1084597"/>
                  </a:lnTo>
                  <a:cubicBezTo>
                    <a:pt x="2388736" y="1087874"/>
                    <a:pt x="2388736" y="1091150"/>
                    <a:pt x="2388736" y="1091141"/>
                  </a:cubicBezTo>
                  <a:lnTo>
                    <a:pt x="2388736" y="1092770"/>
                  </a:lnTo>
                  <a:lnTo>
                    <a:pt x="2388737" y="1092769"/>
                  </a:lnTo>
                  <a:lnTo>
                    <a:pt x="2388737" y="1100955"/>
                  </a:lnTo>
                  <a:lnTo>
                    <a:pt x="2388736" y="1100955"/>
                  </a:lnTo>
                  <a:lnTo>
                    <a:pt x="2387101" y="1100955"/>
                  </a:lnTo>
                  <a:lnTo>
                    <a:pt x="2382162" y="1110805"/>
                  </a:lnTo>
                  <a:cubicBezTo>
                    <a:pt x="2375587" y="1120635"/>
                    <a:pt x="2365832" y="1123911"/>
                    <a:pt x="2355970" y="1123911"/>
                  </a:cubicBezTo>
                  <a:cubicBezTo>
                    <a:pt x="2352683" y="1123911"/>
                    <a:pt x="2346108" y="1123911"/>
                    <a:pt x="2342821" y="1123911"/>
                  </a:cubicBezTo>
                  <a:cubicBezTo>
                    <a:pt x="2336353" y="1123911"/>
                    <a:pt x="2326491" y="1127188"/>
                    <a:pt x="2316630" y="1127188"/>
                  </a:cubicBezTo>
                  <a:cubicBezTo>
                    <a:pt x="2297012" y="1130464"/>
                    <a:pt x="2277290" y="1133741"/>
                    <a:pt x="2257672" y="1133741"/>
                  </a:cubicBezTo>
                  <a:cubicBezTo>
                    <a:pt x="2221619" y="1137017"/>
                    <a:pt x="2185566" y="1137017"/>
                    <a:pt x="2149513" y="1140294"/>
                  </a:cubicBezTo>
                  <a:cubicBezTo>
                    <a:pt x="2100417" y="1143571"/>
                    <a:pt x="2051215" y="1146847"/>
                    <a:pt x="2002119" y="1150124"/>
                  </a:cubicBezTo>
                  <a:cubicBezTo>
                    <a:pt x="1979109" y="1150124"/>
                    <a:pt x="1952917" y="1150124"/>
                    <a:pt x="1930013" y="1150124"/>
                  </a:cubicBezTo>
                  <a:cubicBezTo>
                    <a:pt x="1907109" y="1150124"/>
                    <a:pt x="1884098" y="1150124"/>
                    <a:pt x="1861194" y="1150124"/>
                  </a:cubicBezTo>
                  <a:cubicBezTo>
                    <a:pt x="1808705" y="1153400"/>
                    <a:pt x="1759609" y="1153400"/>
                    <a:pt x="1710407" y="1153400"/>
                  </a:cubicBezTo>
                  <a:cubicBezTo>
                    <a:pt x="1661311" y="1153400"/>
                    <a:pt x="1612109" y="1153400"/>
                    <a:pt x="1563014" y="1153400"/>
                  </a:cubicBezTo>
                  <a:cubicBezTo>
                    <a:pt x="1513812" y="1153400"/>
                    <a:pt x="1468003" y="1150124"/>
                    <a:pt x="1422088" y="1150124"/>
                  </a:cubicBezTo>
                  <a:cubicBezTo>
                    <a:pt x="1372992" y="1150124"/>
                    <a:pt x="1320503" y="1146847"/>
                    <a:pt x="1271407" y="1146847"/>
                  </a:cubicBezTo>
                  <a:cubicBezTo>
                    <a:pt x="1225493" y="1146847"/>
                    <a:pt x="1176397" y="1143571"/>
                    <a:pt x="1130482" y="1143571"/>
                  </a:cubicBezTo>
                  <a:cubicBezTo>
                    <a:pt x="1077993" y="1140294"/>
                    <a:pt x="1028897" y="1140294"/>
                    <a:pt x="976514" y="1140294"/>
                  </a:cubicBezTo>
                  <a:cubicBezTo>
                    <a:pt x="930599" y="1137022"/>
                    <a:pt x="881397" y="1137022"/>
                    <a:pt x="832301" y="1137022"/>
                  </a:cubicBezTo>
                  <a:cubicBezTo>
                    <a:pt x="783100" y="1137022"/>
                    <a:pt x="734004" y="1133746"/>
                    <a:pt x="684802" y="1133746"/>
                  </a:cubicBezTo>
                  <a:cubicBezTo>
                    <a:pt x="661897" y="1133746"/>
                    <a:pt x="635706" y="1133746"/>
                    <a:pt x="612802" y="1133746"/>
                  </a:cubicBezTo>
                  <a:cubicBezTo>
                    <a:pt x="599653" y="1133746"/>
                    <a:pt x="589791" y="1133746"/>
                    <a:pt x="576748" y="1133746"/>
                  </a:cubicBezTo>
                  <a:cubicBezTo>
                    <a:pt x="563600" y="1133746"/>
                    <a:pt x="553738" y="1133746"/>
                    <a:pt x="540695" y="1133746"/>
                  </a:cubicBezTo>
                  <a:cubicBezTo>
                    <a:pt x="494781" y="1133746"/>
                    <a:pt x="445685" y="1130469"/>
                    <a:pt x="396483" y="1127193"/>
                  </a:cubicBezTo>
                  <a:cubicBezTo>
                    <a:pt x="350568" y="1127193"/>
                    <a:pt x="301472" y="1123916"/>
                    <a:pt x="255558" y="1123916"/>
                  </a:cubicBezTo>
                  <a:cubicBezTo>
                    <a:pt x="232653" y="1123916"/>
                    <a:pt x="209749" y="1123916"/>
                    <a:pt x="186738" y="1127193"/>
                  </a:cubicBezTo>
                  <a:cubicBezTo>
                    <a:pt x="176983" y="1127193"/>
                    <a:pt x="167121" y="1127193"/>
                    <a:pt x="153973" y="1127193"/>
                  </a:cubicBezTo>
                  <a:cubicBezTo>
                    <a:pt x="147504" y="1127193"/>
                    <a:pt x="144217" y="1127193"/>
                    <a:pt x="137643" y="1127193"/>
                  </a:cubicBezTo>
                  <a:cubicBezTo>
                    <a:pt x="134355" y="1127193"/>
                    <a:pt x="127781" y="1123916"/>
                    <a:pt x="124494" y="1123916"/>
                  </a:cubicBezTo>
                  <a:cubicBezTo>
                    <a:pt x="124494" y="1123916"/>
                    <a:pt x="121207" y="1123916"/>
                    <a:pt x="121207" y="1123916"/>
                  </a:cubicBezTo>
                  <a:cubicBezTo>
                    <a:pt x="117919" y="1120639"/>
                    <a:pt x="114738" y="1120639"/>
                    <a:pt x="111451" y="1117363"/>
                  </a:cubicBezTo>
                  <a:cubicBezTo>
                    <a:pt x="108164" y="1117363"/>
                    <a:pt x="104877" y="1110810"/>
                    <a:pt x="101589" y="1107533"/>
                  </a:cubicBezTo>
                  <a:cubicBezTo>
                    <a:pt x="98302" y="1100980"/>
                    <a:pt x="98302" y="1097699"/>
                    <a:pt x="98302" y="1091146"/>
                  </a:cubicBezTo>
                  <a:cubicBezTo>
                    <a:pt x="98302" y="1084597"/>
                    <a:pt x="98302" y="1078039"/>
                    <a:pt x="101589" y="1074763"/>
                  </a:cubicBezTo>
                  <a:cubicBezTo>
                    <a:pt x="104877" y="1071481"/>
                    <a:pt x="108164" y="1068205"/>
                    <a:pt x="111451" y="1064928"/>
                  </a:cubicBezTo>
                  <a:lnTo>
                    <a:pt x="119264" y="1059684"/>
                  </a:lnTo>
                  <a:lnTo>
                    <a:pt x="117960" y="1055121"/>
                  </a:lnTo>
                  <a:cubicBezTo>
                    <a:pt x="114684" y="1038736"/>
                    <a:pt x="114684" y="1025629"/>
                    <a:pt x="111407" y="1009245"/>
                  </a:cubicBezTo>
                  <a:cubicBezTo>
                    <a:pt x="108130" y="986308"/>
                    <a:pt x="104853" y="966647"/>
                    <a:pt x="101576" y="946987"/>
                  </a:cubicBezTo>
                  <a:cubicBezTo>
                    <a:pt x="101576" y="937156"/>
                    <a:pt x="101576" y="927326"/>
                    <a:pt x="101576" y="917495"/>
                  </a:cubicBezTo>
                  <a:cubicBezTo>
                    <a:pt x="101576" y="907665"/>
                    <a:pt x="101576" y="897835"/>
                    <a:pt x="101576" y="888004"/>
                  </a:cubicBezTo>
                  <a:cubicBezTo>
                    <a:pt x="98299" y="868344"/>
                    <a:pt x="98299" y="845406"/>
                    <a:pt x="98299" y="825746"/>
                  </a:cubicBezTo>
                  <a:cubicBezTo>
                    <a:pt x="98299" y="806085"/>
                    <a:pt x="98299" y="786424"/>
                    <a:pt x="98299" y="766764"/>
                  </a:cubicBezTo>
                  <a:cubicBezTo>
                    <a:pt x="98299" y="747103"/>
                    <a:pt x="101576" y="727442"/>
                    <a:pt x="101576" y="707781"/>
                  </a:cubicBezTo>
                  <a:cubicBezTo>
                    <a:pt x="101576" y="688121"/>
                    <a:pt x="104853" y="665183"/>
                    <a:pt x="104853" y="645523"/>
                  </a:cubicBezTo>
                  <a:cubicBezTo>
                    <a:pt x="104853" y="625862"/>
                    <a:pt x="108130" y="606201"/>
                    <a:pt x="108130" y="586541"/>
                  </a:cubicBezTo>
                  <a:cubicBezTo>
                    <a:pt x="111407" y="566880"/>
                    <a:pt x="111407" y="543942"/>
                    <a:pt x="111407" y="524282"/>
                  </a:cubicBezTo>
                  <a:cubicBezTo>
                    <a:pt x="114684" y="504621"/>
                    <a:pt x="114684" y="484960"/>
                    <a:pt x="114684" y="465300"/>
                  </a:cubicBezTo>
                  <a:cubicBezTo>
                    <a:pt x="114684" y="445639"/>
                    <a:pt x="117960" y="425978"/>
                    <a:pt x="117960" y="406318"/>
                  </a:cubicBezTo>
                  <a:cubicBezTo>
                    <a:pt x="117960" y="396487"/>
                    <a:pt x="117960" y="386657"/>
                    <a:pt x="117960" y="376827"/>
                  </a:cubicBezTo>
                  <a:cubicBezTo>
                    <a:pt x="117960" y="370273"/>
                    <a:pt x="117960" y="366996"/>
                    <a:pt x="117960" y="360443"/>
                  </a:cubicBezTo>
                  <a:cubicBezTo>
                    <a:pt x="117960" y="357166"/>
                    <a:pt x="117960" y="350612"/>
                    <a:pt x="117960" y="347336"/>
                  </a:cubicBezTo>
                  <a:cubicBezTo>
                    <a:pt x="117960" y="327675"/>
                    <a:pt x="121237" y="308014"/>
                    <a:pt x="124514" y="288353"/>
                  </a:cubicBezTo>
                  <a:cubicBezTo>
                    <a:pt x="124514" y="268693"/>
                    <a:pt x="127791" y="249032"/>
                    <a:pt x="127791" y="229371"/>
                  </a:cubicBezTo>
                  <a:cubicBezTo>
                    <a:pt x="127791" y="219541"/>
                    <a:pt x="127791" y="209711"/>
                    <a:pt x="124514" y="199880"/>
                  </a:cubicBezTo>
                  <a:cubicBezTo>
                    <a:pt x="124514" y="196604"/>
                    <a:pt x="124514" y="190050"/>
                    <a:pt x="124514" y="186773"/>
                  </a:cubicBezTo>
                  <a:cubicBezTo>
                    <a:pt x="124514" y="183496"/>
                    <a:pt x="124514" y="183496"/>
                    <a:pt x="124514" y="180220"/>
                  </a:cubicBezTo>
                  <a:cubicBezTo>
                    <a:pt x="124514" y="176943"/>
                    <a:pt x="127791" y="176943"/>
                    <a:pt x="127791" y="173666"/>
                  </a:cubicBezTo>
                  <a:cubicBezTo>
                    <a:pt x="127791" y="170389"/>
                    <a:pt x="127791" y="170389"/>
                    <a:pt x="127791" y="170389"/>
                  </a:cubicBezTo>
                  <a:cubicBezTo>
                    <a:pt x="131068" y="170389"/>
                    <a:pt x="131068" y="167113"/>
                    <a:pt x="134345" y="167113"/>
                  </a:cubicBezTo>
                  <a:cubicBezTo>
                    <a:pt x="134345" y="167113"/>
                    <a:pt x="140899" y="163836"/>
                    <a:pt x="144175" y="163836"/>
                  </a:cubicBezTo>
                  <a:close/>
                  <a:moveTo>
                    <a:pt x="163838" y="0"/>
                  </a:moveTo>
                  <a:cubicBezTo>
                    <a:pt x="173668" y="0"/>
                    <a:pt x="186775" y="3272"/>
                    <a:pt x="193329" y="13111"/>
                  </a:cubicBezTo>
                  <a:cubicBezTo>
                    <a:pt x="196605" y="19654"/>
                    <a:pt x="203159" y="26210"/>
                    <a:pt x="206436" y="32765"/>
                  </a:cubicBezTo>
                  <a:cubicBezTo>
                    <a:pt x="209712" y="39321"/>
                    <a:pt x="209712" y="42604"/>
                    <a:pt x="212989" y="45876"/>
                  </a:cubicBezTo>
                  <a:cubicBezTo>
                    <a:pt x="216266" y="55703"/>
                    <a:pt x="222819" y="62259"/>
                    <a:pt x="226096" y="72086"/>
                  </a:cubicBezTo>
                  <a:cubicBezTo>
                    <a:pt x="232650" y="88469"/>
                    <a:pt x="239203" y="108135"/>
                    <a:pt x="249034" y="124518"/>
                  </a:cubicBezTo>
                  <a:cubicBezTo>
                    <a:pt x="258864" y="140901"/>
                    <a:pt x="265417" y="160555"/>
                    <a:pt x="275248" y="176950"/>
                  </a:cubicBezTo>
                  <a:cubicBezTo>
                    <a:pt x="281801" y="186777"/>
                    <a:pt x="285078" y="193333"/>
                    <a:pt x="291631" y="203160"/>
                  </a:cubicBezTo>
                  <a:cubicBezTo>
                    <a:pt x="298185" y="209716"/>
                    <a:pt x="301462" y="219543"/>
                    <a:pt x="308015" y="229382"/>
                  </a:cubicBezTo>
                  <a:cubicBezTo>
                    <a:pt x="308015" y="229382"/>
                    <a:pt x="311292" y="232654"/>
                    <a:pt x="311292" y="232654"/>
                  </a:cubicBezTo>
                  <a:cubicBezTo>
                    <a:pt x="314569" y="235926"/>
                    <a:pt x="311292" y="239209"/>
                    <a:pt x="308015" y="235926"/>
                  </a:cubicBezTo>
                  <a:cubicBezTo>
                    <a:pt x="301462" y="226098"/>
                    <a:pt x="291631" y="219543"/>
                    <a:pt x="281801" y="209716"/>
                  </a:cubicBezTo>
                  <a:cubicBezTo>
                    <a:pt x="275248" y="203160"/>
                    <a:pt x="268694" y="196605"/>
                    <a:pt x="262141" y="190049"/>
                  </a:cubicBezTo>
                  <a:cubicBezTo>
                    <a:pt x="249034" y="176950"/>
                    <a:pt x="235927" y="163839"/>
                    <a:pt x="222819" y="150728"/>
                  </a:cubicBezTo>
                  <a:cubicBezTo>
                    <a:pt x="209712" y="137629"/>
                    <a:pt x="196605" y="124518"/>
                    <a:pt x="183498" y="108135"/>
                  </a:cubicBezTo>
                  <a:cubicBezTo>
                    <a:pt x="176945" y="101580"/>
                    <a:pt x="170391" y="95024"/>
                    <a:pt x="163838" y="85197"/>
                  </a:cubicBezTo>
                  <a:cubicBezTo>
                    <a:pt x="157284" y="95024"/>
                    <a:pt x="150731" y="101580"/>
                    <a:pt x="144177" y="111419"/>
                  </a:cubicBezTo>
                  <a:cubicBezTo>
                    <a:pt x="134347" y="127802"/>
                    <a:pt x="124517" y="140901"/>
                    <a:pt x="114687" y="157284"/>
                  </a:cubicBezTo>
                  <a:cubicBezTo>
                    <a:pt x="104856" y="170395"/>
                    <a:pt x="95026" y="186777"/>
                    <a:pt x="85195" y="203160"/>
                  </a:cubicBezTo>
                  <a:cubicBezTo>
                    <a:pt x="78642" y="212999"/>
                    <a:pt x="72088" y="219543"/>
                    <a:pt x="65535" y="229382"/>
                  </a:cubicBezTo>
                  <a:cubicBezTo>
                    <a:pt x="62258" y="232666"/>
                    <a:pt x="58981" y="235938"/>
                    <a:pt x="55705" y="239209"/>
                  </a:cubicBezTo>
                  <a:cubicBezTo>
                    <a:pt x="55705" y="239209"/>
                    <a:pt x="55705" y="242493"/>
                    <a:pt x="52428" y="242493"/>
                  </a:cubicBezTo>
                  <a:cubicBezTo>
                    <a:pt x="45874" y="249048"/>
                    <a:pt x="45874" y="249048"/>
                    <a:pt x="36044" y="252320"/>
                  </a:cubicBezTo>
                  <a:cubicBezTo>
                    <a:pt x="32767" y="252320"/>
                    <a:pt x="29491" y="252320"/>
                    <a:pt x="29491" y="258864"/>
                  </a:cubicBezTo>
                  <a:cubicBezTo>
                    <a:pt x="22937" y="258864"/>
                    <a:pt x="16384" y="255580"/>
                    <a:pt x="9830" y="249037"/>
                  </a:cubicBezTo>
                  <a:cubicBezTo>
                    <a:pt x="3277" y="242481"/>
                    <a:pt x="0" y="235926"/>
                    <a:pt x="0" y="229370"/>
                  </a:cubicBezTo>
                  <a:cubicBezTo>
                    <a:pt x="0" y="226098"/>
                    <a:pt x="0" y="219543"/>
                    <a:pt x="3277" y="216259"/>
                  </a:cubicBezTo>
                  <a:cubicBezTo>
                    <a:pt x="6553" y="203160"/>
                    <a:pt x="13107" y="193333"/>
                    <a:pt x="19660" y="183494"/>
                  </a:cubicBezTo>
                  <a:cubicBezTo>
                    <a:pt x="26214" y="176950"/>
                    <a:pt x="29491" y="167111"/>
                    <a:pt x="36044" y="160555"/>
                  </a:cubicBezTo>
                  <a:cubicBezTo>
                    <a:pt x="45874" y="144173"/>
                    <a:pt x="55705" y="127790"/>
                    <a:pt x="65535" y="111407"/>
                  </a:cubicBezTo>
                  <a:cubicBezTo>
                    <a:pt x="72088" y="104864"/>
                    <a:pt x="75365" y="95024"/>
                    <a:pt x="81919" y="88469"/>
                  </a:cubicBezTo>
                  <a:cubicBezTo>
                    <a:pt x="88472" y="78642"/>
                    <a:pt x="95026" y="72086"/>
                    <a:pt x="101580" y="62259"/>
                  </a:cubicBezTo>
                  <a:cubicBezTo>
                    <a:pt x="108133" y="55703"/>
                    <a:pt x="111410" y="45876"/>
                    <a:pt x="117963" y="39321"/>
                  </a:cubicBezTo>
                  <a:cubicBezTo>
                    <a:pt x="121240" y="32765"/>
                    <a:pt x="124517" y="29493"/>
                    <a:pt x="127794" y="26210"/>
                  </a:cubicBezTo>
                  <a:cubicBezTo>
                    <a:pt x="127794" y="22938"/>
                    <a:pt x="131070" y="19654"/>
                    <a:pt x="134347" y="16382"/>
                  </a:cubicBezTo>
                  <a:cubicBezTo>
                    <a:pt x="137624" y="13099"/>
                    <a:pt x="140901" y="9827"/>
                    <a:pt x="144177" y="6555"/>
                  </a:cubicBezTo>
                  <a:cubicBezTo>
                    <a:pt x="150731" y="3272"/>
                    <a:pt x="157284" y="0"/>
                    <a:pt x="163838" y="0"/>
                  </a:cubicBezTo>
                  <a:close/>
                </a:path>
              </a:pathLst>
            </a:custGeom>
            <a:grp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grpSp>
      <p:pic>
        <p:nvPicPr>
          <p:cNvPr id="18" name="Picture 17">
            <a:extLst>
              <a:ext uri="{FF2B5EF4-FFF2-40B4-BE49-F238E27FC236}">
                <a16:creationId xmlns:a16="http://schemas.microsoft.com/office/drawing/2014/main" id="{E66CE115-5FCC-3E08-8549-D890B6071F99}"/>
              </a:ext>
            </a:extLst>
          </p:cNvPr>
          <p:cNvPicPr>
            <a:picLocks noChangeAspect="1"/>
          </p:cNvPicPr>
          <p:nvPr/>
        </p:nvPicPr>
        <p:blipFill rotWithShape="1">
          <a:blip r:embed="rId3">
            <a:extLst>
              <a:ext uri="{28A0092B-C50C-407E-A947-70E740481C1C}">
                <a14:useLocalDpi xmlns:a14="http://schemas.microsoft.com/office/drawing/2010/main" val="0"/>
              </a:ext>
            </a:extLst>
          </a:blip>
          <a:srcRect r="69987"/>
          <a:stretch/>
        </p:blipFill>
        <p:spPr>
          <a:xfrm rot="1568098">
            <a:off x="936265" y="3241911"/>
            <a:ext cx="769044" cy="1441343"/>
          </a:xfrm>
          <a:prstGeom prst="rect">
            <a:avLst/>
          </a:prstGeom>
        </p:spPr>
      </p:pic>
      <p:pic>
        <p:nvPicPr>
          <p:cNvPr id="19" name="Picture 18">
            <a:extLst>
              <a:ext uri="{FF2B5EF4-FFF2-40B4-BE49-F238E27FC236}">
                <a16:creationId xmlns:a16="http://schemas.microsoft.com/office/drawing/2014/main" id="{5D455E75-810C-4323-B163-706C06EDC745}"/>
              </a:ext>
            </a:extLst>
          </p:cNvPr>
          <p:cNvPicPr>
            <a:picLocks noChangeAspect="1"/>
          </p:cNvPicPr>
          <p:nvPr/>
        </p:nvPicPr>
        <p:blipFill>
          <a:blip r:embed="rId4"/>
          <a:stretch>
            <a:fillRect/>
          </a:stretch>
        </p:blipFill>
        <p:spPr>
          <a:xfrm>
            <a:off x="10466890" y="278364"/>
            <a:ext cx="1726491" cy="2148924"/>
          </a:xfrm>
          <a:prstGeom prst="rect">
            <a:avLst/>
          </a:prstGeom>
        </p:spPr>
      </p:pic>
    </p:spTree>
    <p:extLst>
      <p:ext uri="{BB962C8B-B14F-4D97-AF65-F5344CB8AC3E}">
        <p14:creationId xmlns:p14="http://schemas.microsoft.com/office/powerpoint/2010/main" val="4239777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6AD3-BEEA-B1C1-B466-6545DA4CCCE6}"/>
              </a:ext>
            </a:extLst>
          </p:cNvPr>
          <p:cNvSpPr>
            <a:spLocks noGrp="1"/>
          </p:cNvSpPr>
          <p:nvPr>
            <p:ph type="title"/>
          </p:nvPr>
        </p:nvSpPr>
        <p:spPr/>
        <p:txBody>
          <a:bodyPr/>
          <a:lstStyle/>
          <a:p>
            <a:r>
              <a:rPr lang="en-US"/>
              <a:t>Payback/Exploitation Stage</a:t>
            </a:r>
            <a:br>
              <a:rPr lang="en-US"/>
            </a:br>
            <a:endParaRPr lang="en-US"/>
          </a:p>
        </p:txBody>
      </p:sp>
      <p:sp>
        <p:nvSpPr>
          <p:cNvPr id="4" name="Content Placeholder 3">
            <a:extLst>
              <a:ext uri="{FF2B5EF4-FFF2-40B4-BE49-F238E27FC236}">
                <a16:creationId xmlns:a16="http://schemas.microsoft.com/office/drawing/2014/main" id="{953A08EE-EE8F-6F55-228E-84219523D196}"/>
              </a:ext>
            </a:extLst>
          </p:cNvPr>
          <p:cNvSpPr>
            <a:spLocks noGrp="1"/>
          </p:cNvSpPr>
          <p:nvPr>
            <p:ph sz="half" idx="2"/>
          </p:nvPr>
        </p:nvSpPr>
        <p:spPr>
          <a:xfrm>
            <a:off x="6096000" y="2175558"/>
            <a:ext cx="5194769" cy="3633047"/>
          </a:xfrm>
        </p:spPr>
        <p:txBody>
          <a:bodyPr>
            <a:normAutofit/>
          </a:bodyPr>
          <a:lstStyle/>
          <a:p>
            <a:pPr>
              <a:buFont typeface="Arial" panose="020B0604020202020204" pitchFamily="34" charset="0"/>
              <a:buChar char="•"/>
            </a:pPr>
            <a:r>
              <a:rPr lang="en-US"/>
              <a:t>Forces victim to payback by working or providing services.</a:t>
            </a:r>
          </a:p>
          <a:p>
            <a:pPr>
              <a:buFont typeface="Arial" panose="020B0604020202020204" pitchFamily="34" charset="0"/>
              <a:buChar char="•"/>
            </a:pPr>
            <a:endParaRPr lang="en-US"/>
          </a:p>
          <a:p>
            <a:pPr>
              <a:buFont typeface="Arial" panose="020B0604020202020204" pitchFamily="34" charset="0"/>
              <a:buChar char="•"/>
            </a:pPr>
            <a:r>
              <a:rPr lang="en-US"/>
              <a:t>Sexual exploitation is the abuse of a position of vulnerability, differential power, or trust to profit monetarily or socially from the labor or commercial sex work of another person.</a:t>
            </a:r>
          </a:p>
          <a:p>
            <a:endParaRPr lang="en-US"/>
          </a:p>
        </p:txBody>
      </p:sp>
      <p:sp>
        <p:nvSpPr>
          <p:cNvPr id="5" name="Slide Number Placeholder 4">
            <a:extLst>
              <a:ext uri="{FF2B5EF4-FFF2-40B4-BE49-F238E27FC236}">
                <a16:creationId xmlns:a16="http://schemas.microsoft.com/office/drawing/2014/main" id="{FC4B017A-35C3-9924-DB3A-65D388F4AAB6}"/>
              </a:ext>
            </a:extLst>
          </p:cNvPr>
          <p:cNvSpPr>
            <a:spLocks noGrp="1"/>
          </p:cNvSpPr>
          <p:nvPr>
            <p:ph type="sldNum" sz="quarter" idx="12"/>
          </p:nvPr>
        </p:nvSpPr>
        <p:spPr/>
        <p:txBody>
          <a:bodyPr/>
          <a:lstStyle/>
          <a:p>
            <a:fld id="{3A98EE3D-8CD1-4C3F-BD1C-C98C9596463C}" type="slidenum">
              <a:rPr lang="en-US" smtClean="0"/>
              <a:t>17</a:t>
            </a:fld>
            <a:endParaRPr lang="en-US"/>
          </a:p>
        </p:txBody>
      </p:sp>
      <p:grpSp>
        <p:nvGrpSpPr>
          <p:cNvPr id="6" name="Group 5">
            <a:extLst>
              <a:ext uri="{FF2B5EF4-FFF2-40B4-BE49-F238E27FC236}">
                <a16:creationId xmlns:a16="http://schemas.microsoft.com/office/drawing/2014/main" id="{498DB03E-7EB8-62BE-E9CC-71007CBE6EE0}"/>
              </a:ext>
            </a:extLst>
          </p:cNvPr>
          <p:cNvGrpSpPr/>
          <p:nvPr/>
        </p:nvGrpSpPr>
        <p:grpSpPr>
          <a:xfrm>
            <a:off x="605747" y="1717990"/>
            <a:ext cx="4280007" cy="4218535"/>
            <a:chOff x="2042117" y="2001630"/>
            <a:chExt cx="4749208" cy="4574604"/>
          </a:xfrm>
          <a:solidFill>
            <a:srgbClr val="0A66A9"/>
          </a:solidFill>
        </p:grpSpPr>
        <p:sp>
          <p:nvSpPr>
            <p:cNvPr id="7" name="Shape">
              <a:extLst>
                <a:ext uri="{FF2B5EF4-FFF2-40B4-BE49-F238E27FC236}">
                  <a16:creationId xmlns:a16="http://schemas.microsoft.com/office/drawing/2014/main" id="{BB5E8A4F-9CAC-051E-D0F6-96BF8EA77533}"/>
                </a:ext>
              </a:extLst>
            </p:cNvPr>
            <p:cNvSpPr/>
            <p:nvPr/>
          </p:nvSpPr>
          <p:spPr>
            <a:xfrm>
              <a:off x="2042117" y="3686169"/>
              <a:ext cx="1726017" cy="1563001"/>
            </a:xfrm>
            <a:custGeom>
              <a:avLst/>
              <a:gdLst/>
              <a:ahLst/>
              <a:cxnLst>
                <a:cxn ang="0">
                  <a:pos x="wd2" y="hd2"/>
                </a:cxn>
                <a:cxn ang="5400000">
                  <a:pos x="wd2" y="hd2"/>
                </a:cxn>
                <a:cxn ang="10800000">
                  <a:pos x="wd2" y="hd2"/>
                </a:cxn>
                <a:cxn ang="16200000">
                  <a:pos x="wd2" y="hd2"/>
                </a:cxn>
              </a:cxnLst>
              <a:rect l="0" t="0" r="r" b="b"/>
              <a:pathLst>
                <a:path w="21590" h="21600" extrusionOk="0">
                  <a:moveTo>
                    <a:pt x="13034" y="0"/>
                  </a:moveTo>
                  <a:cubicBezTo>
                    <a:pt x="12009" y="0"/>
                    <a:pt x="10984" y="45"/>
                    <a:pt x="9960" y="136"/>
                  </a:cubicBezTo>
                  <a:cubicBezTo>
                    <a:pt x="8976" y="226"/>
                    <a:pt x="7992" y="317"/>
                    <a:pt x="7009" y="408"/>
                  </a:cubicBezTo>
                  <a:cubicBezTo>
                    <a:pt x="6517" y="453"/>
                    <a:pt x="6025" y="498"/>
                    <a:pt x="5533" y="543"/>
                  </a:cubicBezTo>
                  <a:cubicBezTo>
                    <a:pt x="4959" y="589"/>
                    <a:pt x="4386" y="679"/>
                    <a:pt x="3771" y="770"/>
                  </a:cubicBezTo>
                  <a:cubicBezTo>
                    <a:pt x="3525" y="815"/>
                    <a:pt x="3279" y="860"/>
                    <a:pt x="3033" y="906"/>
                  </a:cubicBezTo>
                  <a:cubicBezTo>
                    <a:pt x="2787" y="951"/>
                    <a:pt x="2541" y="996"/>
                    <a:pt x="2295" y="1087"/>
                  </a:cubicBezTo>
                  <a:cubicBezTo>
                    <a:pt x="2213" y="1132"/>
                    <a:pt x="2090" y="1132"/>
                    <a:pt x="2008" y="1177"/>
                  </a:cubicBezTo>
                  <a:cubicBezTo>
                    <a:pt x="1844" y="1223"/>
                    <a:pt x="1680" y="1313"/>
                    <a:pt x="1476" y="1404"/>
                  </a:cubicBezTo>
                  <a:cubicBezTo>
                    <a:pt x="1271" y="1494"/>
                    <a:pt x="1107" y="1585"/>
                    <a:pt x="902" y="1721"/>
                  </a:cubicBezTo>
                  <a:cubicBezTo>
                    <a:pt x="738" y="1857"/>
                    <a:pt x="615" y="1992"/>
                    <a:pt x="451" y="2128"/>
                  </a:cubicBezTo>
                  <a:cubicBezTo>
                    <a:pt x="410" y="2219"/>
                    <a:pt x="328" y="2309"/>
                    <a:pt x="287" y="2400"/>
                  </a:cubicBezTo>
                  <a:cubicBezTo>
                    <a:pt x="287" y="2445"/>
                    <a:pt x="246" y="2445"/>
                    <a:pt x="246" y="2491"/>
                  </a:cubicBezTo>
                  <a:cubicBezTo>
                    <a:pt x="205" y="2581"/>
                    <a:pt x="164" y="2717"/>
                    <a:pt x="123" y="2808"/>
                  </a:cubicBezTo>
                  <a:cubicBezTo>
                    <a:pt x="82" y="2898"/>
                    <a:pt x="82" y="2943"/>
                    <a:pt x="82" y="3034"/>
                  </a:cubicBezTo>
                  <a:cubicBezTo>
                    <a:pt x="41" y="3215"/>
                    <a:pt x="41" y="3396"/>
                    <a:pt x="41" y="3532"/>
                  </a:cubicBezTo>
                  <a:cubicBezTo>
                    <a:pt x="41" y="3623"/>
                    <a:pt x="41" y="3713"/>
                    <a:pt x="82" y="3758"/>
                  </a:cubicBezTo>
                  <a:cubicBezTo>
                    <a:pt x="82" y="3804"/>
                    <a:pt x="82" y="3849"/>
                    <a:pt x="82" y="3940"/>
                  </a:cubicBezTo>
                  <a:cubicBezTo>
                    <a:pt x="41" y="4166"/>
                    <a:pt x="41" y="4438"/>
                    <a:pt x="41" y="4709"/>
                  </a:cubicBezTo>
                  <a:cubicBezTo>
                    <a:pt x="41" y="5253"/>
                    <a:pt x="0" y="5842"/>
                    <a:pt x="0" y="6385"/>
                  </a:cubicBezTo>
                  <a:cubicBezTo>
                    <a:pt x="0" y="6928"/>
                    <a:pt x="0" y="7517"/>
                    <a:pt x="0" y="8060"/>
                  </a:cubicBezTo>
                  <a:cubicBezTo>
                    <a:pt x="0" y="8649"/>
                    <a:pt x="0" y="9238"/>
                    <a:pt x="0" y="9826"/>
                  </a:cubicBezTo>
                  <a:cubicBezTo>
                    <a:pt x="0" y="10370"/>
                    <a:pt x="41" y="10913"/>
                    <a:pt x="82" y="11502"/>
                  </a:cubicBezTo>
                  <a:cubicBezTo>
                    <a:pt x="123" y="12091"/>
                    <a:pt x="164" y="12679"/>
                    <a:pt x="246" y="13268"/>
                  </a:cubicBezTo>
                  <a:cubicBezTo>
                    <a:pt x="369" y="14355"/>
                    <a:pt x="369" y="15442"/>
                    <a:pt x="410" y="16483"/>
                  </a:cubicBezTo>
                  <a:cubicBezTo>
                    <a:pt x="410" y="16755"/>
                    <a:pt x="451" y="17072"/>
                    <a:pt x="451" y="17343"/>
                  </a:cubicBezTo>
                  <a:cubicBezTo>
                    <a:pt x="492" y="17660"/>
                    <a:pt x="533" y="18023"/>
                    <a:pt x="574" y="18340"/>
                  </a:cubicBezTo>
                  <a:cubicBezTo>
                    <a:pt x="615" y="18475"/>
                    <a:pt x="615" y="18611"/>
                    <a:pt x="656" y="18747"/>
                  </a:cubicBezTo>
                  <a:cubicBezTo>
                    <a:pt x="697" y="18838"/>
                    <a:pt x="738" y="18974"/>
                    <a:pt x="738" y="19064"/>
                  </a:cubicBezTo>
                  <a:cubicBezTo>
                    <a:pt x="779" y="19200"/>
                    <a:pt x="820" y="19291"/>
                    <a:pt x="861" y="19426"/>
                  </a:cubicBezTo>
                  <a:cubicBezTo>
                    <a:pt x="902" y="19562"/>
                    <a:pt x="1025" y="19698"/>
                    <a:pt x="1107" y="19789"/>
                  </a:cubicBezTo>
                  <a:cubicBezTo>
                    <a:pt x="1312" y="20106"/>
                    <a:pt x="1639" y="20332"/>
                    <a:pt x="1967" y="20513"/>
                  </a:cubicBezTo>
                  <a:cubicBezTo>
                    <a:pt x="2213" y="20649"/>
                    <a:pt x="2459" y="20785"/>
                    <a:pt x="2746" y="20875"/>
                  </a:cubicBezTo>
                  <a:cubicBezTo>
                    <a:pt x="3238" y="21057"/>
                    <a:pt x="3730" y="21192"/>
                    <a:pt x="4263" y="21283"/>
                  </a:cubicBezTo>
                  <a:cubicBezTo>
                    <a:pt x="4836" y="21374"/>
                    <a:pt x="5410" y="21464"/>
                    <a:pt x="5984" y="21509"/>
                  </a:cubicBezTo>
                  <a:cubicBezTo>
                    <a:pt x="6476" y="21555"/>
                    <a:pt x="7009" y="21600"/>
                    <a:pt x="7501" y="21600"/>
                  </a:cubicBezTo>
                  <a:cubicBezTo>
                    <a:pt x="7992" y="21600"/>
                    <a:pt x="8525" y="21600"/>
                    <a:pt x="9017" y="21600"/>
                  </a:cubicBezTo>
                  <a:cubicBezTo>
                    <a:pt x="10042" y="21600"/>
                    <a:pt x="11066" y="21600"/>
                    <a:pt x="12091" y="21555"/>
                  </a:cubicBezTo>
                  <a:cubicBezTo>
                    <a:pt x="13116" y="21509"/>
                    <a:pt x="14140" y="21464"/>
                    <a:pt x="15165" y="21374"/>
                  </a:cubicBezTo>
                  <a:cubicBezTo>
                    <a:pt x="15698" y="21328"/>
                    <a:pt x="16190" y="21328"/>
                    <a:pt x="16723" y="21283"/>
                  </a:cubicBezTo>
                  <a:cubicBezTo>
                    <a:pt x="17296" y="21238"/>
                    <a:pt x="17911" y="21147"/>
                    <a:pt x="18485" y="21057"/>
                  </a:cubicBezTo>
                  <a:cubicBezTo>
                    <a:pt x="18895" y="20966"/>
                    <a:pt x="19264" y="20830"/>
                    <a:pt x="19592" y="20604"/>
                  </a:cubicBezTo>
                  <a:cubicBezTo>
                    <a:pt x="19674" y="20559"/>
                    <a:pt x="19715" y="20513"/>
                    <a:pt x="19797" y="20468"/>
                  </a:cubicBezTo>
                  <a:cubicBezTo>
                    <a:pt x="19920" y="20377"/>
                    <a:pt x="20002" y="20287"/>
                    <a:pt x="20083" y="20196"/>
                  </a:cubicBezTo>
                  <a:cubicBezTo>
                    <a:pt x="20247" y="20060"/>
                    <a:pt x="20370" y="19879"/>
                    <a:pt x="20452" y="19698"/>
                  </a:cubicBezTo>
                  <a:cubicBezTo>
                    <a:pt x="20534" y="19562"/>
                    <a:pt x="20616" y="19381"/>
                    <a:pt x="20698" y="19245"/>
                  </a:cubicBezTo>
                  <a:cubicBezTo>
                    <a:pt x="20821" y="19019"/>
                    <a:pt x="20903" y="18747"/>
                    <a:pt x="20985" y="18521"/>
                  </a:cubicBezTo>
                  <a:cubicBezTo>
                    <a:pt x="21108" y="18113"/>
                    <a:pt x="21149" y="17706"/>
                    <a:pt x="21231" y="17343"/>
                  </a:cubicBezTo>
                  <a:cubicBezTo>
                    <a:pt x="21272" y="17072"/>
                    <a:pt x="21313" y="16800"/>
                    <a:pt x="21354" y="16483"/>
                  </a:cubicBezTo>
                  <a:cubicBezTo>
                    <a:pt x="21354" y="16483"/>
                    <a:pt x="21354" y="16483"/>
                    <a:pt x="21354" y="16483"/>
                  </a:cubicBezTo>
                  <a:cubicBezTo>
                    <a:pt x="21436" y="15849"/>
                    <a:pt x="21518" y="15215"/>
                    <a:pt x="21559" y="14626"/>
                  </a:cubicBezTo>
                  <a:cubicBezTo>
                    <a:pt x="21600" y="14038"/>
                    <a:pt x="21600" y="13449"/>
                    <a:pt x="21559" y="12860"/>
                  </a:cubicBezTo>
                  <a:cubicBezTo>
                    <a:pt x="21559" y="12317"/>
                    <a:pt x="21518" y="11774"/>
                    <a:pt x="21436" y="11230"/>
                  </a:cubicBezTo>
                  <a:cubicBezTo>
                    <a:pt x="21354" y="10642"/>
                    <a:pt x="21313" y="10053"/>
                    <a:pt x="21272" y="9509"/>
                  </a:cubicBezTo>
                  <a:cubicBezTo>
                    <a:pt x="21231" y="8966"/>
                    <a:pt x="21190" y="8377"/>
                    <a:pt x="21108" y="7834"/>
                  </a:cubicBezTo>
                  <a:cubicBezTo>
                    <a:pt x="21026" y="7200"/>
                    <a:pt x="20944" y="6611"/>
                    <a:pt x="20821" y="5977"/>
                  </a:cubicBezTo>
                  <a:cubicBezTo>
                    <a:pt x="20739" y="5434"/>
                    <a:pt x="20575" y="4936"/>
                    <a:pt x="20452" y="4392"/>
                  </a:cubicBezTo>
                  <a:cubicBezTo>
                    <a:pt x="20370" y="4076"/>
                    <a:pt x="20247" y="3713"/>
                    <a:pt x="20124" y="3396"/>
                  </a:cubicBezTo>
                  <a:cubicBezTo>
                    <a:pt x="20043" y="3170"/>
                    <a:pt x="19961" y="2898"/>
                    <a:pt x="19838" y="2672"/>
                  </a:cubicBezTo>
                  <a:cubicBezTo>
                    <a:pt x="19715" y="2400"/>
                    <a:pt x="19551" y="2174"/>
                    <a:pt x="19428" y="1947"/>
                  </a:cubicBezTo>
                  <a:cubicBezTo>
                    <a:pt x="19346" y="1811"/>
                    <a:pt x="19223" y="1676"/>
                    <a:pt x="19100" y="1540"/>
                  </a:cubicBezTo>
                  <a:cubicBezTo>
                    <a:pt x="18977" y="1404"/>
                    <a:pt x="18813" y="1268"/>
                    <a:pt x="18649" y="1132"/>
                  </a:cubicBezTo>
                  <a:cubicBezTo>
                    <a:pt x="18403" y="951"/>
                    <a:pt x="18116" y="815"/>
                    <a:pt x="17829" y="679"/>
                  </a:cubicBezTo>
                  <a:cubicBezTo>
                    <a:pt x="17583" y="589"/>
                    <a:pt x="17337" y="498"/>
                    <a:pt x="17091" y="408"/>
                  </a:cubicBezTo>
                  <a:cubicBezTo>
                    <a:pt x="16846" y="362"/>
                    <a:pt x="16600" y="317"/>
                    <a:pt x="16354" y="272"/>
                  </a:cubicBezTo>
                  <a:cubicBezTo>
                    <a:pt x="16026" y="226"/>
                    <a:pt x="15698" y="181"/>
                    <a:pt x="15411" y="181"/>
                  </a:cubicBezTo>
                  <a:cubicBezTo>
                    <a:pt x="15165" y="181"/>
                    <a:pt x="14919" y="136"/>
                    <a:pt x="14714" y="136"/>
                  </a:cubicBezTo>
                  <a:cubicBezTo>
                    <a:pt x="14591" y="136"/>
                    <a:pt x="14509" y="136"/>
                    <a:pt x="14386" y="136"/>
                  </a:cubicBezTo>
                  <a:cubicBezTo>
                    <a:pt x="13854" y="0"/>
                    <a:pt x="13444" y="0"/>
                    <a:pt x="13034" y="0"/>
                  </a:cubicBezTo>
                  <a:lnTo>
                    <a:pt x="13034" y="0"/>
                  </a:lnTo>
                  <a:lnTo>
                    <a:pt x="13034" y="0"/>
                  </a:lnTo>
                  <a:close/>
                  <a:moveTo>
                    <a:pt x="7173" y="1494"/>
                  </a:moveTo>
                  <a:cubicBezTo>
                    <a:pt x="8197" y="1404"/>
                    <a:pt x="9263" y="1268"/>
                    <a:pt x="10288" y="1177"/>
                  </a:cubicBezTo>
                  <a:cubicBezTo>
                    <a:pt x="11271" y="1087"/>
                    <a:pt x="12255" y="1042"/>
                    <a:pt x="13239" y="1042"/>
                  </a:cubicBezTo>
                  <a:cubicBezTo>
                    <a:pt x="14263" y="1042"/>
                    <a:pt x="15288" y="996"/>
                    <a:pt x="16313" y="1132"/>
                  </a:cubicBezTo>
                  <a:cubicBezTo>
                    <a:pt x="16559" y="1177"/>
                    <a:pt x="16805" y="1223"/>
                    <a:pt x="17050" y="1268"/>
                  </a:cubicBezTo>
                  <a:cubicBezTo>
                    <a:pt x="17214" y="1313"/>
                    <a:pt x="17378" y="1358"/>
                    <a:pt x="17542" y="1449"/>
                  </a:cubicBezTo>
                  <a:cubicBezTo>
                    <a:pt x="17665" y="1494"/>
                    <a:pt x="17747" y="1540"/>
                    <a:pt x="17829" y="1585"/>
                  </a:cubicBezTo>
                  <a:cubicBezTo>
                    <a:pt x="17993" y="1675"/>
                    <a:pt x="18157" y="1766"/>
                    <a:pt x="18280" y="1902"/>
                  </a:cubicBezTo>
                  <a:cubicBezTo>
                    <a:pt x="18362" y="1992"/>
                    <a:pt x="18444" y="2083"/>
                    <a:pt x="18485" y="2128"/>
                  </a:cubicBezTo>
                  <a:cubicBezTo>
                    <a:pt x="18567" y="2309"/>
                    <a:pt x="18690" y="2445"/>
                    <a:pt x="18772" y="2626"/>
                  </a:cubicBezTo>
                  <a:cubicBezTo>
                    <a:pt x="18854" y="2808"/>
                    <a:pt x="18936" y="3034"/>
                    <a:pt x="19018" y="3215"/>
                  </a:cubicBezTo>
                  <a:cubicBezTo>
                    <a:pt x="19264" y="3894"/>
                    <a:pt x="19428" y="4574"/>
                    <a:pt x="19592" y="5298"/>
                  </a:cubicBezTo>
                  <a:cubicBezTo>
                    <a:pt x="19756" y="5977"/>
                    <a:pt x="19838" y="6702"/>
                    <a:pt x="19920" y="7426"/>
                  </a:cubicBezTo>
                  <a:cubicBezTo>
                    <a:pt x="19961" y="8015"/>
                    <a:pt x="20002" y="8558"/>
                    <a:pt x="20043" y="9147"/>
                  </a:cubicBezTo>
                  <a:cubicBezTo>
                    <a:pt x="20084" y="9781"/>
                    <a:pt x="20165" y="10415"/>
                    <a:pt x="20206" y="11049"/>
                  </a:cubicBezTo>
                  <a:cubicBezTo>
                    <a:pt x="20329" y="12272"/>
                    <a:pt x="20370" y="13494"/>
                    <a:pt x="20329" y="14717"/>
                  </a:cubicBezTo>
                  <a:cubicBezTo>
                    <a:pt x="20288" y="15577"/>
                    <a:pt x="20206" y="16392"/>
                    <a:pt x="20084" y="17253"/>
                  </a:cubicBezTo>
                  <a:cubicBezTo>
                    <a:pt x="20043" y="17751"/>
                    <a:pt x="19920" y="18249"/>
                    <a:pt x="19797" y="18702"/>
                  </a:cubicBezTo>
                  <a:cubicBezTo>
                    <a:pt x="19715" y="18883"/>
                    <a:pt x="19633" y="19109"/>
                    <a:pt x="19551" y="19245"/>
                  </a:cubicBezTo>
                  <a:cubicBezTo>
                    <a:pt x="19510" y="19290"/>
                    <a:pt x="19428" y="19381"/>
                    <a:pt x="19387" y="19426"/>
                  </a:cubicBezTo>
                  <a:cubicBezTo>
                    <a:pt x="19305" y="19472"/>
                    <a:pt x="19264" y="19517"/>
                    <a:pt x="19182" y="19562"/>
                  </a:cubicBezTo>
                  <a:cubicBezTo>
                    <a:pt x="18977" y="19653"/>
                    <a:pt x="18772" y="19698"/>
                    <a:pt x="18567" y="19743"/>
                  </a:cubicBezTo>
                  <a:cubicBezTo>
                    <a:pt x="18403" y="19789"/>
                    <a:pt x="18198" y="19834"/>
                    <a:pt x="18034" y="19834"/>
                  </a:cubicBezTo>
                  <a:cubicBezTo>
                    <a:pt x="17010" y="19970"/>
                    <a:pt x="16026" y="20015"/>
                    <a:pt x="15001" y="20060"/>
                  </a:cubicBezTo>
                  <a:cubicBezTo>
                    <a:pt x="13895" y="20106"/>
                    <a:pt x="12829" y="20196"/>
                    <a:pt x="11722" y="20287"/>
                  </a:cubicBezTo>
                  <a:cubicBezTo>
                    <a:pt x="11189" y="20332"/>
                    <a:pt x="10657" y="20332"/>
                    <a:pt x="10124" y="20332"/>
                  </a:cubicBezTo>
                  <a:cubicBezTo>
                    <a:pt x="9591" y="20332"/>
                    <a:pt x="9058" y="20332"/>
                    <a:pt x="8484" y="20377"/>
                  </a:cubicBezTo>
                  <a:cubicBezTo>
                    <a:pt x="7951" y="20377"/>
                    <a:pt x="7419" y="20377"/>
                    <a:pt x="6886" y="20332"/>
                  </a:cubicBezTo>
                  <a:cubicBezTo>
                    <a:pt x="6353" y="20332"/>
                    <a:pt x="5861" y="20241"/>
                    <a:pt x="5328" y="20196"/>
                  </a:cubicBezTo>
                  <a:cubicBezTo>
                    <a:pt x="5205" y="20196"/>
                    <a:pt x="5041" y="20151"/>
                    <a:pt x="4918" y="20151"/>
                  </a:cubicBezTo>
                  <a:cubicBezTo>
                    <a:pt x="4754" y="20106"/>
                    <a:pt x="4591" y="20106"/>
                    <a:pt x="4468" y="20060"/>
                  </a:cubicBezTo>
                  <a:cubicBezTo>
                    <a:pt x="4304" y="20015"/>
                    <a:pt x="4140" y="19970"/>
                    <a:pt x="3976" y="19924"/>
                  </a:cubicBezTo>
                  <a:cubicBezTo>
                    <a:pt x="3812" y="19879"/>
                    <a:pt x="3648" y="19834"/>
                    <a:pt x="3484" y="19789"/>
                  </a:cubicBezTo>
                  <a:cubicBezTo>
                    <a:pt x="3402" y="19743"/>
                    <a:pt x="3320" y="19743"/>
                    <a:pt x="3279" y="19698"/>
                  </a:cubicBezTo>
                  <a:cubicBezTo>
                    <a:pt x="3197" y="19653"/>
                    <a:pt x="3115" y="19607"/>
                    <a:pt x="3033" y="19607"/>
                  </a:cubicBezTo>
                  <a:cubicBezTo>
                    <a:pt x="2869" y="19517"/>
                    <a:pt x="2746" y="19426"/>
                    <a:pt x="2582" y="19336"/>
                  </a:cubicBezTo>
                  <a:cubicBezTo>
                    <a:pt x="2541" y="19291"/>
                    <a:pt x="2500" y="19245"/>
                    <a:pt x="2459" y="19200"/>
                  </a:cubicBezTo>
                  <a:cubicBezTo>
                    <a:pt x="2418" y="19155"/>
                    <a:pt x="2377" y="19064"/>
                    <a:pt x="2377" y="19019"/>
                  </a:cubicBezTo>
                  <a:cubicBezTo>
                    <a:pt x="2213" y="18566"/>
                    <a:pt x="2172" y="18068"/>
                    <a:pt x="2090" y="17570"/>
                  </a:cubicBezTo>
                  <a:cubicBezTo>
                    <a:pt x="2049" y="17026"/>
                    <a:pt x="1967" y="16438"/>
                    <a:pt x="1926" y="15894"/>
                  </a:cubicBezTo>
                  <a:cubicBezTo>
                    <a:pt x="1885" y="15215"/>
                    <a:pt x="1844" y="14581"/>
                    <a:pt x="1762" y="13902"/>
                  </a:cubicBezTo>
                  <a:cubicBezTo>
                    <a:pt x="1721" y="13585"/>
                    <a:pt x="1680" y="13268"/>
                    <a:pt x="1599" y="12951"/>
                  </a:cubicBezTo>
                  <a:cubicBezTo>
                    <a:pt x="1558" y="12679"/>
                    <a:pt x="1476" y="12408"/>
                    <a:pt x="1435" y="12136"/>
                  </a:cubicBezTo>
                  <a:cubicBezTo>
                    <a:pt x="1353" y="11502"/>
                    <a:pt x="1230" y="10868"/>
                    <a:pt x="1148" y="10234"/>
                  </a:cubicBezTo>
                  <a:cubicBezTo>
                    <a:pt x="1107" y="10053"/>
                    <a:pt x="1107" y="9872"/>
                    <a:pt x="1066" y="9691"/>
                  </a:cubicBezTo>
                  <a:cubicBezTo>
                    <a:pt x="1025" y="9057"/>
                    <a:pt x="943" y="8468"/>
                    <a:pt x="902" y="7834"/>
                  </a:cubicBezTo>
                  <a:cubicBezTo>
                    <a:pt x="861" y="7245"/>
                    <a:pt x="779" y="6611"/>
                    <a:pt x="738" y="6023"/>
                  </a:cubicBezTo>
                  <a:cubicBezTo>
                    <a:pt x="656" y="5389"/>
                    <a:pt x="615" y="4800"/>
                    <a:pt x="533" y="4166"/>
                  </a:cubicBezTo>
                  <a:cubicBezTo>
                    <a:pt x="533" y="4166"/>
                    <a:pt x="533" y="4166"/>
                    <a:pt x="533" y="4121"/>
                  </a:cubicBezTo>
                  <a:cubicBezTo>
                    <a:pt x="656" y="4211"/>
                    <a:pt x="779" y="4211"/>
                    <a:pt x="902" y="4211"/>
                  </a:cubicBezTo>
                  <a:cubicBezTo>
                    <a:pt x="1230" y="4211"/>
                    <a:pt x="1517" y="3940"/>
                    <a:pt x="1640" y="3577"/>
                  </a:cubicBezTo>
                  <a:cubicBezTo>
                    <a:pt x="1680" y="3442"/>
                    <a:pt x="1680" y="3351"/>
                    <a:pt x="1721" y="3215"/>
                  </a:cubicBezTo>
                  <a:cubicBezTo>
                    <a:pt x="1762" y="3079"/>
                    <a:pt x="1762" y="2943"/>
                    <a:pt x="1762" y="2808"/>
                  </a:cubicBezTo>
                  <a:cubicBezTo>
                    <a:pt x="1762" y="2762"/>
                    <a:pt x="1762" y="2672"/>
                    <a:pt x="1762" y="2626"/>
                  </a:cubicBezTo>
                  <a:cubicBezTo>
                    <a:pt x="1762" y="2626"/>
                    <a:pt x="1762" y="2626"/>
                    <a:pt x="1762" y="2581"/>
                  </a:cubicBezTo>
                  <a:cubicBezTo>
                    <a:pt x="1762" y="2581"/>
                    <a:pt x="1762" y="2581"/>
                    <a:pt x="1762" y="2581"/>
                  </a:cubicBezTo>
                  <a:cubicBezTo>
                    <a:pt x="1885" y="2491"/>
                    <a:pt x="2049" y="2400"/>
                    <a:pt x="2172" y="2309"/>
                  </a:cubicBezTo>
                  <a:cubicBezTo>
                    <a:pt x="2500" y="2174"/>
                    <a:pt x="2828" y="2083"/>
                    <a:pt x="3156" y="1992"/>
                  </a:cubicBezTo>
                  <a:cubicBezTo>
                    <a:pt x="3484" y="1902"/>
                    <a:pt x="3812" y="1857"/>
                    <a:pt x="4181" y="1811"/>
                  </a:cubicBezTo>
                  <a:cubicBezTo>
                    <a:pt x="5205" y="1675"/>
                    <a:pt x="6189" y="1585"/>
                    <a:pt x="7173" y="1494"/>
                  </a:cubicBezTo>
                  <a:lnTo>
                    <a:pt x="7173" y="1494"/>
                  </a:lnTo>
                  <a:lnTo>
                    <a:pt x="7173" y="1494"/>
                  </a:lnTo>
                  <a:close/>
                  <a:moveTo>
                    <a:pt x="1762" y="3306"/>
                  </a:moveTo>
                  <a:cubicBezTo>
                    <a:pt x="1762" y="3351"/>
                    <a:pt x="1762" y="3351"/>
                    <a:pt x="1721" y="3396"/>
                  </a:cubicBezTo>
                  <a:cubicBezTo>
                    <a:pt x="1762" y="3351"/>
                    <a:pt x="1762" y="3351"/>
                    <a:pt x="1762" y="3306"/>
                  </a:cubicBezTo>
                  <a:lnTo>
                    <a:pt x="1762" y="3306"/>
                  </a:lnTo>
                  <a:lnTo>
                    <a:pt x="1762" y="3306"/>
                  </a:lnTo>
                  <a:close/>
                  <a:moveTo>
                    <a:pt x="1148" y="9600"/>
                  </a:moveTo>
                  <a:cubicBezTo>
                    <a:pt x="1148" y="9645"/>
                    <a:pt x="1148" y="9645"/>
                    <a:pt x="1148" y="9691"/>
                  </a:cubicBezTo>
                  <a:cubicBezTo>
                    <a:pt x="1148" y="9645"/>
                    <a:pt x="1148" y="9645"/>
                    <a:pt x="1148" y="9600"/>
                  </a:cubicBezTo>
                  <a:lnTo>
                    <a:pt x="1148" y="9600"/>
                  </a:lnTo>
                  <a:lnTo>
                    <a:pt x="1148" y="9600"/>
                  </a:ln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8" name="Shape">
              <a:extLst>
                <a:ext uri="{FF2B5EF4-FFF2-40B4-BE49-F238E27FC236}">
                  <a16:creationId xmlns:a16="http://schemas.microsoft.com/office/drawing/2014/main" id="{74619E01-F554-91A2-5C4A-3B538CE17F4E}"/>
                </a:ext>
              </a:extLst>
            </p:cNvPr>
            <p:cNvSpPr/>
            <p:nvPr/>
          </p:nvSpPr>
          <p:spPr>
            <a:xfrm>
              <a:off x="4228920" y="2998057"/>
              <a:ext cx="2529638" cy="756929"/>
            </a:xfrm>
            <a:custGeom>
              <a:avLst/>
              <a:gdLst/>
              <a:ahLst/>
              <a:cxnLst>
                <a:cxn ang="0">
                  <a:pos x="wd2" y="hd2"/>
                </a:cxn>
                <a:cxn ang="5400000">
                  <a:pos x="wd2" y="hd2"/>
                </a:cxn>
                <a:cxn ang="10800000">
                  <a:pos x="wd2" y="hd2"/>
                </a:cxn>
                <a:cxn ang="16200000">
                  <a:pos x="wd2" y="hd2"/>
                </a:cxn>
              </a:cxnLst>
              <a:rect l="0" t="0" r="r" b="b"/>
              <a:pathLst>
                <a:path w="21600" h="21600" extrusionOk="0">
                  <a:moveTo>
                    <a:pt x="19502" y="93"/>
                  </a:moveTo>
                  <a:cubicBezTo>
                    <a:pt x="18970" y="0"/>
                    <a:pt x="18438" y="0"/>
                    <a:pt x="17879" y="0"/>
                  </a:cubicBezTo>
                  <a:cubicBezTo>
                    <a:pt x="17375" y="0"/>
                    <a:pt x="16872" y="0"/>
                    <a:pt x="16368" y="0"/>
                  </a:cubicBezTo>
                  <a:cubicBezTo>
                    <a:pt x="15836" y="0"/>
                    <a:pt x="15277" y="0"/>
                    <a:pt x="14745" y="0"/>
                  </a:cubicBezTo>
                  <a:cubicBezTo>
                    <a:pt x="14213" y="0"/>
                    <a:pt x="13710" y="0"/>
                    <a:pt x="13178" y="0"/>
                  </a:cubicBezTo>
                  <a:cubicBezTo>
                    <a:pt x="12675" y="0"/>
                    <a:pt x="12199" y="0"/>
                    <a:pt x="11695" y="0"/>
                  </a:cubicBezTo>
                  <a:cubicBezTo>
                    <a:pt x="10660" y="0"/>
                    <a:pt x="9625" y="187"/>
                    <a:pt x="8618" y="281"/>
                  </a:cubicBezTo>
                  <a:cubicBezTo>
                    <a:pt x="7554" y="374"/>
                    <a:pt x="6519" y="374"/>
                    <a:pt x="5456" y="374"/>
                  </a:cubicBezTo>
                  <a:cubicBezTo>
                    <a:pt x="4924" y="374"/>
                    <a:pt x="4421" y="281"/>
                    <a:pt x="3889" y="281"/>
                  </a:cubicBezTo>
                  <a:cubicBezTo>
                    <a:pt x="3637" y="281"/>
                    <a:pt x="3385" y="187"/>
                    <a:pt x="3162" y="187"/>
                  </a:cubicBezTo>
                  <a:cubicBezTo>
                    <a:pt x="2910" y="187"/>
                    <a:pt x="2630" y="187"/>
                    <a:pt x="2378" y="187"/>
                  </a:cubicBezTo>
                  <a:cubicBezTo>
                    <a:pt x="2098" y="187"/>
                    <a:pt x="1819" y="281"/>
                    <a:pt x="1567" y="374"/>
                  </a:cubicBezTo>
                  <a:cubicBezTo>
                    <a:pt x="1427" y="468"/>
                    <a:pt x="1287" y="561"/>
                    <a:pt x="1147" y="748"/>
                  </a:cubicBezTo>
                  <a:cubicBezTo>
                    <a:pt x="1119" y="842"/>
                    <a:pt x="1063" y="842"/>
                    <a:pt x="1035" y="935"/>
                  </a:cubicBezTo>
                  <a:cubicBezTo>
                    <a:pt x="951" y="1029"/>
                    <a:pt x="867" y="1216"/>
                    <a:pt x="783" y="1403"/>
                  </a:cubicBezTo>
                  <a:cubicBezTo>
                    <a:pt x="699" y="1590"/>
                    <a:pt x="644" y="1870"/>
                    <a:pt x="588" y="2057"/>
                  </a:cubicBezTo>
                  <a:cubicBezTo>
                    <a:pt x="504" y="2338"/>
                    <a:pt x="476" y="2712"/>
                    <a:pt x="420" y="2992"/>
                  </a:cubicBezTo>
                  <a:cubicBezTo>
                    <a:pt x="364" y="3366"/>
                    <a:pt x="336" y="3740"/>
                    <a:pt x="308" y="4114"/>
                  </a:cubicBezTo>
                  <a:cubicBezTo>
                    <a:pt x="280" y="4395"/>
                    <a:pt x="252" y="4769"/>
                    <a:pt x="252" y="5049"/>
                  </a:cubicBezTo>
                  <a:cubicBezTo>
                    <a:pt x="224" y="5423"/>
                    <a:pt x="224" y="5891"/>
                    <a:pt x="196" y="6265"/>
                  </a:cubicBezTo>
                  <a:cubicBezTo>
                    <a:pt x="168" y="7107"/>
                    <a:pt x="140" y="8042"/>
                    <a:pt x="140" y="8883"/>
                  </a:cubicBezTo>
                  <a:cubicBezTo>
                    <a:pt x="140" y="9725"/>
                    <a:pt x="112" y="10566"/>
                    <a:pt x="112" y="11408"/>
                  </a:cubicBezTo>
                  <a:cubicBezTo>
                    <a:pt x="112" y="12249"/>
                    <a:pt x="84" y="13091"/>
                    <a:pt x="84" y="13932"/>
                  </a:cubicBezTo>
                  <a:cubicBezTo>
                    <a:pt x="84" y="14774"/>
                    <a:pt x="56" y="15616"/>
                    <a:pt x="28" y="16457"/>
                  </a:cubicBezTo>
                  <a:cubicBezTo>
                    <a:pt x="28" y="16831"/>
                    <a:pt x="0" y="17299"/>
                    <a:pt x="0" y="17673"/>
                  </a:cubicBezTo>
                  <a:cubicBezTo>
                    <a:pt x="0" y="17953"/>
                    <a:pt x="0" y="18234"/>
                    <a:pt x="28" y="18514"/>
                  </a:cubicBezTo>
                  <a:cubicBezTo>
                    <a:pt x="56" y="18888"/>
                    <a:pt x="112" y="19169"/>
                    <a:pt x="168" y="19449"/>
                  </a:cubicBezTo>
                  <a:cubicBezTo>
                    <a:pt x="196" y="19543"/>
                    <a:pt x="252" y="19730"/>
                    <a:pt x="280" y="19823"/>
                  </a:cubicBezTo>
                  <a:cubicBezTo>
                    <a:pt x="308" y="19917"/>
                    <a:pt x="336" y="20010"/>
                    <a:pt x="364" y="20010"/>
                  </a:cubicBezTo>
                  <a:cubicBezTo>
                    <a:pt x="392" y="20104"/>
                    <a:pt x="420" y="20104"/>
                    <a:pt x="448" y="20197"/>
                  </a:cubicBezTo>
                  <a:cubicBezTo>
                    <a:pt x="504" y="20291"/>
                    <a:pt x="588" y="20384"/>
                    <a:pt x="644" y="20478"/>
                  </a:cubicBezTo>
                  <a:cubicBezTo>
                    <a:pt x="895" y="20852"/>
                    <a:pt x="1147" y="20946"/>
                    <a:pt x="1399" y="21133"/>
                  </a:cubicBezTo>
                  <a:cubicBezTo>
                    <a:pt x="1539" y="21226"/>
                    <a:pt x="1651" y="21226"/>
                    <a:pt x="1791" y="21320"/>
                  </a:cubicBezTo>
                  <a:cubicBezTo>
                    <a:pt x="1903" y="21413"/>
                    <a:pt x="2042" y="21413"/>
                    <a:pt x="2154" y="21413"/>
                  </a:cubicBezTo>
                  <a:cubicBezTo>
                    <a:pt x="2266" y="21413"/>
                    <a:pt x="2378" y="21507"/>
                    <a:pt x="2490" y="21507"/>
                  </a:cubicBezTo>
                  <a:cubicBezTo>
                    <a:pt x="2630" y="21507"/>
                    <a:pt x="2770" y="21600"/>
                    <a:pt x="2882" y="21600"/>
                  </a:cubicBezTo>
                  <a:cubicBezTo>
                    <a:pt x="3050" y="21600"/>
                    <a:pt x="3190" y="21600"/>
                    <a:pt x="3358" y="21600"/>
                  </a:cubicBezTo>
                  <a:cubicBezTo>
                    <a:pt x="3581" y="21600"/>
                    <a:pt x="3833" y="21600"/>
                    <a:pt x="4057" y="21600"/>
                  </a:cubicBezTo>
                  <a:cubicBezTo>
                    <a:pt x="4617" y="21600"/>
                    <a:pt x="5148" y="21600"/>
                    <a:pt x="5708" y="21507"/>
                  </a:cubicBezTo>
                  <a:cubicBezTo>
                    <a:pt x="5932" y="21507"/>
                    <a:pt x="6183" y="21507"/>
                    <a:pt x="6407" y="21413"/>
                  </a:cubicBezTo>
                  <a:cubicBezTo>
                    <a:pt x="6687" y="21413"/>
                    <a:pt x="6967" y="21320"/>
                    <a:pt x="7275" y="21320"/>
                  </a:cubicBezTo>
                  <a:cubicBezTo>
                    <a:pt x="7778" y="21226"/>
                    <a:pt x="8282" y="21226"/>
                    <a:pt x="8813" y="21226"/>
                  </a:cubicBezTo>
                  <a:cubicBezTo>
                    <a:pt x="9317" y="21226"/>
                    <a:pt x="9821" y="21133"/>
                    <a:pt x="10324" y="21039"/>
                  </a:cubicBezTo>
                  <a:cubicBezTo>
                    <a:pt x="10856" y="21039"/>
                    <a:pt x="11388" y="20946"/>
                    <a:pt x="11919" y="20946"/>
                  </a:cubicBezTo>
                  <a:cubicBezTo>
                    <a:pt x="12171" y="20946"/>
                    <a:pt x="12395" y="20946"/>
                    <a:pt x="12647" y="20946"/>
                  </a:cubicBezTo>
                  <a:cubicBezTo>
                    <a:pt x="12926" y="20946"/>
                    <a:pt x="13206" y="20946"/>
                    <a:pt x="13458" y="20946"/>
                  </a:cubicBezTo>
                  <a:cubicBezTo>
                    <a:pt x="13962" y="20946"/>
                    <a:pt x="14493" y="20946"/>
                    <a:pt x="14997" y="20852"/>
                  </a:cubicBezTo>
                  <a:cubicBezTo>
                    <a:pt x="15501" y="20759"/>
                    <a:pt x="16032" y="20759"/>
                    <a:pt x="16536" y="20665"/>
                  </a:cubicBezTo>
                  <a:cubicBezTo>
                    <a:pt x="17039" y="20665"/>
                    <a:pt x="17571" y="20572"/>
                    <a:pt x="18075" y="20665"/>
                  </a:cubicBezTo>
                  <a:cubicBezTo>
                    <a:pt x="18326" y="20665"/>
                    <a:pt x="18578" y="20665"/>
                    <a:pt x="18830" y="20759"/>
                  </a:cubicBezTo>
                  <a:cubicBezTo>
                    <a:pt x="19110" y="20759"/>
                    <a:pt x="19390" y="20852"/>
                    <a:pt x="19641" y="20759"/>
                  </a:cubicBezTo>
                  <a:cubicBezTo>
                    <a:pt x="19753" y="20759"/>
                    <a:pt x="19865" y="20665"/>
                    <a:pt x="19977" y="20572"/>
                  </a:cubicBezTo>
                  <a:cubicBezTo>
                    <a:pt x="20089" y="20478"/>
                    <a:pt x="20173" y="20384"/>
                    <a:pt x="20285" y="20291"/>
                  </a:cubicBezTo>
                  <a:cubicBezTo>
                    <a:pt x="20369" y="20198"/>
                    <a:pt x="20481" y="19917"/>
                    <a:pt x="20565" y="19730"/>
                  </a:cubicBezTo>
                  <a:cubicBezTo>
                    <a:pt x="20593" y="19637"/>
                    <a:pt x="20649" y="19543"/>
                    <a:pt x="20677" y="19449"/>
                  </a:cubicBezTo>
                  <a:cubicBezTo>
                    <a:pt x="20761" y="19169"/>
                    <a:pt x="20845" y="18888"/>
                    <a:pt x="20929" y="18608"/>
                  </a:cubicBezTo>
                  <a:cubicBezTo>
                    <a:pt x="20984" y="18421"/>
                    <a:pt x="21012" y="18234"/>
                    <a:pt x="21040" y="18047"/>
                  </a:cubicBezTo>
                  <a:cubicBezTo>
                    <a:pt x="21124" y="17579"/>
                    <a:pt x="21180" y="17112"/>
                    <a:pt x="21264" y="16738"/>
                  </a:cubicBezTo>
                  <a:cubicBezTo>
                    <a:pt x="21320" y="16364"/>
                    <a:pt x="21348" y="15896"/>
                    <a:pt x="21404" y="15522"/>
                  </a:cubicBezTo>
                  <a:cubicBezTo>
                    <a:pt x="21460" y="14961"/>
                    <a:pt x="21488" y="14494"/>
                    <a:pt x="21516" y="13933"/>
                  </a:cubicBezTo>
                  <a:cubicBezTo>
                    <a:pt x="21544" y="13559"/>
                    <a:pt x="21544" y="13185"/>
                    <a:pt x="21572" y="12717"/>
                  </a:cubicBezTo>
                  <a:cubicBezTo>
                    <a:pt x="21600" y="12250"/>
                    <a:pt x="21600" y="11875"/>
                    <a:pt x="21600" y="11408"/>
                  </a:cubicBezTo>
                  <a:cubicBezTo>
                    <a:pt x="21600" y="10847"/>
                    <a:pt x="21600" y="10192"/>
                    <a:pt x="21600" y="9631"/>
                  </a:cubicBezTo>
                  <a:cubicBezTo>
                    <a:pt x="21600" y="9070"/>
                    <a:pt x="21600" y="8416"/>
                    <a:pt x="21600" y="7855"/>
                  </a:cubicBezTo>
                  <a:cubicBezTo>
                    <a:pt x="21600" y="7107"/>
                    <a:pt x="21572" y="6452"/>
                    <a:pt x="21544" y="5704"/>
                  </a:cubicBezTo>
                  <a:cubicBezTo>
                    <a:pt x="21516" y="5143"/>
                    <a:pt x="21516" y="4675"/>
                    <a:pt x="21488" y="4114"/>
                  </a:cubicBezTo>
                  <a:cubicBezTo>
                    <a:pt x="21488" y="3834"/>
                    <a:pt x="21488" y="3647"/>
                    <a:pt x="21488" y="3366"/>
                  </a:cubicBezTo>
                  <a:cubicBezTo>
                    <a:pt x="21488" y="3179"/>
                    <a:pt x="21488" y="3086"/>
                    <a:pt x="21488" y="2899"/>
                  </a:cubicBezTo>
                  <a:cubicBezTo>
                    <a:pt x="21488" y="2712"/>
                    <a:pt x="21488" y="2525"/>
                    <a:pt x="21460" y="2338"/>
                  </a:cubicBezTo>
                  <a:cubicBezTo>
                    <a:pt x="21432" y="2057"/>
                    <a:pt x="21404" y="1870"/>
                    <a:pt x="21376" y="1683"/>
                  </a:cubicBezTo>
                  <a:cubicBezTo>
                    <a:pt x="21376" y="1683"/>
                    <a:pt x="21376" y="1590"/>
                    <a:pt x="21348" y="1590"/>
                  </a:cubicBezTo>
                  <a:cubicBezTo>
                    <a:pt x="21292" y="1403"/>
                    <a:pt x="21236" y="1216"/>
                    <a:pt x="21180" y="1216"/>
                  </a:cubicBezTo>
                  <a:cubicBezTo>
                    <a:pt x="21124" y="1122"/>
                    <a:pt x="21068" y="1122"/>
                    <a:pt x="20984" y="1216"/>
                  </a:cubicBezTo>
                  <a:cubicBezTo>
                    <a:pt x="20956" y="1216"/>
                    <a:pt x="20928" y="1216"/>
                    <a:pt x="20928" y="1309"/>
                  </a:cubicBezTo>
                  <a:cubicBezTo>
                    <a:pt x="20901" y="1309"/>
                    <a:pt x="20901" y="1216"/>
                    <a:pt x="20873" y="1216"/>
                  </a:cubicBezTo>
                  <a:cubicBezTo>
                    <a:pt x="20817" y="1122"/>
                    <a:pt x="20761" y="1029"/>
                    <a:pt x="20705" y="935"/>
                  </a:cubicBezTo>
                  <a:cubicBezTo>
                    <a:pt x="20649" y="842"/>
                    <a:pt x="20593" y="842"/>
                    <a:pt x="20537" y="748"/>
                  </a:cubicBezTo>
                  <a:cubicBezTo>
                    <a:pt x="20453" y="655"/>
                    <a:pt x="20397" y="655"/>
                    <a:pt x="20313" y="561"/>
                  </a:cubicBezTo>
                  <a:cubicBezTo>
                    <a:pt x="20229" y="468"/>
                    <a:pt x="20173" y="468"/>
                    <a:pt x="20089" y="468"/>
                  </a:cubicBezTo>
                  <a:cubicBezTo>
                    <a:pt x="20033" y="468"/>
                    <a:pt x="19977" y="374"/>
                    <a:pt x="19921" y="374"/>
                  </a:cubicBezTo>
                  <a:cubicBezTo>
                    <a:pt x="19865" y="374"/>
                    <a:pt x="19781" y="374"/>
                    <a:pt x="19725" y="281"/>
                  </a:cubicBezTo>
                  <a:cubicBezTo>
                    <a:pt x="19613" y="93"/>
                    <a:pt x="19558" y="93"/>
                    <a:pt x="19502" y="93"/>
                  </a:cubicBezTo>
                  <a:lnTo>
                    <a:pt x="19502" y="93"/>
                  </a:lnTo>
                  <a:lnTo>
                    <a:pt x="19502" y="93"/>
                  </a:lnTo>
                  <a:close/>
                  <a:moveTo>
                    <a:pt x="3553" y="2338"/>
                  </a:moveTo>
                  <a:cubicBezTo>
                    <a:pt x="4085" y="2431"/>
                    <a:pt x="4589" y="2431"/>
                    <a:pt x="5120" y="2525"/>
                  </a:cubicBezTo>
                  <a:cubicBezTo>
                    <a:pt x="6127" y="2618"/>
                    <a:pt x="7163" y="2618"/>
                    <a:pt x="8170" y="2525"/>
                  </a:cubicBezTo>
                  <a:cubicBezTo>
                    <a:pt x="8674" y="2525"/>
                    <a:pt x="9205" y="2431"/>
                    <a:pt x="9709" y="2338"/>
                  </a:cubicBezTo>
                  <a:cubicBezTo>
                    <a:pt x="10240" y="2244"/>
                    <a:pt x="10744" y="2151"/>
                    <a:pt x="11276" y="2151"/>
                  </a:cubicBezTo>
                  <a:cubicBezTo>
                    <a:pt x="11835" y="2151"/>
                    <a:pt x="12367" y="2151"/>
                    <a:pt x="12926" y="2057"/>
                  </a:cubicBezTo>
                  <a:cubicBezTo>
                    <a:pt x="13458" y="2057"/>
                    <a:pt x="13962" y="1964"/>
                    <a:pt x="14493" y="1964"/>
                  </a:cubicBezTo>
                  <a:cubicBezTo>
                    <a:pt x="15528" y="1870"/>
                    <a:pt x="16564" y="1964"/>
                    <a:pt x="17599" y="1777"/>
                  </a:cubicBezTo>
                  <a:cubicBezTo>
                    <a:pt x="18131" y="1683"/>
                    <a:pt x="18662" y="1683"/>
                    <a:pt x="19194" y="1590"/>
                  </a:cubicBezTo>
                  <a:cubicBezTo>
                    <a:pt x="19446" y="1590"/>
                    <a:pt x="19697" y="1496"/>
                    <a:pt x="19949" y="1496"/>
                  </a:cubicBezTo>
                  <a:cubicBezTo>
                    <a:pt x="20201" y="1496"/>
                    <a:pt x="20453" y="1496"/>
                    <a:pt x="20705" y="1403"/>
                  </a:cubicBezTo>
                  <a:cubicBezTo>
                    <a:pt x="20705" y="1403"/>
                    <a:pt x="20733" y="1403"/>
                    <a:pt x="20733" y="1403"/>
                  </a:cubicBezTo>
                  <a:cubicBezTo>
                    <a:pt x="20677" y="1590"/>
                    <a:pt x="20649" y="1777"/>
                    <a:pt x="20649" y="2057"/>
                  </a:cubicBezTo>
                  <a:cubicBezTo>
                    <a:pt x="20621" y="2431"/>
                    <a:pt x="20621" y="2899"/>
                    <a:pt x="20621" y="3366"/>
                  </a:cubicBezTo>
                  <a:cubicBezTo>
                    <a:pt x="20621" y="4675"/>
                    <a:pt x="20705" y="5984"/>
                    <a:pt x="20733" y="7294"/>
                  </a:cubicBezTo>
                  <a:cubicBezTo>
                    <a:pt x="20733" y="8322"/>
                    <a:pt x="20733" y="9444"/>
                    <a:pt x="20733" y="10473"/>
                  </a:cubicBezTo>
                  <a:cubicBezTo>
                    <a:pt x="20733" y="11034"/>
                    <a:pt x="20733" y="11501"/>
                    <a:pt x="20705" y="12062"/>
                  </a:cubicBezTo>
                  <a:cubicBezTo>
                    <a:pt x="20677" y="12623"/>
                    <a:pt x="20677" y="13091"/>
                    <a:pt x="20621" y="13652"/>
                  </a:cubicBezTo>
                  <a:cubicBezTo>
                    <a:pt x="20565" y="14400"/>
                    <a:pt x="20509" y="15148"/>
                    <a:pt x="20397" y="15803"/>
                  </a:cubicBezTo>
                  <a:cubicBezTo>
                    <a:pt x="20341" y="16177"/>
                    <a:pt x="20285" y="16457"/>
                    <a:pt x="20201" y="16738"/>
                  </a:cubicBezTo>
                  <a:cubicBezTo>
                    <a:pt x="20145" y="16925"/>
                    <a:pt x="20089" y="17112"/>
                    <a:pt x="20033" y="17299"/>
                  </a:cubicBezTo>
                  <a:cubicBezTo>
                    <a:pt x="20005" y="17392"/>
                    <a:pt x="19949" y="17486"/>
                    <a:pt x="19921" y="17486"/>
                  </a:cubicBezTo>
                  <a:cubicBezTo>
                    <a:pt x="19781" y="17579"/>
                    <a:pt x="19669" y="17673"/>
                    <a:pt x="19530" y="17673"/>
                  </a:cubicBezTo>
                  <a:cubicBezTo>
                    <a:pt x="19306" y="17673"/>
                    <a:pt x="19110" y="17673"/>
                    <a:pt x="18886" y="17673"/>
                  </a:cubicBezTo>
                  <a:cubicBezTo>
                    <a:pt x="18634" y="17673"/>
                    <a:pt x="18382" y="17673"/>
                    <a:pt x="18131" y="17673"/>
                  </a:cubicBezTo>
                  <a:cubicBezTo>
                    <a:pt x="17599" y="17673"/>
                    <a:pt x="17067" y="17673"/>
                    <a:pt x="16536" y="17766"/>
                  </a:cubicBezTo>
                  <a:cubicBezTo>
                    <a:pt x="16032" y="17860"/>
                    <a:pt x="15501" y="17953"/>
                    <a:pt x="14997" y="17953"/>
                  </a:cubicBezTo>
                  <a:cubicBezTo>
                    <a:pt x="14493" y="18047"/>
                    <a:pt x="14018" y="18047"/>
                    <a:pt x="13514" y="18047"/>
                  </a:cubicBezTo>
                  <a:cubicBezTo>
                    <a:pt x="12982" y="18047"/>
                    <a:pt x="12451" y="18047"/>
                    <a:pt x="11919" y="18047"/>
                  </a:cubicBezTo>
                  <a:cubicBezTo>
                    <a:pt x="11388" y="18047"/>
                    <a:pt x="10856" y="18047"/>
                    <a:pt x="10352" y="18140"/>
                  </a:cubicBezTo>
                  <a:cubicBezTo>
                    <a:pt x="9849" y="18140"/>
                    <a:pt x="9373" y="18234"/>
                    <a:pt x="8869" y="18327"/>
                  </a:cubicBezTo>
                  <a:cubicBezTo>
                    <a:pt x="8366" y="18327"/>
                    <a:pt x="7834" y="18421"/>
                    <a:pt x="7331" y="18514"/>
                  </a:cubicBezTo>
                  <a:cubicBezTo>
                    <a:pt x="6799" y="18608"/>
                    <a:pt x="6295" y="18701"/>
                    <a:pt x="5764" y="18701"/>
                  </a:cubicBezTo>
                  <a:cubicBezTo>
                    <a:pt x="5204" y="18701"/>
                    <a:pt x="4673" y="18795"/>
                    <a:pt x="4113" y="18795"/>
                  </a:cubicBezTo>
                  <a:cubicBezTo>
                    <a:pt x="3889" y="18795"/>
                    <a:pt x="3693" y="18795"/>
                    <a:pt x="3469" y="18795"/>
                  </a:cubicBezTo>
                  <a:cubicBezTo>
                    <a:pt x="3330" y="18795"/>
                    <a:pt x="3162" y="18795"/>
                    <a:pt x="3022" y="18795"/>
                  </a:cubicBezTo>
                  <a:cubicBezTo>
                    <a:pt x="2910" y="18795"/>
                    <a:pt x="2798" y="18795"/>
                    <a:pt x="2686" y="18795"/>
                  </a:cubicBezTo>
                  <a:cubicBezTo>
                    <a:pt x="2574" y="18795"/>
                    <a:pt x="2490" y="18795"/>
                    <a:pt x="2378" y="18701"/>
                  </a:cubicBezTo>
                  <a:cubicBezTo>
                    <a:pt x="2322" y="18701"/>
                    <a:pt x="2294" y="18701"/>
                    <a:pt x="2238" y="18701"/>
                  </a:cubicBezTo>
                  <a:cubicBezTo>
                    <a:pt x="2154" y="18701"/>
                    <a:pt x="2070" y="18701"/>
                    <a:pt x="1987" y="18608"/>
                  </a:cubicBezTo>
                  <a:cubicBezTo>
                    <a:pt x="1847" y="18514"/>
                    <a:pt x="1735" y="18514"/>
                    <a:pt x="1595" y="18421"/>
                  </a:cubicBezTo>
                  <a:cubicBezTo>
                    <a:pt x="1539" y="18421"/>
                    <a:pt x="1483" y="18327"/>
                    <a:pt x="1455" y="18327"/>
                  </a:cubicBezTo>
                  <a:cubicBezTo>
                    <a:pt x="1399" y="18327"/>
                    <a:pt x="1343" y="18234"/>
                    <a:pt x="1287" y="18234"/>
                  </a:cubicBezTo>
                  <a:cubicBezTo>
                    <a:pt x="1147" y="18140"/>
                    <a:pt x="979" y="17953"/>
                    <a:pt x="839" y="17766"/>
                  </a:cubicBezTo>
                  <a:cubicBezTo>
                    <a:pt x="811" y="17673"/>
                    <a:pt x="783" y="17673"/>
                    <a:pt x="755" y="17579"/>
                  </a:cubicBezTo>
                  <a:cubicBezTo>
                    <a:pt x="755" y="17579"/>
                    <a:pt x="755" y="17579"/>
                    <a:pt x="755" y="17579"/>
                  </a:cubicBezTo>
                  <a:cubicBezTo>
                    <a:pt x="755" y="17205"/>
                    <a:pt x="783" y="16831"/>
                    <a:pt x="783" y="16457"/>
                  </a:cubicBezTo>
                  <a:cubicBezTo>
                    <a:pt x="783" y="16083"/>
                    <a:pt x="811" y="15709"/>
                    <a:pt x="811" y="15242"/>
                  </a:cubicBezTo>
                  <a:cubicBezTo>
                    <a:pt x="839" y="14400"/>
                    <a:pt x="839" y="13559"/>
                    <a:pt x="839" y="12623"/>
                  </a:cubicBezTo>
                  <a:cubicBezTo>
                    <a:pt x="867" y="10940"/>
                    <a:pt x="867" y="9257"/>
                    <a:pt x="895" y="7574"/>
                  </a:cubicBezTo>
                  <a:cubicBezTo>
                    <a:pt x="895" y="7107"/>
                    <a:pt x="923" y="6546"/>
                    <a:pt x="923" y="6078"/>
                  </a:cubicBezTo>
                  <a:cubicBezTo>
                    <a:pt x="923" y="5611"/>
                    <a:pt x="951" y="5236"/>
                    <a:pt x="979" y="4769"/>
                  </a:cubicBezTo>
                  <a:cubicBezTo>
                    <a:pt x="1007" y="4301"/>
                    <a:pt x="1035" y="3927"/>
                    <a:pt x="1091" y="3553"/>
                  </a:cubicBezTo>
                  <a:cubicBezTo>
                    <a:pt x="1119" y="3366"/>
                    <a:pt x="1147" y="3273"/>
                    <a:pt x="1175" y="3086"/>
                  </a:cubicBezTo>
                  <a:cubicBezTo>
                    <a:pt x="1203" y="2992"/>
                    <a:pt x="1231" y="2899"/>
                    <a:pt x="1259" y="2899"/>
                  </a:cubicBezTo>
                  <a:cubicBezTo>
                    <a:pt x="1315" y="2805"/>
                    <a:pt x="1371" y="2712"/>
                    <a:pt x="1427" y="2618"/>
                  </a:cubicBezTo>
                  <a:cubicBezTo>
                    <a:pt x="1539" y="2525"/>
                    <a:pt x="1651" y="2431"/>
                    <a:pt x="1763" y="2338"/>
                  </a:cubicBezTo>
                  <a:cubicBezTo>
                    <a:pt x="1875" y="2244"/>
                    <a:pt x="1987" y="2244"/>
                    <a:pt x="2098" y="2244"/>
                  </a:cubicBezTo>
                  <a:cubicBezTo>
                    <a:pt x="2574" y="2244"/>
                    <a:pt x="3050" y="2338"/>
                    <a:pt x="3553" y="2338"/>
                  </a:cubicBezTo>
                  <a:lnTo>
                    <a:pt x="3553" y="2338"/>
                  </a:lnTo>
                  <a:lnTo>
                    <a:pt x="3553" y="2338"/>
                  </a:lnTo>
                  <a:close/>
                  <a:moveTo>
                    <a:pt x="20425" y="15803"/>
                  </a:moveTo>
                  <a:cubicBezTo>
                    <a:pt x="20397" y="15896"/>
                    <a:pt x="20397" y="15896"/>
                    <a:pt x="20425" y="15803"/>
                  </a:cubicBezTo>
                  <a:cubicBezTo>
                    <a:pt x="20397" y="15896"/>
                    <a:pt x="20397" y="15896"/>
                    <a:pt x="20425" y="15803"/>
                  </a:cubicBezTo>
                  <a:lnTo>
                    <a:pt x="20425" y="15803"/>
                  </a:lnTo>
                  <a:lnTo>
                    <a:pt x="20425" y="15803"/>
                  </a:lnTo>
                  <a:close/>
                  <a:moveTo>
                    <a:pt x="20369" y="16177"/>
                  </a:moveTo>
                  <a:cubicBezTo>
                    <a:pt x="20369" y="16177"/>
                    <a:pt x="20369" y="16177"/>
                    <a:pt x="20369" y="16177"/>
                  </a:cubicBezTo>
                  <a:cubicBezTo>
                    <a:pt x="20341" y="16270"/>
                    <a:pt x="20341" y="16270"/>
                    <a:pt x="20369" y="16177"/>
                  </a:cubicBezTo>
                  <a:cubicBezTo>
                    <a:pt x="20369" y="16177"/>
                    <a:pt x="20369" y="16177"/>
                    <a:pt x="20369" y="16177"/>
                  </a:cubicBezTo>
                  <a:lnTo>
                    <a:pt x="20369" y="16177"/>
                  </a:lnTo>
                  <a:lnTo>
                    <a:pt x="20369" y="16177"/>
                  </a:lnTo>
                  <a:close/>
                </a:path>
              </a:pathLst>
            </a:custGeom>
            <a:solidFill>
              <a:schemeClr val="accent1"/>
            </a:solidFill>
            <a:ln w="12700">
              <a:solidFill>
                <a:schemeClr val="accent1"/>
              </a:solidFill>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9" name="Shape">
              <a:extLst>
                <a:ext uri="{FF2B5EF4-FFF2-40B4-BE49-F238E27FC236}">
                  <a16:creationId xmlns:a16="http://schemas.microsoft.com/office/drawing/2014/main" id="{B24AE79E-ED26-2C17-4C1C-C2956057A55D}"/>
                </a:ext>
              </a:extLst>
            </p:cNvPr>
            <p:cNvSpPr/>
            <p:nvPr/>
          </p:nvSpPr>
          <p:spPr>
            <a:xfrm>
              <a:off x="4261687" y="5062392"/>
              <a:ext cx="2529638" cy="756919"/>
            </a:xfrm>
            <a:custGeom>
              <a:avLst/>
              <a:gdLst/>
              <a:ahLst/>
              <a:cxnLst>
                <a:cxn ang="0">
                  <a:pos x="wd2" y="hd2"/>
                </a:cxn>
                <a:cxn ang="5400000">
                  <a:pos x="wd2" y="hd2"/>
                </a:cxn>
                <a:cxn ang="10800000">
                  <a:pos x="wd2" y="hd2"/>
                </a:cxn>
                <a:cxn ang="16200000">
                  <a:pos x="wd2" y="hd2"/>
                </a:cxn>
              </a:cxnLst>
              <a:rect l="0" t="0" r="r" b="b"/>
              <a:pathLst>
                <a:path w="21600" h="21600" extrusionOk="0">
                  <a:moveTo>
                    <a:pt x="2098" y="21507"/>
                  </a:moveTo>
                  <a:cubicBezTo>
                    <a:pt x="2630" y="21600"/>
                    <a:pt x="3162" y="21600"/>
                    <a:pt x="3721" y="21600"/>
                  </a:cubicBezTo>
                  <a:cubicBezTo>
                    <a:pt x="4225" y="21600"/>
                    <a:pt x="4728" y="21600"/>
                    <a:pt x="5232" y="21600"/>
                  </a:cubicBezTo>
                  <a:cubicBezTo>
                    <a:pt x="5764" y="21600"/>
                    <a:pt x="6323" y="21600"/>
                    <a:pt x="6855" y="21600"/>
                  </a:cubicBezTo>
                  <a:cubicBezTo>
                    <a:pt x="7386" y="21600"/>
                    <a:pt x="7890" y="21600"/>
                    <a:pt x="8422" y="21600"/>
                  </a:cubicBezTo>
                  <a:cubicBezTo>
                    <a:pt x="8925" y="21600"/>
                    <a:pt x="9401" y="21600"/>
                    <a:pt x="9905" y="21600"/>
                  </a:cubicBezTo>
                  <a:cubicBezTo>
                    <a:pt x="10940" y="21600"/>
                    <a:pt x="11975" y="21413"/>
                    <a:pt x="12982" y="21319"/>
                  </a:cubicBezTo>
                  <a:cubicBezTo>
                    <a:pt x="14046" y="21226"/>
                    <a:pt x="15081" y="21226"/>
                    <a:pt x="16144" y="21226"/>
                  </a:cubicBezTo>
                  <a:cubicBezTo>
                    <a:pt x="16676" y="21226"/>
                    <a:pt x="17179" y="21319"/>
                    <a:pt x="17711" y="21319"/>
                  </a:cubicBezTo>
                  <a:cubicBezTo>
                    <a:pt x="17963" y="21319"/>
                    <a:pt x="18214" y="21413"/>
                    <a:pt x="18438" y="21413"/>
                  </a:cubicBezTo>
                  <a:cubicBezTo>
                    <a:pt x="18690" y="21413"/>
                    <a:pt x="18970" y="21413"/>
                    <a:pt x="19222" y="21413"/>
                  </a:cubicBezTo>
                  <a:cubicBezTo>
                    <a:pt x="19502" y="21413"/>
                    <a:pt x="19781" y="21319"/>
                    <a:pt x="20033" y="21226"/>
                  </a:cubicBezTo>
                  <a:cubicBezTo>
                    <a:pt x="20173" y="21132"/>
                    <a:pt x="20313" y="21039"/>
                    <a:pt x="20453" y="20852"/>
                  </a:cubicBezTo>
                  <a:cubicBezTo>
                    <a:pt x="20481" y="20758"/>
                    <a:pt x="20537" y="20758"/>
                    <a:pt x="20565" y="20665"/>
                  </a:cubicBezTo>
                  <a:cubicBezTo>
                    <a:pt x="20649" y="20571"/>
                    <a:pt x="20733" y="20384"/>
                    <a:pt x="20817" y="20197"/>
                  </a:cubicBezTo>
                  <a:cubicBezTo>
                    <a:pt x="20900" y="20010"/>
                    <a:pt x="20956" y="19730"/>
                    <a:pt x="21012" y="19543"/>
                  </a:cubicBezTo>
                  <a:cubicBezTo>
                    <a:pt x="21096" y="19262"/>
                    <a:pt x="21124" y="18888"/>
                    <a:pt x="21180" y="18608"/>
                  </a:cubicBezTo>
                  <a:cubicBezTo>
                    <a:pt x="21236" y="18234"/>
                    <a:pt x="21264" y="17860"/>
                    <a:pt x="21292" y="17486"/>
                  </a:cubicBezTo>
                  <a:cubicBezTo>
                    <a:pt x="21320" y="17205"/>
                    <a:pt x="21348" y="16831"/>
                    <a:pt x="21348" y="16551"/>
                  </a:cubicBezTo>
                  <a:cubicBezTo>
                    <a:pt x="21376" y="16177"/>
                    <a:pt x="21376" y="15709"/>
                    <a:pt x="21404" y="15335"/>
                  </a:cubicBezTo>
                  <a:cubicBezTo>
                    <a:pt x="21432" y="14493"/>
                    <a:pt x="21460" y="13558"/>
                    <a:pt x="21460" y="12717"/>
                  </a:cubicBezTo>
                  <a:cubicBezTo>
                    <a:pt x="21460" y="11875"/>
                    <a:pt x="21488" y="11034"/>
                    <a:pt x="21488" y="10192"/>
                  </a:cubicBezTo>
                  <a:cubicBezTo>
                    <a:pt x="21488" y="9351"/>
                    <a:pt x="21516" y="8509"/>
                    <a:pt x="21516" y="7667"/>
                  </a:cubicBezTo>
                  <a:cubicBezTo>
                    <a:pt x="21516" y="6826"/>
                    <a:pt x="21544" y="5984"/>
                    <a:pt x="21572" y="5143"/>
                  </a:cubicBezTo>
                  <a:cubicBezTo>
                    <a:pt x="21572" y="4769"/>
                    <a:pt x="21600" y="4301"/>
                    <a:pt x="21600" y="3927"/>
                  </a:cubicBezTo>
                  <a:cubicBezTo>
                    <a:pt x="21600" y="3647"/>
                    <a:pt x="21600" y="3366"/>
                    <a:pt x="21572" y="3086"/>
                  </a:cubicBezTo>
                  <a:cubicBezTo>
                    <a:pt x="21544" y="2712"/>
                    <a:pt x="21488" y="2431"/>
                    <a:pt x="21432" y="2150"/>
                  </a:cubicBezTo>
                  <a:cubicBezTo>
                    <a:pt x="21404" y="2057"/>
                    <a:pt x="21348" y="1870"/>
                    <a:pt x="21320" y="1776"/>
                  </a:cubicBezTo>
                  <a:cubicBezTo>
                    <a:pt x="21292" y="1683"/>
                    <a:pt x="21264" y="1589"/>
                    <a:pt x="21236" y="1589"/>
                  </a:cubicBezTo>
                  <a:cubicBezTo>
                    <a:pt x="21208" y="1496"/>
                    <a:pt x="21180" y="1496"/>
                    <a:pt x="21152" y="1402"/>
                  </a:cubicBezTo>
                  <a:cubicBezTo>
                    <a:pt x="21096" y="1309"/>
                    <a:pt x="21012" y="1216"/>
                    <a:pt x="20956" y="1122"/>
                  </a:cubicBezTo>
                  <a:cubicBezTo>
                    <a:pt x="20705" y="748"/>
                    <a:pt x="20453" y="654"/>
                    <a:pt x="20201" y="467"/>
                  </a:cubicBezTo>
                  <a:cubicBezTo>
                    <a:pt x="20061" y="374"/>
                    <a:pt x="19949" y="374"/>
                    <a:pt x="19809" y="280"/>
                  </a:cubicBezTo>
                  <a:cubicBezTo>
                    <a:pt x="19697" y="187"/>
                    <a:pt x="19558" y="187"/>
                    <a:pt x="19446" y="187"/>
                  </a:cubicBezTo>
                  <a:cubicBezTo>
                    <a:pt x="19334" y="187"/>
                    <a:pt x="19222" y="93"/>
                    <a:pt x="19110" y="93"/>
                  </a:cubicBezTo>
                  <a:cubicBezTo>
                    <a:pt x="18970" y="93"/>
                    <a:pt x="18830" y="0"/>
                    <a:pt x="18718" y="0"/>
                  </a:cubicBezTo>
                  <a:cubicBezTo>
                    <a:pt x="18550" y="0"/>
                    <a:pt x="18410" y="0"/>
                    <a:pt x="18242" y="0"/>
                  </a:cubicBezTo>
                  <a:cubicBezTo>
                    <a:pt x="18019" y="0"/>
                    <a:pt x="17767" y="0"/>
                    <a:pt x="17543" y="0"/>
                  </a:cubicBezTo>
                  <a:cubicBezTo>
                    <a:pt x="16983" y="0"/>
                    <a:pt x="16452" y="0"/>
                    <a:pt x="15892" y="93"/>
                  </a:cubicBezTo>
                  <a:cubicBezTo>
                    <a:pt x="15668" y="93"/>
                    <a:pt x="15417" y="93"/>
                    <a:pt x="15193" y="187"/>
                  </a:cubicBezTo>
                  <a:cubicBezTo>
                    <a:pt x="14913" y="187"/>
                    <a:pt x="14633" y="280"/>
                    <a:pt x="14325" y="280"/>
                  </a:cubicBezTo>
                  <a:cubicBezTo>
                    <a:pt x="13822" y="374"/>
                    <a:pt x="13318" y="374"/>
                    <a:pt x="12787" y="374"/>
                  </a:cubicBezTo>
                  <a:cubicBezTo>
                    <a:pt x="12283" y="374"/>
                    <a:pt x="11779" y="467"/>
                    <a:pt x="11276" y="561"/>
                  </a:cubicBezTo>
                  <a:cubicBezTo>
                    <a:pt x="10744" y="561"/>
                    <a:pt x="10212" y="654"/>
                    <a:pt x="9681" y="654"/>
                  </a:cubicBezTo>
                  <a:cubicBezTo>
                    <a:pt x="9429" y="654"/>
                    <a:pt x="9205" y="654"/>
                    <a:pt x="8953" y="654"/>
                  </a:cubicBezTo>
                  <a:cubicBezTo>
                    <a:pt x="8674" y="654"/>
                    <a:pt x="8394" y="654"/>
                    <a:pt x="8142" y="654"/>
                  </a:cubicBezTo>
                  <a:cubicBezTo>
                    <a:pt x="7638" y="654"/>
                    <a:pt x="7107" y="654"/>
                    <a:pt x="6603" y="748"/>
                  </a:cubicBezTo>
                  <a:cubicBezTo>
                    <a:pt x="6099" y="841"/>
                    <a:pt x="5568" y="841"/>
                    <a:pt x="5064" y="935"/>
                  </a:cubicBezTo>
                  <a:cubicBezTo>
                    <a:pt x="4561" y="935"/>
                    <a:pt x="4029" y="1028"/>
                    <a:pt x="3525" y="935"/>
                  </a:cubicBezTo>
                  <a:cubicBezTo>
                    <a:pt x="3274" y="935"/>
                    <a:pt x="3022" y="935"/>
                    <a:pt x="2770" y="841"/>
                  </a:cubicBezTo>
                  <a:cubicBezTo>
                    <a:pt x="2490" y="841"/>
                    <a:pt x="2210" y="748"/>
                    <a:pt x="1959" y="841"/>
                  </a:cubicBezTo>
                  <a:cubicBezTo>
                    <a:pt x="1847" y="841"/>
                    <a:pt x="1735" y="935"/>
                    <a:pt x="1623" y="1028"/>
                  </a:cubicBezTo>
                  <a:cubicBezTo>
                    <a:pt x="1511" y="1122"/>
                    <a:pt x="1427" y="1215"/>
                    <a:pt x="1315" y="1309"/>
                  </a:cubicBezTo>
                  <a:cubicBezTo>
                    <a:pt x="1231" y="1402"/>
                    <a:pt x="1119" y="1683"/>
                    <a:pt x="1035" y="1870"/>
                  </a:cubicBezTo>
                  <a:cubicBezTo>
                    <a:pt x="1007" y="1963"/>
                    <a:pt x="951" y="2057"/>
                    <a:pt x="923" y="2150"/>
                  </a:cubicBezTo>
                  <a:cubicBezTo>
                    <a:pt x="839" y="2431"/>
                    <a:pt x="755" y="2712"/>
                    <a:pt x="672" y="2992"/>
                  </a:cubicBezTo>
                  <a:cubicBezTo>
                    <a:pt x="616" y="3179"/>
                    <a:pt x="588" y="3366"/>
                    <a:pt x="560" y="3553"/>
                  </a:cubicBezTo>
                  <a:cubicBezTo>
                    <a:pt x="476" y="4021"/>
                    <a:pt x="420" y="4488"/>
                    <a:pt x="336" y="4862"/>
                  </a:cubicBezTo>
                  <a:cubicBezTo>
                    <a:pt x="280" y="5236"/>
                    <a:pt x="252" y="5704"/>
                    <a:pt x="196" y="6078"/>
                  </a:cubicBezTo>
                  <a:cubicBezTo>
                    <a:pt x="140" y="6639"/>
                    <a:pt x="112" y="7106"/>
                    <a:pt x="84" y="7667"/>
                  </a:cubicBezTo>
                  <a:cubicBezTo>
                    <a:pt x="56" y="8042"/>
                    <a:pt x="56" y="8416"/>
                    <a:pt x="28" y="8883"/>
                  </a:cubicBezTo>
                  <a:cubicBezTo>
                    <a:pt x="0" y="9351"/>
                    <a:pt x="0" y="9725"/>
                    <a:pt x="0" y="10192"/>
                  </a:cubicBezTo>
                  <a:cubicBezTo>
                    <a:pt x="0" y="10753"/>
                    <a:pt x="0" y="11408"/>
                    <a:pt x="0" y="11969"/>
                  </a:cubicBezTo>
                  <a:cubicBezTo>
                    <a:pt x="0" y="12530"/>
                    <a:pt x="0" y="13185"/>
                    <a:pt x="0" y="13746"/>
                  </a:cubicBezTo>
                  <a:cubicBezTo>
                    <a:pt x="0" y="14494"/>
                    <a:pt x="28" y="15148"/>
                    <a:pt x="56" y="15896"/>
                  </a:cubicBezTo>
                  <a:cubicBezTo>
                    <a:pt x="84" y="16457"/>
                    <a:pt x="84" y="16925"/>
                    <a:pt x="112" y="17486"/>
                  </a:cubicBezTo>
                  <a:cubicBezTo>
                    <a:pt x="112" y="17766"/>
                    <a:pt x="112" y="17953"/>
                    <a:pt x="112" y="18234"/>
                  </a:cubicBezTo>
                  <a:cubicBezTo>
                    <a:pt x="112" y="18421"/>
                    <a:pt x="112" y="18515"/>
                    <a:pt x="112" y="18702"/>
                  </a:cubicBezTo>
                  <a:cubicBezTo>
                    <a:pt x="112" y="18888"/>
                    <a:pt x="112" y="19076"/>
                    <a:pt x="140" y="19263"/>
                  </a:cubicBezTo>
                  <a:cubicBezTo>
                    <a:pt x="168" y="19543"/>
                    <a:pt x="196" y="19730"/>
                    <a:pt x="224" y="19917"/>
                  </a:cubicBezTo>
                  <a:cubicBezTo>
                    <a:pt x="224" y="19917"/>
                    <a:pt x="224" y="20011"/>
                    <a:pt x="252" y="20011"/>
                  </a:cubicBezTo>
                  <a:cubicBezTo>
                    <a:pt x="308" y="20198"/>
                    <a:pt x="364" y="20385"/>
                    <a:pt x="420" y="20385"/>
                  </a:cubicBezTo>
                  <a:cubicBezTo>
                    <a:pt x="476" y="20478"/>
                    <a:pt x="532" y="20478"/>
                    <a:pt x="616" y="20385"/>
                  </a:cubicBezTo>
                  <a:cubicBezTo>
                    <a:pt x="644" y="20385"/>
                    <a:pt x="672" y="20385"/>
                    <a:pt x="672" y="20291"/>
                  </a:cubicBezTo>
                  <a:cubicBezTo>
                    <a:pt x="699" y="20291"/>
                    <a:pt x="699" y="20385"/>
                    <a:pt x="727" y="20385"/>
                  </a:cubicBezTo>
                  <a:cubicBezTo>
                    <a:pt x="783" y="20478"/>
                    <a:pt x="839" y="20572"/>
                    <a:pt x="895" y="20665"/>
                  </a:cubicBezTo>
                  <a:cubicBezTo>
                    <a:pt x="951" y="20759"/>
                    <a:pt x="1007" y="20759"/>
                    <a:pt x="1063" y="20852"/>
                  </a:cubicBezTo>
                  <a:cubicBezTo>
                    <a:pt x="1147" y="20946"/>
                    <a:pt x="1203" y="20946"/>
                    <a:pt x="1287" y="21039"/>
                  </a:cubicBezTo>
                  <a:cubicBezTo>
                    <a:pt x="1371" y="21133"/>
                    <a:pt x="1427" y="21133"/>
                    <a:pt x="1511" y="21133"/>
                  </a:cubicBezTo>
                  <a:cubicBezTo>
                    <a:pt x="1567" y="21133"/>
                    <a:pt x="1623" y="21226"/>
                    <a:pt x="1679" y="21226"/>
                  </a:cubicBezTo>
                  <a:cubicBezTo>
                    <a:pt x="1735" y="21226"/>
                    <a:pt x="1819" y="21226"/>
                    <a:pt x="1875" y="21320"/>
                  </a:cubicBezTo>
                  <a:cubicBezTo>
                    <a:pt x="1931" y="21413"/>
                    <a:pt x="2042" y="21507"/>
                    <a:pt x="2098" y="21507"/>
                  </a:cubicBezTo>
                  <a:lnTo>
                    <a:pt x="2098" y="21507"/>
                  </a:lnTo>
                  <a:lnTo>
                    <a:pt x="2098" y="21507"/>
                  </a:lnTo>
                  <a:close/>
                  <a:moveTo>
                    <a:pt x="18047" y="19262"/>
                  </a:moveTo>
                  <a:cubicBezTo>
                    <a:pt x="17515" y="19169"/>
                    <a:pt x="17011" y="19169"/>
                    <a:pt x="16480" y="19075"/>
                  </a:cubicBezTo>
                  <a:cubicBezTo>
                    <a:pt x="15473" y="18982"/>
                    <a:pt x="14437" y="18982"/>
                    <a:pt x="13430" y="19075"/>
                  </a:cubicBezTo>
                  <a:cubicBezTo>
                    <a:pt x="12926" y="19075"/>
                    <a:pt x="12395" y="19169"/>
                    <a:pt x="11891" y="19262"/>
                  </a:cubicBezTo>
                  <a:cubicBezTo>
                    <a:pt x="11360" y="19356"/>
                    <a:pt x="10856" y="19449"/>
                    <a:pt x="10324" y="19449"/>
                  </a:cubicBezTo>
                  <a:cubicBezTo>
                    <a:pt x="9765" y="19449"/>
                    <a:pt x="9233" y="19449"/>
                    <a:pt x="8674" y="19543"/>
                  </a:cubicBezTo>
                  <a:cubicBezTo>
                    <a:pt x="8142" y="19543"/>
                    <a:pt x="7638" y="19636"/>
                    <a:pt x="7107" y="19636"/>
                  </a:cubicBezTo>
                  <a:cubicBezTo>
                    <a:pt x="6071" y="19730"/>
                    <a:pt x="5036" y="19636"/>
                    <a:pt x="4001" y="19823"/>
                  </a:cubicBezTo>
                  <a:cubicBezTo>
                    <a:pt x="3469" y="19917"/>
                    <a:pt x="2938" y="19917"/>
                    <a:pt x="2406" y="20010"/>
                  </a:cubicBezTo>
                  <a:cubicBezTo>
                    <a:pt x="2154" y="20010"/>
                    <a:pt x="1903" y="20104"/>
                    <a:pt x="1651" y="20104"/>
                  </a:cubicBezTo>
                  <a:cubicBezTo>
                    <a:pt x="1399" y="20104"/>
                    <a:pt x="1147" y="20104"/>
                    <a:pt x="895" y="20197"/>
                  </a:cubicBezTo>
                  <a:cubicBezTo>
                    <a:pt x="895" y="20197"/>
                    <a:pt x="867" y="20197"/>
                    <a:pt x="867" y="20197"/>
                  </a:cubicBezTo>
                  <a:cubicBezTo>
                    <a:pt x="923" y="20010"/>
                    <a:pt x="951" y="19823"/>
                    <a:pt x="951" y="19543"/>
                  </a:cubicBezTo>
                  <a:cubicBezTo>
                    <a:pt x="979" y="19169"/>
                    <a:pt x="979" y="18701"/>
                    <a:pt x="979" y="18234"/>
                  </a:cubicBezTo>
                  <a:cubicBezTo>
                    <a:pt x="979" y="16925"/>
                    <a:pt x="895" y="15615"/>
                    <a:pt x="867" y="14306"/>
                  </a:cubicBezTo>
                  <a:cubicBezTo>
                    <a:pt x="867" y="13278"/>
                    <a:pt x="867" y="12156"/>
                    <a:pt x="867" y="11127"/>
                  </a:cubicBezTo>
                  <a:cubicBezTo>
                    <a:pt x="867" y="10566"/>
                    <a:pt x="867" y="10099"/>
                    <a:pt x="895" y="9537"/>
                  </a:cubicBezTo>
                  <a:cubicBezTo>
                    <a:pt x="923" y="8976"/>
                    <a:pt x="923" y="8509"/>
                    <a:pt x="979" y="7948"/>
                  </a:cubicBezTo>
                  <a:cubicBezTo>
                    <a:pt x="1035" y="7200"/>
                    <a:pt x="1091" y="6452"/>
                    <a:pt x="1203" y="5797"/>
                  </a:cubicBezTo>
                  <a:cubicBezTo>
                    <a:pt x="1259" y="5423"/>
                    <a:pt x="1315" y="5143"/>
                    <a:pt x="1399" y="4862"/>
                  </a:cubicBezTo>
                  <a:cubicBezTo>
                    <a:pt x="1455" y="4675"/>
                    <a:pt x="1511" y="4488"/>
                    <a:pt x="1567" y="4301"/>
                  </a:cubicBezTo>
                  <a:cubicBezTo>
                    <a:pt x="1595" y="4208"/>
                    <a:pt x="1651" y="4114"/>
                    <a:pt x="1679" y="4114"/>
                  </a:cubicBezTo>
                  <a:cubicBezTo>
                    <a:pt x="1819" y="4021"/>
                    <a:pt x="1931" y="3927"/>
                    <a:pt x="2070" y="3927"/>
                  </a:cubicBezTo>
                  <a:cubicBezTo>
                    <a:pt x="2294" y="3927"/>
                    <a:pt x="2490" y="3927"/>
                    <a:pt x="2714" y="3927"/>
                  </a:cubicBezTo>
                  <a:cubicBezTo>
                    <a:pt x="2966" y="3927"/>
                    <a:pt x="3218" y="3927"/>
                    <a:pt x="3469" y="3927"/>
                  </a:cubicBezTo>
                  <a:cubicBezTo>
                    <a:pt x="4001" y="3927"/>
                    <a:pt x="4533" y="3927"/>
                    <a:pt x="5064" y="3834"/>
                  </a:cubicBezTo>
                  <a:cubicBezTo>
                    <a:pt x="5568" y="3740"/>
                    <a:pt x="6099" y="3647"/>
                    <a:pt x="6603" y="3647"/>
                  </a:cubicBezTo>
                  <a:cubicBezTo>
                    <a:pt x="7107" y="3553"/>
                    <a:pt x="7582" y="3553"/>
                    <a:pt x="8086" y="3553"/>
                  </a:cubicBezTo>
                  <a:cubicBezTo>
                    <a:pt x="8618" y="3553"/>
                    <a:pt x="9149" y="3553"/>
                    <a:pt x="9681" y="3553"/>
                  </a:cubicBezTo>
                  <a:cubicBezTo>
                    <a:pt x="10212" y="3553"/>
                    <a:pt x="10744" y="3553"/>
                    <a:pt x="11248" y="3460"/>
                  </a:cubicBezTo>
                  <a:cubicBezTo>
                    <a:pt x="11751" y="3460"/>
                    <a:pt x="12227" y="3366"/>
                    <a:pt x="12731" y="3273"/>
                  </a:cubicBezTo>
                  <a:cubicBezTo>
                    <a:pt x="13234" y="3273"/>
                    <a:pt x="13766" y="3179"/>
                    <a:pt x="14269" y="3086"/>
                  </a:cubicBezTo>
                  <a:cubicBezTo>
                    <a:pt x="14801" y="2992"/>
                    <a:pt x="15305" y="2899"/>
                    <a:pt x="15836" y="2899"/>
                  </a:cubicBezTo>
                  <a:cubicBezTo>
                    <a:pt x="16396" y="2899"/>
                    <a:pt x="16927" y="2805"/>
                    <a:pt x="17487" y="2805"/>
                  </a:cubicBezTo>
                  <a:cubicBezTo>
                    <a:pt x="17711" y="2805"/>
                    <a:pt x="17907" y="2805"/>
                    <a:pt x="18131" y="2805"/>
                  </a:cubicBezTo>
                  <a:cubicBezTo>
                    <a:pt x="18270" y="2805"/>
                    <a:pt x="18438" y="2805"/>
                    <a:pt x="18578" y="2805"/>
                  </a:cubicBezTo>
                  <a:cubicBezTo>
                    <a:pt x="18690" y="2805"/>
                    <a:pt x="18802" y="2805"/>
                    <a:pt x="18914" y="2805"/>
                  </a:cubicBezTo>
                  <a:cubicBezTo>
                    <a:pt x="19026" y="2805"/>
                    <a:pt x="19110" y="2805"/>
                    <a:pt x="19222" y="2899"/>
                  </a:cubicBezTo>
                  <a:cubicBezTo>
                    <a:pt x="19278" y="2899"/>
                    <a:pt x="19306" y="2899"/>
                    <a:pt x="19362" y="2899"/>
                  </a:cubicBezTo>
                  <a:cubicBezTo>
                    <a:pt x="19446" y="2899"/>
                    <a:pt x="19530" y="2899"/>
                    <a:pt x="19613" y="2992"/>
                  </a:cubicBezTo>
                  <a:cubicBezTo>
                    <a:pt x="19753" y="3086"/>
                    <a:pt x="19865" y="3086"/>
                    <a:pt x="20005" y="3179"/>
                  </a:cubicBezTo>
                  <a:cubicBezTo>
                    <a:pt x="20061" y="3179"/>
                    <a:pt x="20117" y="3273"/>
                    <a:pt x="20145" y="3273"/>
                  </a:cubicBezTo>
                  <a:cubicBezTo>
                    <a:pt x="20201" y="3273"/>
                    <a:pt x="20257" y="3366"/>
                    <a:pt x="20313" y="3366"/>
                  </a:cubicBezTo>
                  <a:cubicBezTo>
                    <a:pt x="20453" y="3460"/>
                    <a:pt x="20621" y="3647"/>
                    <a:pt x="20761" y="3834"/>
                  </a:cubicBezTo>
                  <a:cubicBezTo>
                    <a:pt x="20789" y="3927"/>
                    <a:pt x="20817" y="3927"/>
                    <a:pt x="20845" y="4021"/>
                  </a:cubicBezTo>
                  <a:cubicBezTo>
                    <a:pt x="20845" y="4021"/>
                    <a:pt x="20845" y="4021"/>
                    <a:pt x="20845" y="4021"/>
                  </a:cubicBezTo>
                  <a:cubicBezTo>
                    <a:pt x="20845" y="4395"/>
                    <a:pt x="20817" y="4769"/>
                    <a:pt x="20817" y="5143"/>
                  </a:cubicBezTo>
                  <a:cubicBezTo>
                    <a:pt x="20817" y="5517"/>
                    <a:pt x="20789" y="5891"/>
                    <a:pt x="20789" y="6358"/>
                  </a:cubicBezTo>
                  <a:cubicBezTo>
                    <a:pt x="20761" y="7200"/>
                    <a:pt x="20761" y="8042"/>
                    <a:pt x="20761" y="8977"/>
                  </a:cubicBezTo>
                  <a:cubicBezTo>
                    <a:pt x="20733" y="10660"/>
                    <a:pt x="20733" y="12343"/>
                    <a:pt x="20705" y="14026"/>
                  </a:cubicBezTo>
                  <a:cubicBezTo>
                    <a:pt x="20705" y="14494"/>
                    <a:pt x="20677" y="15055"/>
                    <a:pt x="20677" y="15522"/>
                  </a:cubicBezTo>
                  <a:cubicBezTo>
                    <a:pt x="20677" y="15990"/>
                    <a:pt x="20649" y="16364"/>
                    <a:pt x="20621" y="16831"/>
                  </a:cubicBezTo>
                  <a:cubicBezTo>
                    <a:pt x="20593" y="17299"/>
                    <a:pt x="20565" y="17673"/>
                    <a:pt x="20509" y="18047"/>
                  </a:cubicBezTo>
                  <a:cubicBezTo>
                    <a:pt x="20481" y="18234"/>
                    <a:pt x="20453" y="18328"/>
                    <a:pt x="20425" y="18515"/>
                  </a:cubicBezTo>
                  <a:cubicBezTo>
                    <a:pt x="20397" y="18608"/>
                    <a:pt x="20369" y="18702"/>
                    <a:pt x="20341" y="18702"/>
                  </a:cubicBezTo>
                  <a:cubicBezTo>
                    <a:pt x="20285" y="18795"/>
                    <a:pt x="20229" y="18888"/>
                    <a:pt x="20173" y="18982"/>
                  </a:cubicBezTo>
                  <a:cubicBezTo>
                    <a:pt x="20061" y="19076"/>
                    <a:pt x="19949" y="19169"/>
                    <a:pt x="19837" y="19263"/>
                  </a:cubicBezTo>
                  <a:cubicBezTo>
                    <a:pt x="19725" y="19356"/>
                    <a:pt x="19613" y="19356"/>
                    <a:pt x="19502" y="19356"/>
                  </a:cubicBezTo>
                  <a:cubicBezTo>
                    <a:pt x="19026" y="19262"/>
                    <a:pt x="18522" y="19262"/>
                    <a:pt x="18047" y="19262"/>
                  </a:cubicBezTo>
                  <a:lnTo>
                    <a:pt x="18047" y="19262"/>
                  </a:lnTo>
                  <a:lnTo>
                    <a:pt x="18047" y="19262"/>
                  </a:lnTo>
                  <a:close/>
                  <a:moveTo>
                    <a:pt x="1175" y="5704"/>
                  </a:moveTo>
                  <a:cubicBezTo>
                    <a:pt x="1175" y="5704"/>
                    <a:pt x="1175" y="5704"/>
                    <a:pt x="1175" y="5704"/>
                  </a:cubicBezTo>
                  <a:cubicBezTo>
                    <a:pt x="1175" y="5704"/>
                    <a:pt x="1175" y="5704"/>
                    <a:pt x="1175" y="5704"/>
                  </a:cubicBezTo>
                  <a:lnTo>
                    <a:pt x="1175" y="5704"/>
                  </a:lnTo>
                  <a:lnTo>
                    <a:pt x="1175" y="5704"/>
                  </a:lnTo>
                  <a:close/>
                  <a:moveTo>
                    <a:pt x="1231" y="5423"/>
                  </a:moveTo>
                  <a:cubicBezTo>
                    <a:pt x="1231" y="5423"/>
                    <a:pt x="1231" y="5423"/>
                    <a:pt x="1231" y="5423"/>
                  </a:cubicBezTo>
                  <a:cubicBezTo>
                    <a:pt x="1231" y="5330"/>
                    <a:pt x="1231" y="5330"/>
                    <a:pt x="1231" y="5423"/>
                  </a:cubicBezTo>
                  <a:cubicBezTo>
                    <a:pt x="1231" y="5423"/>
                    <a:pt x="1231" y="5423"/>
                    <a:pt x="1231" y="5423"/>
                  </a:cubicBezTo>
                  <a:lnTo>
                    <a:pt x="1231" y="5423"/>
                  </a:lnTo>
                  <a:lnTo>
                    <a:pt x="1231" y="5423"/>
                  </a:lnTo>
                  <a:close/>
                </a:path>
              </a:pathLst>
            </a:custGeom>
            <a:solidFill>
              <a:schemeClr val="accent2"/>
            </a:solidFill>
            <a:ln w="12700">
              <a:solidFill>
                <a:schemeClr val="accent2"/>
              </a:solidFill>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0" name="Shape">
              <a:extLst>
                <a:ext uri="{FF2B5EF4-FFF2-40B4-BE49-F238E27FC236}">
                  <a16:creationId xmlns:a16="http://schemas.microsoft.com/office/drawing/2014/main" id="{C68CD315-4C7F-BF2D-4436-62D788BBEB6E}"/>
                </a:ext>
              </a:extLst>
            </p:cNvPr>
            <p:cNvSpPr/>
            <p:nvPr/>
          </p:nvSpPr>
          <p:spPr>
            <a:xfrm>
              <a:off x="4327224" y="4046609"/>
              <a:ext cx="2383540" cy="723455"/>
            </a:xfrm>
            <a:custGeom>
              <a:avLst/>
              <a:gdLst/>
              <a:ahLst/>
              <a:cxnLst>
                <a:cxn ang="0">
                  <a:pos x="wd2" y="hd2"/>
                </a:cxn>
                <a:cxn ang="5400000">
                  <a:pos x="wd2" y="hd2"/>
                </a:cxn>
                <a:cxn ang="10800000">
                  <a:pos x="wd2" y="hd2"/>
                </a:cxn>
                <a:cxn ang="16200000">
                  <a:pos x="wd2" y="hd2"/>
                </a:cxn>
              </a:cxnLst>
              <a:rect l="0" t="0" r="r" b="b"/>
              <a:pathLst>
                <a:path w="21583" h="21482" extrusionOk="0">
                  <a:moveTo>
                    <a:pt x="20129" y="97"/>
                  </a:moveTo>
                  <a:cubicBezTo>
                    <a:pt x="19536" y="97"/>
                    <a:pt x="18942" y="195"/>
                    <a:pt x="18349" y="292"/>
                  </a:cubicBezTo>
                  <a:cubicBezTo>
                    <a:pt x="17756" y="389"/>
                    <a:pt x="17162" y="389"/>
                    <a:pt x="16569" y="389"/>
                  </a:cubicBezTo>
                  <a:cubicBezTo>
                    <a:pt x="16005" y="389"/>
                    <a:pt x="15441" y="389"/>
                    <a:pt x="14878" y="389"/>
                  </a:cubicBezTo>
                  <a:cubicBezTo>
                    <a:pt x="14284" y="389"/>
                    <a:pt x="13661" y="389"/>
                    <a:pt x="13068" y="389"/>
                  </a:cubicBezTo>
                  <a:cubicBezTo>
                    <a:pt x="12474" y="389"/>
                    <a:pt x="11881" y="389"/>
                    <a:pt x="11287" y="486"/>
                  </a:cubicBezTo>
                  <a:cubicBezTo>
                    <a:pt x="10041" y="584"/>
                    <a:pt x="8825" y="778"/>
                    <a:pt x="7579" y="973"/>
                  </a:cubicBezTo>
                  <a:cubicBezTo>
                    <a:pt x="7015" y="1070"/>
                    <a:pt x="6451" y="1070"/>
                    <a:pt x="5887" y="1167"/>
                  </a:cubicBezTo>
                  <a:cubicBezTo>
                    <a:pt x="5561" y="1167"/>
                    <a:pt x="5205" y="1265"/>
                    <a:pt x="4879" y="1265"/>
                  </a:cubicBezTo>
                  <a:cubicBezTo>
                    <a:pt x="4641" y="1265"/>
                    <a:pt x="4404" y="1265"/>
                    <a:pt x="4137" y="1362"/>
                  </a:cubicBezTo>
                  <a:cubicBezTo>
                    <a:pt x="3781" y="1459"/>
                    <a:pt x="3425" y="1459"/>
                    <a:pt x="3098" y="1556"/>
                  </a:cubicBezTo>
                  <a:cubicBezTo>
                    <a:pt x="2772" y="1654"/>
                    <a:pt x="2446" y="1751"/>
                    <a:pt x="2119" y="1848"/>
                  </a:cubicBezTo>
                  <a:cubicBezTo>
                    <a:pt x="1852" y="1946"/>
                    <a:pt x="1585" y="2043"/>
                    <a:pt x="1318" y="2140"/>
                  </a:cubicBezTo>
                  <a:cubicBezTo>
                    <a:pt x="1140" y="2238"/>
                    <a:pt x="932" y="2238"/>
                    <a:pt x="754" y="2335"/>
                  </a:cubicBezTo>
                  <a:cubicBezTo>
                    <a:pt x="636" y="2335"/>
                    <a:pt x="517" y="2529"/>
                    <a:pt x="428" y="2627"/>
                  </a:cubicBezTo>
                  <a:cubicBezTo>
                    <a:pt x="369" y="2724"/>
                    <a:pt x="309" y="2821"/>
                    <a:pt x="250" y="2919"/>
                  </a:cubicBezTo>
                  <a:cubicBezTo>
                    <a:pt x="161" y="3016"/>
                    <a:pt x="72" y="3113"/>
                    <a:pt x="13" y="3308"/>
                  </a:cubicBezTo>
                  <a:cubicBezTo>
                    <a:pt x="-17" y="3405"/>
                    <a:pt x="13" y="3600"/>
                    <a:pt x="42" y="3600"/>
                  </a:cubicBezTo>
                  <a:cubicBezTo>
                    <a:pt x="72" y="3600"/>
                    <a:pt x="72" y="3600"/>
                    <a:pt x="102" y="3600"/>
                  </a:cubicBezTo>
                  <a:cubicBezTo>
                    <a:pt x="280" y="3600"/>
                    <a:pt x="458" y="3600"/>
                    <a:pt x="636" y="3600"/>
                  </a:cubicBezTo>
                  <a:cubicBezTo>
                    <a:pt x="754" y="3600"/>
                    <a:pt x="873" y="3600"/>
                    <a:pt x="992" y="3600"/>
                  </a:cubicBezTo>
                  <a:cubicBezTo>
                    <a:pt x="1288" y="3600"/>
                    <a:pt x="1585" y="3503"/>
                    <a:pt x="1882" y="3503"/>
                  </a:cubicBezTo>
                  <a:cubicBezTo>
                    <a:pt x="2238" y="3503"/>
                    <a:pt x="2624" y="3405"/>
                    <a:pt x="2980" y="3405"/>
                  </a:cubicBezTo>
                  <a:cubicBezTo>
                    <a:pt x="3247" y="3405"/>
                    <a:pt x="3543" y="3405"/>
                    <a:pt x="3810" y="3405"/>
                  </a:cubicBezTo>
                  <a:cubicBezTo>
                    <a:pt x="4463" y="3405"/>
                    <a:pt x="5086" y="3405"/>
                    <a:pt x="5739" y="3405"/>
                  </a:cubicBezTo>
                  <a:cubicBezTo>
                    <a:pt x="6273" y="3405"/>
                    <a:pt x="6807" y="3405"/>
                    <a:pt x="7341" y="3405"/>
                  </a:cubicBezTo>
                  <a:cubicBezTo>
                    <a:pt x="7935" y="3405"/>
                    <a:pt x="8528" y="3405"/>
                    <a:pt x="9121" y="3405"/>
                  </a:cubicBezTo>
                  <a:cubicBezTo>
                    <a:pt x="9715" y="3405"/>
                    <a:pt x="10338" y="3308"/>
                    <a:pt x="10931" y="3211"/>
                  </a:cubicBezTo>
                  <a:cubicBezTo>
                    <a:pt x="12148" y="3114"/>
                    <a:pt x="13335" y="3114"/>
                    <a:pt x="14551" y="3114"/>
                  </a:cubicBezTo>
                  <a:cubicBezTo>
                    <a:pt x="15174" y="3114"/>
                    <a:pt x="15797" y="3114"/>
                    <a:pt x="16391" y="3114"/>
                  </a:cubicBezTo>
                  <a:cubicBezTo>
                    <a:pt x="16984" y="3114"/>
                    <a:pt x="17577" y="3016"/>
                    <a:pt x="18171" y="3016"/>
                  </a:cubicBezTo>
                  <a:cubicBezTo>
                    <a:pt x="18586" y="3016"/>
                    <a:pt x="19002" y="2919"/>
                    <a:pt x="19417" y="2822"/>
                  </a:cubicBezTo>
                  <a:cubicBezTo>
                    <a:pt x="19625" y="2822"/>
                    <a:pt x="19803" y="2822"/>
                    <a:pt x="20010" y="2822"/>
                  </a:cubicBezTo>
                  <a:cubicBezTo>
                    <a:pt x="20159" y="2822"/>
                    <a:pt x="20337" y="2822"/>
                    <a:pt x="20485" y="2822"/>
                  </a:cubicBezTo>
                  <a:cubicBezTo>
                    <a:pt x="20545" y="3600"/>
                    <a:pt x="20574" y="4378"/>
                    <a:pt x="20604" y="5060"/>
                  </a:cubicBezTo>
                  <a:cubicBezTo>
                    <a:pt x="20604" y="5449"/>
                    <a:pt x="20604" y="5935"/>
                    <a:pt x="20604" y="6325"/>
                  </a:cubicBezTo>
                  <a:cubicBezTo>
                    <a:pt x="20604" y="6811"/>
                    <a:pt x="20604" y="7395"/>
                    <a:pt x="20604" y="7881"/>
                  </a:cubicBezTo>
                  <a:cubicBezTo>
                    <a:pt x="20604" y="8757"/>
                    <a:pt x="20604" y="9730"/>
                    <a:pt x="20604" y="10606"/>
                  </a:cubicBezTo>
                  <a:cubicBezTo>
                    <a:pt x="20604" y="11579"/>
                    <a:pt x="20604" y="12552"/>
                    <a:pt x="20574" y="13524"/>
                  </a:cubicBezTo>
                  <a:cubicBezTo>
                    <a:pt x="20574" y="14400"/>
                    <a:pt x="20574" y="15373"/>
                    <a:pt x="20574" y="16249"/>
                  </a:cubicBezTo>
                  <a:cubicBezTo>
                    <a:pt x="20574" y="16346"/>
                    <a:pt x="20574" y="16443"/>
                    <a:pt x="20574" y="16541"/>
                  </a:cubicBezTo>
                  <a:cubicBezTo>
                    <a:pt x="20367" y="16541"/>
                    <a:pt x="20159" y="16541"/>
                    <a:pt x="19951" y="16541"/>
                  </a:cubicBezTo>
                  <a:cubicBezTo>
                    <a:pt x="19654" y="16541"/>
                    <a:pt x="19358" y="16541"/>
                    <a:pt x="19091" y="16541"/>
                  </a:cubicBezTo>
                  <a:cubicBezTo>
                    <a:pt x="18497" y="16443"/>
                    <a:pt x="17934" y="16443"/>
                    <a:pt x="17340" y="16443"/>
                  </a:cubicBezTo>
                  <a:cubicBezTo>
                    <a:pt x="16153" y="16443"/>
                    <a:pt x="14937" y="16541"/>
                    <a:pt x="13750" y="16638"/>
                  </a:cubicBezTo>
                  <a:cubicBezTo>
                    <a:pt x="12534" y="16735"/>
                    <a:pt x="11317" y="16930"/>
                    <a:pt x="10101" y="17125"/>
                  </a:cubicBezTo>
                  <a:cubicBezTo>
                    <a:pt x="9507" y="17222"/>
                    <a:pt x="8943" y="17416"/>
                    <a:pt x="8380" y="17514"/>
                  </a:cubicBezTo>
                  <a:cubicBezTo>
                    <a:pt x="7786" y="17611"/>
                    <a:pt x="7193" y="17708"/>
                    <a:pt x="6599" y="17903"/>
                  </a:cubicBezTo>
                  <a:cubicBezTo>
                    <a:pt x="6006" y="18000"/>
                    <a:pt x="5413" y="18097"/>
                    <a:pt x="4849" y="18195"/>
                  </a:cubicBezTo>
                  <a:cubicBezTo>
                    <a:pt x="4256" y="18292"/>
                    <a:pt x="3692" y="18389"/>
                    <a:pt x="3098" y="18487"/>
                  </a:cubicBezTo>
                  <a:cubicBezTo>
                    <a:pt x="2772" y="18487"/>
                    <a:pt x="2446" y="18584"/>
                    <a:pt x="2090" y="18584"/>
                  </a:cubicBezTo>
                  <a:cubicBezTo>
                    <a:pt x="1941" y="18584"/>
                    <a:pt x="1823" y="18584"/>
                    <a:pt x="1674" y="18584"/>
                  </a:cubicBezTo>
                  <a:cubicBezTo>
                    <a:pt x="1674" y="18195"/>
                    <a:pt x="1674" y="17708"/>
                    <a:pt x="1674" y="17319"/>
                  </a:cubicBezTo>
                  <a:cubicBezTo>
                    <a:pt x="1674" y="16346"/>
                    <a:pt x="1645" y="15373"/>
                    <a:pt x="1615" y="14400"/>
                  </a:cubicBezTo>
                  <a:cubicBezTo>
                    <a:pt x="1585" y="13427"/>
                    <a:pt x="1556" y="12552"/>
                    <a:pt x="1556" y="11579"/>
                  </a:cubicBezTo>
                  <a:cubicBezTo>
                    <a:pt x="1526" y="10703"/>
                    <a:pt x="1526" y="9730"/>
                    <a:pt x="1526" y="8854"/>
                  </a:cubicBezTo>
                  <a:cubicBezTo>
                    <a:pt x="1526" y="8562"/>
                    <a:pt x="1526" y="8368"/>
                    <a:pt x="1526" y="8076"/>
                  </a:cubicBezTo>
                  <a:cubicBezTo>
                    <a:pt x="1526" y="7784"/>
                    <a:pt x="1526" y="7589"/>
                    <a:pt x="1496" y="7297"/>
                  </a:cubicBezTo>
                  <a:cubicBezTo>
                    <a:pt x="1467" y="7006"/>
                    <a:pt x="1437" y="6714"/>
                    <a:pt x="1407" y="6422"/>
                  </a:cubicBezTo>
                  <a:cubicBezTo>
                    <a:pt x="1348" y="5935"/>
                    <a:pt x="1199" y="5643"/>
                    <a:pt x="1051" y="5643"/>
                  </a:cubicBezTo>
                  <a:cubicBezTo>
                    <a:pt x="962" y="5643"/>
                    <a:pt x="903" y="5643"/>
                    <a:pt x="843" y="5838"/>
                  </a:cubicBezTo>
                  <a:cubicBezTo>
                    <a:pt x="725" y="6032"/>
                    <a:pt x="665" y="6324"/>
                    <a:pt x="636" y="6714"/>
                  </a:cubicBezTo>
                  <a:cubicBezTo>
                    <a:pt x="636" y="6811"/>
                    <a:pt x="606" y="6908"/>
                    <a:pt x="606" y="7006"/>
                  </a:cubicBezTo>
                  <a:cubicBezTo>
                    <a:pt x="606" y="7200"/>
                    <a:pt x="576" y="7492"/>
                    <a:pt x="576" y="7687"/>
                  </a:cubicBezTo>
                  <a:cubicBezTo>
                    <a:pt x="576" y="7881"/>
                    <a:pt x="576" y="7978"/>
                    <a:pt x="576" y="8173"/>
                  </a:cubicBezTo>
                  <a:cubicBezTo>
                    <a:pt x="576" y="8562"/>
                    <a:pt x="576" y="8951"/>
                    <a:pt x="576" y="9341"/>
                  </a:cubicBezTo>
                  <a:cubicBezTo>
                    <a:pt x="576" y="10119"/>
                    <a:pt x="606" y="10897"/>
                    <a:pt x="636" y="11773"/>
                  </a:cubicBezTo>
                  <a:cubicBezTo>
                    <a:pt x="665" y="13135"/>
                    <a:pt x="725" y="14497"/>
                    <a:pt x="784" y="15859"/>
                  </a:cubicBezTo>
                  <a:cubicBezTo>
                    <a:pt x="814" y="16638"/>
                    <a:pt x="814" y="17416"/>
                    <a:pt x="843" y="18195"/>
                  </a:cubicBezTo>
                  <a:cubicBezTo>
                    <a:pt x="843" y="18778"/>
                    <a:pt x="873" y="19362"/>
                    <a:pt x="903" y="19946"/>
                  </a:cubicBezTo>
                  <a:cubicBezTo>
                    <a:pt x="903" y="20043"/>
                    <a:pt x="903" y="20140"/>
                    <a:pt x="903" y="20238"/>
                  </a:cubicBezTo>
                  <a:cubicBezTo>
                    <a:pt x="903" y="20530"/>
                    <a:pt x="962" y="20822"/>
                    <a:pt x="1021" y="21016"/>
                  </a:cubicBezTo>
                  <a:cubicBezTo>
                    <a:pt x="1140" y="21405"/>
                    <a:pt x="1288" y="21600"/>
                    <a:pt x="1467" y="21405"/>
                  </a:cubicBezTo>
                  <a:cubicBezTo>
                    <a:pt x="1467" y="21405"/>
                    <a:pt x="1467" y="21405"/>
                    <a:pt x="1467" y="21405"/>
                  </a:cubicBezTo>
                  <a:cubicBezTo>
                    <a:pt x="1526" y="21405"/>
                    <a:pt x="1585" y="21405"/>
                    <a:pt x="1645" y="21405"/>
                  </a:cubicBezTo>
                  <a:cubicBezTo>
                    <a:pt x="1674" y="21405"/>
                    <a:pt x="1704" y="21405"/>
                    <a:pt x="1734" y="21405"/>
                  </a:cubicBezTo>
                  <a:cubicBezTo>
                    <a:pt x="1882" y="21405"/>
                    <a:pt x="2001" y="21405"/>
                    <a:pt x="2149" y="21405"/>
                  </a:cubicBezTo>
                  <a:cubicBezTo>
                    <a:pt x="2416" y="21405"/>
                    <a:pt x="2713" y="21405"/>
                    <a:pt x="2980" y="21308"/>
                  </a:cubicBezTo>
                  <a:cubicBezTo>
                    <a:pt x="3276" y="21308"/>
                    <a:pt x="3573" y="21211"/>
                    <a:pt x="3840" y="21211"/>
                  </a:cubicBezTo>
                  <a:cubicBezTo>
                    <a:pt x="4137" y="21211"/>
                    <a:pt x="4434" y="21114"/>
                    <a:pt x="4730" y="21016"/>
                  </a:cubicBezTo>
                  <a:cubicBezTo>
                    <a:pt x="5027" y="20919"/>
                    <a:pt x="5324" y="20919"/>
                    <a:pt x="5620" y="20822"/>
                  </a:cubicBezTo>
                  <a:cubicBezTo>
                    <a:pt x="5917" y="20822"/>
                    <a:pt x="6184" y="20725"/>
                    <a:pt x="6481" y="20725"/>
                  </a:cubicBezTo>
                  <a:cubicBezTo>
                    <a:pt x="7074" y="20627"/>
                    <a:pt x="7668" y="20530"/>
                    <a:pt x="8261" y="20335"/>
                  </a:cubicBezTo>
                  <a:cubicBezTo>
                    <a:pt x="8884" y="20238"/>
                    <a:pt x="9507" y="20043"/>
                    <a:pt x="10130" y="19946"/>
                  </a:cubicBezTo>
                  <a:cubicBezTo>
                    <a:pt x="10724" y="19849"/>
                    <a:pt x="11347" y="19752"/>
                    <a:pt x="11940" y="19654"/>
                  </a:cubicBezTo>
                  <a:cubicBezTo>
                    <a:pt x="12504" y="19557"/>
                    <a:pt x="13068" y="19460"/>
                    <a:pt x="13661" y="19460"/>
                  </a:cubicBezTo>
                  <a:cubicBezTo>
                    <a:pt x="14254" y="19362"/>
                    <a:pt x="14848" y="19362"/>
                    <a:pt x="15471" y="19362"/>
                  </a:cubicBezTo>
                  <a:cubicBezTo>
                    <a:pt x="16094" y="19362"/>
                    <a:pt x="16717" y="19265"/>
                    <a:pt x="17340" y="19265"/>
                  </a:cubicBezTo>
                  <a:cubicBezTo>
                    <a:pt x="17607" y="19265"/>
                    <a:pt x="17874" y="19265"/>
                    <a:pt x="18141" y="19265"/>
                  </a:cubicBezTo>
                  <a:cubicBezTo>
                    <a:pt x="18438" y="19265"/>
                    <a:pt x="18735" y="19265"/>
                    <a:pt x="19031" y="19362"/>
                  </a:cubicBezTo>
                  <a:cubicBezTo>
                    <a:pt x="19447" y="19362"/>
                    <a:pt x="19862" y="19460"/>
                    <a:pt x="20278" y="19460"/>
                  </a:cubicBezTo>
                  <a:cubicBezTo>
                    <a:pt x="20485" y="19460"/>
                    <a:pt x="20693" y="19460"/>
                    <a:pt x="20901" y="19460"/>
                  </a:cubicBezTo>
                  <a:cubicBezTo>
                    <a:pt x="20960" y="19460"/>
                    <a:pt x="21049" y="19460"/>
                    <a:pt x="21108" y="19362"/>
                  </a:cubicBezTo>
                  <a:cubicBezTo>
                    <a:pt x="21257" y="19265"/>
                    <a:pt x="21435" y="19070"/>
                    <a:pt x="21494" y="18584"/>
                  </a:cubicBezTo>
                  <a:cubicBezTo>
                    <a:pt x="21524" y="18292"/>
                    <a:pt x="21553" y="18097"/>
                    <a:pt x="21583" y="17806"/>
                  </a:cubicBezTo>
                  <a:cubicBezTo>
                    <a:pt x="21583" y="17611"/>
                    <a:pt x="21583" y="17416"/>
                    <a:pt x="21583" y="17222"/>
                  </a:cubicBezTo>
                  <a:cubicBezTo>
                    <a:pt x="21583" y="17125"/>
                    <a:pt x="21583" y="17027"/>
                    <a:pt x="21583" y="16930"/>
                  </a:cubicBezTo>
                  <a:cubicBezTo>
                    <a:pt x="21553" y="16151"/>
                    <a:pt x="21553" y="15373"/>
                    <a:pt x="21553" y="14595"/>
                  </a:cubicBezTo>
                  <a:cubicBezTo>
                    <a:pt x="21553" y="13622"/>
                    <a:pt x="21553" y="12649"/>
                    <a:pt x="21553" y="11676"/>
                  </a:cubicBezTo>
                  <a:cubicBezTo>
                    <a:pt x="21553" y="10703"/>
                    <a:pt x="21553" y="9730"/>
                    <a:pt x="21553" y="8757"/>
                  </a:cubicBezTo>
                  <a:cubicBezTo>
                    <a:pt x="21553" y="7784"/>
                    <a:pt x="21553" y="6811"/>
                    <a:pt x="21553" y="5935"/>
                  </a:cubicBezTo>
                  <a:cubicBezTo>
                    <a:pt x="21553" y="5643"/>
                    <a:pt x="21553" y="5449"/>
                    <a:pt x="21553" y="5157"/>
                  </a:cubicBezTo>
                  <a:cubicBezTo>
                    <a:pt x="21553" y="4865"/>
                    <a:pt x="21524" y="4476"/>
                    <a:pt x="21524" y="4184"/>
                  </a:cubicBezTo>
                  <a:cubicBezTo>
                    <a:pt x="21494" y="3697"/>
                    <a:pt x="21494" y="3211"/>
                    <a:pt x="21464" y="2822"/>
                  </a:cubicBezTo>
                  <a:cubicBezTo>
                    <a:pt x="21435" y="2335"/>
                    <a:pt x="21405" y="1849"/>
                    <a:pt x="21346" y="1362"/>
                  </a:cubicBezTo>
                  <a:cubicBezTo>
                    <a:pt x="21316" y="1168"/>
                    <a:pt x="21316" y="1070"/>
                    <a:pt x="21286" y="973"/>
                  </a:cubicBezTo>
                  <a:cubicBezTo>
                    <a:pt x="21227" y="681"/>
                    <a:pt x="21197" y="584"/>
                    <a:pt x="21138" y="389"/>
                  </a:cubicBezTo>
                  <a:cubicBezTo>
                    <a:pt x="21019" y="97"/>
                    <a:pt x="20901" y="0"/>
                    <a:pt x="20752" y="0"/>
                  </a:cubicBezTo>
                  <a:cubicBezTo>
                    <a:pt x="20723" y="0"/>
                    <a:pt x="20693" y="0"/>
                    <a:pt x="20663" y="0"/>
                  </a:cubicBezTo>
                  <a:cubicBezTo>
                    <a:pt x="20337" y="0"/>
                    <a:pt x="20248" y="97"/>
                    <a:pt x="20129" y="97"/>
                  </a:cubicBezTo>
                  <a:lnTo>
                    <a:pt x="20129" y="97"/>
                  </a:lnTo>
                  <a:lnTo>
                    <a:pt x="20129" y="97"/>
                  </a:lnTo>
                  <a:close/>
                  <a:moveTo>
                    <a:pt x="20456" y="2724"/>
                  </a:moveTo>
                  <a:cubicBezTo>
                    <a:pt x="20456" y="2724"/>
                    <a:pt x="20456" y="2724"/>
                    <a:pt x="20456" y="2724"/>
                  </a:cubicBezTo>
                  <a:cubicBezTo>
                    <a:pt x="20456" y="2724"/>
                    <a:pt x="20456" y="2724"/>
                    <a:pt x="20456" y="2724"/>
                  </a:cubicBezTo>
                  <a:cubicBezTo>
                    <a:pt x="20456" y="2724"/>
                    <a:pt x="20456" y="2724"/>
                    <a:pt x="20456" y="2724"/>
                  </a:cubicBezTo>
                  <a:cubicBezTo>
                    <a:pt x="20456" y="2724"/>
                    <a:pt x="20456" y="2724"/>
                    <a:pt x="20456" y="2724"/>
                  </a:cubicBezTo>
                  <a:lnTo>
                    <a:pt x="20456" y="2724"/>
                  </a:lnTo>
                  <a:lnTo>
                    <a:pt x="20456" y="2724"/>
                  </a:lnTo>
                  <a:close/>
                </a:path>
              </a:pathLst>
            </a:custGeom>
            <a:solidFill>
              <a:schemeClr val="accent1"/>
            </a:solidFill>
            <a:ln w="12700">
              <a:solidFill>
                <a:schemeClr val="accent1"/>
              </a:solidFill>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1" name="Shape">
              <a:extLst>
                <a:ext uri="{FF2B5EF4-FFF2-40B4-BE49-F238E27FC236}">
                  <a16:creationId xmlns:a16="http://schemas.microsoft.com/office/drawing/2014/main" id="{090D0504-9166-45ED-515B-DC02FD9643DD}"/>
                </a:ext>
              </a:extLst>
            </p:cNvPr>
            <p:cNvSpPr/>
            <p:nvPr/>
          </p:nvSpPr>
          <p:spPr>
            <a:xfrm>
              <a:off x="5343009" y="3784471"/>
              <a:ext cx="337505" cy="271968"/>
            </a:xfrm>
            <a:custGeom>
              <a:avLst/>
              <a:gdLst/>
              <a:ahLst/>
              <a:cxnLst>
                <a:cxn ang="0">
                  <a:pos x="wd2" y="hd2"/>
                </a:cxn>
                <a:cxn ang="5400000">
                  <a:pos x="wd2" y="hd2"/>
                </a:cxn>
                <a:cxn ang="10800000">
                  <a:pos x="wd2" y="hd2"/>
                </a:cxn>
                <a:cxn ang="16200000">
                  <a:pos x="wd2" y="hd2"/>
                </a:cxn>
              </a:cxnLst>
              <a:rect l="0" t="0" r="r" b="b"/>
              <a:pathLst>
                <a:path w="21600" h="21600" extrusionOk="0">
                  <a:moveTo>
                    <a:pt x="20761" y="1041"/>
                  </a:moveTo>
                  <a:cubicBezTo>
                    <a:pt x="20551" y="781"/>
                    <a:pt x="20342" y="520"/>
                    <a:pt x="20132" y="260"/>
                  </a:cubicBezTo>
                  <a:cubicBezTo>
                    <a:pt x="19922" y="0"/>
                    <a:pt x="19503" y="0"/>
                    <a:pt x="19293" y="0"/>
                  </a:cubicBezTo>
                  <a:cubicBezTo>
                    <a:pt x="19293" y="0"/>
                    <a:pt x="19293" y="0"/>
                    <a:pt x="19293" y="0"/>
                  </a:cubicBezTo>
                  <a:cubicBezTo>
                    <a:pt x="19083" y="0"/>
                    <a:pt x="18874" y="0"/>
                    <a:pt x="18874" y="0"/>
                  </a:cubicBezTo>
                  <a:cubicBezTo>
                    <a:pt x="18664" y="0"/>
                    <a:pt x="18245" y="260"/>
                    <a:pt x="18035" y="521"/>
                  </a:cubicBezTo>
                  <a:cubicBezTo>
                    <a:pt x="17825" y="781"/>
                    <a:pt x="17615" y="1041"/>
                    <a:pt x="17615" y="1301"/>
                  </a:cubicBezTo>
                  <a:cubicBezTo>
                    <a:pt x="17406" y="1561"/>
                    <a:pt x="17406" y="1822"/>
                    <a:pt x="17196" y="2342"/>
                  </a:cubicBezTo>
                  <a:cubicBezTo>
                    <a:pt x="16986" y="2863"/>
                    <a:pt x="16567" y="3643"/>
                    <a:pt x="16357" y="4164"/>
                  </a:cubicBezTo>
                  <a:cubicBezTo>
                    <a:pt x="15728" y="5465"/>
                    <a:pt x="15309" y="6506"/>
                    <a:pt x="14889" y="7807"/>
                  </a:cubicBezTo>
                  <a:cubicBezTo>
                    <a:pt x="14470" y="9109"/>
                    <a:pt x="13841" y="10150"/>
                    <a:pt x="13421" y="11451"/>
                  </a:cubicBezTo>
                  <a:cubicBezTo>
                    <a:pt x="13212" y="11971"/>
                    <a:pt x="13002" y="12752"/>
                    <a:pt x="12582" y="13273"/>
                  </a:cubicBezTo>
                  <a:cubicBezTo>
                    <a:pt x="12373" y="13533"/>
                    <a:pt x="12373" y="13793"/>
                    <a:pt x="12163" y="14053"/>
                  </a:cubicBezTo>
                  <a:cubicBezTo>
                    <a:pt x="11953" y="14574"/>
                    <a:pt x="11744" y="15094"/>
                    <a:pt x="11744" y="15615"/>
                  </a:cubicBezTo>
                  <a:cubicBezTo>
                    <a:pt x="11744" y="15615"/>
                    <a:pt x="11744" y="15875"/>
                    <a:pt x="11534" y="15875"/>
                  </a:cubicBezTo>
                  <a:cubicBezTo>
                    <a:pt x="11324" y="15615"/>
                    <a:pt x="11115" y="15094"/>
                    <a:pt x="10905" y="14834"/>
                  </a:cubicBezTo>
                  <a:cubicBezTo>
                    <a:pt x="10485" y="14053"/>
                    <a:pt x="10066" y="13533"/>
                    <a:pt x="9647" y="12752"/>
                  </a:cubicBezTo>
                  <a:cubicBezTo>
                    <a:pt x="8808" y="11191"/>
                    <a:pt x="7969" y="9629"/>
                    <a:pt x="6920" y="8068"/>
                  </a:cubicBezTo>
                  <a:cubicBezTo>
                    <a:pt x="6082" y="6766"/>
                    <a:pt x="5033" y="5465"/>
                    <a:pt x="3984" y="4164"/>
                  </a:cubicBezTo>
                  <a:cubicBezTo>
                    <a:pt x="3355" y="3643"/>
                    <a:pt x="2936" y="2863"/>
                    <a:pt x="2307" y="2342"/>
                  </a:cubicBezTo>
                  <a:cubicBezTo>
                    <a:pt x="2097" y="2342"/>
                    <a:pt x="2097" y="2082"/>
                    <a:pt x="1887" y="2082"/>
                  </a:cubicBezTo>
                  <a:cubicBezTo>
                    <a:pt x="1678" y="2082"/>
                    <a:pt x="1468" y="1822"/>
                    <a:pt x="1468" y="1822"/>
                  </a:cubicBezTo>
                  <a:cubicBezTo>
                    <a:pt x="1258" y="1562"/>
                    <a:pt x="839" y="1301"/>
                    <a:pt x="629" y="1301"/>
                  </a:cubicBezTo>
                  <a:cubicBezTo>
                    <a:pt x="629" y="1301"/>
                    <a:pt x="419" y="1041"/>
                    <a:pt x="419" y="1041"/>
                  </a:cubicBezTo>
                  <a:cubicBezTo>
                    <a:pt x="419" y="1041"/>
                    <a:pt x="419" y="1041"/>
                    <a:pt x="210" y="1041"/>
                  </a:cubicBezTo>
                  <a:cubicBezTo>
                    <a:pt x="0" y="1041"/>
                    <a:pt x="0" y="1041"/>
                    <a:pt x="0" y="1301"/>
                  </a:cubicBezTo>
                  <a:lnTo>
                    <a:pt x="0" y="1301"/>
                  </a:lnTo>
                  <a:cubicBezTo>
                    <a:pt x="0" y="1301"/>
                    <a:pt x="0" y="1301"/>
                    <a:pt x="0" y="1562"/>
                  </a:cubicBezTo>
                  <a:cubicBezTo>
                    <a:pt x="0" y="1562"/>
                    <a:pt x="0" y="1562"/>
                    <a:pt x="0" y="1562"/>
                  </a:cubicBezTo>
                  <a:cubicBezTo>
                    <a:pt x="0" y="1562"/>
                    <a:pt x="210" y="1822"/>
                    <a:pt x="210" y="1822"/>
                  </a:cubicBezTo>
                  <a:cubicBezTo>
                    <a:pt x="210" y="2082"/>
                    <a:pt x="419" y="2342"/>
                    <a:pt x="419" y="2602"/>
                  </a:cubicBezTo>
                  <a:cubicBezTo>
                    <a:pt x="419" y="2863"/>
                    <a:pt x="419" y="3383"/>
                    <a:pt x="419" y="3643"/>
                  </a:cubicBezTo>
                  <a:cubicBezTo>
                    <a:pt x="419" y="3904"/>
                    <a:pt x="419" y="4424"/>
                    <a:pt x="629" y="4945"/>
                  </a:cubicBezTo>
                  <a:cubicBezTo>
                    <a:pt x="839" y="5465"/>
                    <a:pt x="839" y="5725"/>
                    <a:pt x="1049" y="6246"/>
                  </a:cubicBezTo>
                  <a:cubicBezTo>
                    <a:pt x="1258" y="6766"/>
                    <a:pt x="1468" y="7287"/>
                    <a:pt x="1678" y="8068"/>
                  </a:cubicBezTo>
                  <a:cubicBezTo>
                    <a:pt x="1887" y="8848"/>
                    <a:pt x="2307" y="9629"/>
                    <a:pt x="2726" y="10410"/>
                  </a:cubicBezTo>
                  <a:cubicBezTo>
                    <a:pt x="2936" y="11191"/>
                    <a:pt x="3355" y="11711"/>
                    <a:pt x="3775" y="12492"/>
                  </a:cubicBezTo>
                  <a:cubicBezTo>
                    <a:pt x="4404" y="13793"/>
                    <a:pt x="5243" y="15354"/>
                    <a:pt x="5872" y="16656"/>
                  </a:cubicBezTo>
                  <a:cubicBezTo>
                    <a:pt x="6291" y="17436"/>
                    <a:pt x="6711" y="17957"/>
                    <a:pt x="6920" y="18737"/>
                  </a:cubicBezTo>
                  <a:cubicBezTo>
                    <a:pt x="7130" y="19258"/>
                    <a:pt x="7550" y="19778"/>
                    <a:pt x="7759" y="20299"/>
                  </a:cubicBezTo>
                  <a:cubicBezTo>
                    <a:pt x="8179" y="20819"/>
                    <a:pt x="8808" y="21340"/>
                    <a:pt x="9437" y="21600"/>
                  </a:cubicBezTo>
                  <a:cubicBezTo>
                    <a:pt x="9647" y="21600"/>
                    <a:pt x="9856" y="21600"/>
                    <a:pt x="10066" y="21600"/>
                  </a:cubicBezTo>
                  <a:cubicBezTo>
                    <a:pt x="10485" y="21600"/>
                    <a:pt x="10905" y="21600"/>
                    <a:pt x="11115" y="21340"/>
                  </a:cubicBezTo>
                  <a:cubicBezTo>
                    <a:pt x="11534" y="21080"/>
                    <a:pt x="11744" y="20819"/>
                    <a:pt x="11953" y="20299"/>
                  </a:cubicBezTo>
                  <a:cubicBezTo>
                    <a:pt x="11953" y="20039"/>
                    <a:pt x="12163" y="19778"/>
                    <a:pt x="12163" y="19778"/>
                  </a:cubicBezTo>
                  <a:cubicBezTo>
                    <a:pt x="12373" y="19778"/>
                    <a:pt x="12373" y="19518"/>
                    <a:pt x="12582" y="19518"/>
                  </a:cubicBezTo>
                  <a:cubicBezTo>
                    <a:pt x="12792" y="19258"/>
                    <a:pt x="13212" y="18998"/>
                    <a:pt x="13421" y="18737"/>
                  </a:cubicBezTo>
                  <a:cubicBezTo>
                    <a:pt x="13631" y="18477"/>
                    <a:pt x="13841" y="18217"/>
                    <a:pt x="14050" y="17957"/>
                  </a:cubicBezTo>
                  <a:cubicBezTo>
                    <a:pt x="14260" y="17697"/>
                    <a:pt x="14470" y="17436"/>
                    <a:pt x="14680" y="17176"/>
                  </a:cubicBezTo>
                  <a:cubicBezTo>
                    <a:pt x="15099" y="16656"/>
                    <a:pt x="15309" y="16135"/>
                    <a:pt x="15728" y="15615"/>
                  </a:cubicBezTo>
                  <a:cubicBezTo>
                    <a:pt x="16148" y="14834"/>
                    <a:pt x="16567" y="14313"/>
                    <a:pt x="16986" y="13533"/>
                  </a:cubicBezTo>
                  <a:cubicBezTo>
                    <a:pt x="17616" y="12492"/>
                    <a:pt x="18035" y="11191"/>
                    <a:pt x="18664" y="10150"/>
                  </a:cubicBezTo>
                  <a:cubicBezTo>
                    <a:pt x="19293" y="8848"/>
                    <a:pt x="19713" y="7807"/>
                    <a:pt x="20342" y="6506"/>
                  </a:cubicBezTo>
                  <a:cubicBezTo>
                    <a:pt x="20551" y="5986"/>
                    <a:pt x="20761" y="5726"/>
                    <a:pt x="20971" y="5205"/>
                  </a:cubicBezTo>
                  <a:cubicBezTo>
                    <a:pt x="20971" y="5205"/>
                    <a:pt x="20971" y="4945"/>
                    <a:pt x="21181" y="4945"/>
                  </a:cubicBezTo>
                  <a:cubicBezTo>
                    <a:pt x="21181" y="4685"/>
                    <a:pt x="21390" y="4164"/>
                    <a:pt x="21390" y="4164"/>
                  </a:cubicBezTo>
                  <a:cubicBezTo>
                    <a:pt x="21390" y="3904"/>
                    <a:pt x="21600" y="3644"/>
                    <a:pt x="21600" y="3383"/>
                  </a:cubicBezTo>
                  <a:cubicBezTo>
                    <a:pt x="20971" y="1822"/>
                    <a:pt x="20971" y="1561"/>
                    <a:pt x="20761" y="1041"/>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2" name="Shape">
              <a:extLst>
                <a:ext uri="{FF2B5EF4-FFF2-40B4-BE49-F238E27FC236}">
                  <a16:creationId xmlns:a16="http://schemas.microsoft.com/office/drawing/2014/main" id="{D8B36B50-FB3E-DA2B-F12F-74C50098610C}"/>
                </a:ext>
              </a:extLst>
            </p:cNvPr>
            <p:cNvSpPr/>
            <p:nvPr/>
          </p:nvSpPr>
          <p:spPr>
            <a:xfrm>
              <a:off x="5343009" y="4767489"/>
              <a:ext cx="337505" cy="271968"/>
            </a:xfrm>
            <a:custGeom>
              <a:avLst/>
              <a:gdLst/>
              <a:ahLst/>
              <a:cxnLst>
                <a:cxn ang="0">
                  <a:pos x="wd2" y="hd2"/>
                </a:cxn>
                <a:cxn ang="5400000">
                  <a:pos x="wd2" y="hd2"/>
                </a:cxn>
                <a:cxn ang="10800000">
                  <a:pos x="wd2" y="hd2"/>
                </a:cxn>
                <a:cxn ang="16200000">
                  <a:pos x="wd2" y="hd2"/>
                </a:cxn>
              </a:cxnLst>
              <a:rect l="0" t="0" r="r" b="b"/>
              <a:pathLst>
                <a:path w="21600" h="21600" extrusionOk="0">
                  <a:moveTo>
                    <a:pt x="20761" y="1041"/>
                  </a:moveTo>
                  <a:cubicBezTo>
                    <a:pt x="20551" y="781"/>
                    <a:pt x="20342" y="521"/>
                    <a:pt x="20132" y="260"/>
                  </a:cubicBezTo>
                  <a:cubicBezTo>
                    <a:pt x="19922" y="0"/>
                    <a:pt x="19503" y="0"/>
                    <a:pt x="19293" y="0"/>
                  </a:cubicBezTo>
                  <a:cubicBezTo>
                    <a:pt x="19293" y="0"/>
                    <a:pt x="19293" y="0"/>
                    <a:pt x="19293" y="0"/>
                  </a:cubicBezTo>
                  <a:cubicBezTo>
                    <a:pt x="19083" y="0"/>
                    <a:pt x="18874" y="0"/>
                    <a:pt x="18874" y="0"/>
                  </a:cubicBezTo>
                  <a:cubicBezTo>
                    <a:pt x="18664" y="0"/>
                    <a:pt x="18245" y="260"/>
                    <a:pt x="18035" y="520"/>
                  </a:cubicBezTo>
                  <a:cubicBezTo>
                    <a:pt x="17825" y="781"/>
                    <a:pt x="17615" y="1041"/>
                    <a:pt x="17615" y="1301"/>
                  </a:cubicBezTo>
                  <a:cubicBezTo>
                    <a:pt x="17406" y="1561"/>
                    <a:pt x="17406" y="1822"/>
                    <a:pt x="17196" y="2342"/>
                  </a:cubicBezTo>
                  <a:cubicBezTo>
                    <a:pt x="16986" y="2863"/>
                    <a:pt x="16567" y="3643"/>
                    <a:pt x="16357" y="4164"/>
                  </a:cubicBezTo>
                  <a:cubicBezTo>
                    <a:pt x="15728" y="5465"/>
                    <a:pt x="15309" y="6506"/>
                    <a:pt x="14889" y="7807"/>
                  </a:cubicBezTo>
                  <a:cubicBezTo>
                    <a:pt x="14470" y="9108"/>
                    <a:pt x="13841" y="10149"/>
                    <a:pt x="13421" y="11451"/>
                  </a:cubicBezTo>
                  <a:cubicBezTo>
                    <a:pt x="13212" y="11971"/>
                    <a:pt x="13002" y="12752"/>
                    <a:pt x="12582" y="13272"/>
                  </a:cubicBezTo>
                  <a:cubicBezTo>
                    <a:pt x="12373" y="13532"/>
                    <a:pt x="12373" y="13792"/>
                    <a:pt x="12163" y="14053"/>
                  </a:cubicBezTo>
                  <a:cubicBezTo>
                    <a:pt x="11953" y="14573"/>
                    <a:pt x="11744" y="15094"/>
                    <a:pt x="11744" y="15614"/>
                  </a:cubicBezTo>
                  <a:cubicBezTo>
                    <a:pt x="11744" y="15614"/>
                    <a:pt x="11744" y="15875"/>
                    <a:pt x="11534" y="15875"/>
                  </a:cubicBezTo>
                  <a:cubicBezTo>
                    <a:pt x="11324" y="15614"/>
                    <a:pt x="11115" y="15094"/>
                    <a:pt x="10905" y="14834"/>
                  </a:cubicBezTo>
                  <a:cubicBezTo>
                    <a:pt x="10485" y="14053"/>
                    <a:pt x="10066" y="13532"/>
                    <a:pt x="9647" y="12751"/>
                  </a:cubicBezTo>
                  <a:cubicBezTo>
                    <a:pt x="8808" y="11190"/>
                    <a:pt x="7969" y="9629"/>
                    <a:pt x="6920" y="8067"/>
                  </a:cubicBezTo>
                  <a:cubicBezTo>
                    <a:pt x="6082" y="6766"/>
                    <a:pt x="5033" y="5465"/>
                    <a:pt x="3984" y="4163"/>
                  </a:cubicBezTo>
                  <a:cubicBezTo>
                    <a:pt x="3355" y="3643"/>
                    <a:pt x="2936" y="2862"/>
                    <a:pt x="2307" y="2342"/>
                  </a:cubicBezTo>
                  <a:cubicBezTo>
                    <a:pt x="2097" y="2342"/>
                    <a:pt x="2097" y="2082"/>
                    <a:pt x="1887" y="2082"/>
                  </a:cubicBezTo>
                  <a:cubicBezTo>
                    <a:pt x="1678" y="2082"/>
                    <a:pt x="1468" y="1822"/>
                    <a:pt x="1468" y="1822"/>
                  </a:cubicBezTo>
                  <a:cubicBezTo>
                    <a:pt x="1258" y="1561"/>
                    <a:pt x="839" y="1301"/>
                    <a:pt x="629" y="1301"/>
                  </a:cubicBezTo>
                  <a:cubicBezTo>
                    <a:pt x="629" y="1301"/>
                    <a:pt x="419" y="1041"/>
                    <a:pt x="419" y="1041"/>
                  </a:cubicBezTo>
                  <a:cubicBezTo>
                    <a:pt x="419" y="1041"/>
                    <a:pt x="419" y="1041"/>
                    <a:pt x="210" y="1041"/>
                  </a:cubicBezTo>
                  <a:cubicBezTo>
                    <a:pt x="0" y="1041"/>
                    <a:pt x="0" y="1041"/>
                    <a:pt x="0" y="1301"/>
                  </a:cubicBezTo>
                  <a:lnTo>
                    <a:pt x="0" y="1301"/>
                  </a:lnTo>
                  <a:cubicBezTo>
                    <a:pt x="0" y="1301"/>
                    <a:pt x="0" y="1301"/>
                    <a:pt x="0" y="1561"/>
                  </a:cubicBezTo>
                  <a:cubicBezTo>
                    <a:pt x="0" y="1561"/>
                    <a:pt x="0" y="1561"/>
                    <a:pt x="0" y="1561"/>
                  </a:cubicBezTo>
                  <a:cubicBezTo>
                    <a:pt x="0" y="1561"/>
                    <a:pt x="210" y="1822"/>
                    <a:pt x="210" y="1822"/>
                  </a:cubicBezTo>
                  <a:cubicBezTo>
                    <a:pt x="210" y="2082"/>
                    <a:pt x="419" y="2342"/>
                    <a:pt x="419" y="2602"/>
                  </a:cubicBezTo>
                  <a:cubicBezTo>
                    <a:pt x="419" y="2863"/>
                    <a:pt x="419" y="3383"/>
                    <a:pt x="419" y="3643"/>
                  </a:cubicBezTo>
                  <a:cubicBezTo>
                    <a:pt x="419" y="3904"/>
                    <a:pt x="419" y="4424"/>
                    <a:pt x="629" y="4945"/>
                  </a:cubicBezTo>
                  <a:cubicBezTo>
                    <a:pt x="839" y="5465"/>
                    <a:pt x="839" y="5725"/>
                    <a:pt x="1049" y="6246"/>
                  </a:cubicBezTo>
                  <a:cubicBezTo>
                    <a:pt x="1258" y="6766"/>
                    <a:pt x="1468" y="7287"/>
                    <a:pt x="1678" y="8067"/>
                  </a:cubicBezTo>
                  <a:cubicBezTo>
                    <a:pt x="1887" y="8848"/>
                    <a:pt x="2307" y="9629"/>
                    <a:pt x="2726" y="10410"/>
                  </a:cubicBezTo>
                  <a:cubicBezTo>
                    <a:pt x="2936" y="11190"/>
                    <a:pt x="3355" y="11711"/>
                    <a:pt x="3775" y="12492"/>
                  </a:cubicBezTo>
                  <a:cubicBezTo>
                    <a:pt x="4404" y="13793"/>
                    <a:pt x="5243" y="15354"/>
                    <a:pt x="5872" y="16655"/>
                  </a:cubicBezTo>
                  <a:cubicBezTo>
                    <a:pt x="6291" y="17436"/>
                    <a:pt x="6711" y="17957"/>
                    <a:pt x="6920" y="18737"/>
                  </a:cubicBezTo>
                  <a:cubicBezTo>
                    <a:pt x="7130" y="19258"/>
                    <a:pt x="7550" y="19778"/>
                    <a:pt x="7759" y="20299"/>
                  </a:cubicBezTo>
                  <a:cubicBezTo>
                    <a:pt x="8179" y="20819"/>
                    <a:pt x="8808" y="21340"/>
                    <a:pt x="9437" y="21600"/>
                  </a:cubicBezTo>
                  <a:cubicBezTo>
                    <a:pt x="9647" y="21600"/>
                    <a:pt x="9856" y="21600"/>
                    <a:pt x="10066" y="21600"/>
                  </a:cubicBezTo>
                  <a:cubicBezTo>
                    <a:pt x="10485" y="21600"/>
                    <a:pt x="10905" y="21600"/>
                    <a:pt x="11115" y="21340"/>
                  </a:cubicBezTo>
                  <a:cubicBezTo>
                    <a:pt x="11534" y="21080"/>
                    <a:pt x="11744" y="20819"/>
                    <a:pt x="11953" y="20299"/>
                  </a:cubicBezTo>
                  <a:cubicBezTo>
                    <a:pt x="11953" y="20039"/>
                    <a:pt x="12163" y="19778"/>
                    <a:pt x="12163" y="19778"/>
                  </a:cubicBezTo>
                  <a:cubicBezTo>
                    <a:pt x="12373" y="19778"/>
                    <a:pt x="12373" y="19518"/>
                    <a:pt x="12582" y="19518"/>
                  </a:cubicBezTo>
                  <a:cubicBezTo>
                    <a:pt x="12792" y="19258"/>
                    <a:pt x="13212" y="18998"/>
                    <a:pt x="13421" y="18737"/>
                  </a:cubicBezTo>
                  <a:cubicBezTo>
                    <a:pt x="13631" y="18477"/>
                    <a:pt x="13841" y="18217"/>
                    <a:pt x="14050" y="17957"/>
                  </a:cubicBezTo>
                  <a:cubicBezTo>
                    <a:pt x="14260" y="17696"/>
                    <a:pt x="14470" y="17436"/>
                    <a:pt x="14680" y="17176"/>
                  </a:cubicBezTo>
                  <a:cubicBezTo>
                    <a:pt x="15099" y="16655"/>
                    <a:pt x="15309" y="16135"/>
                    <a:pt x="15728" y="15614"/>
                  </a:cubicBezTo>
                  <a:cubicBezTo>
                    <a:pt x="16148" y="14834"/>
                    <a:pt x="16567" y="14313"/>
                    <a:pt x="16986" y="13532"/>
                  </a:cubicBezTo>
                  <a:cubicBezTo>
                    <a:pt x="17616" y="12491"/>
                    <a:pt x="18035" y="11190"/>
                    <a:pt x="18664" y="10149"/>
                  </a:cubicBezTo>
                  <a:cubicBezTo>
                    <a:pt x="19293" y="8848"/>
                    <a:pt x="19713" y="7807"/>
                    <a:pt x="20342" y="6506"/>
                  </a:cubicBezTo>
                  <a:cubicBezTo>
                    <a:pt x="20551" y="5985"/>
                    <a:pt x="20761" y="5725"/>
                    <a:pt x="20971" y="5204"/>
                  </a:cubicBezTo>
                  <a:cubicBezTo>
                    <a:pt x="20971" y="5204"/>
                    <a:pt x="20971" y="4944"/>
                    <a:pt x="21181" y="4944"/>
                  </a:cubicBezTo>
                  <a:cubicBezTo>
                    <a:pt x="21181" y="4684"/>
                    <a:pt x="21390" y="4163"/>
                    <a:pt x="21390" y="4163"/>
                  </a:cubicBezTo>
                  <a:cubicBezTo>
                    <a:pt x="21390" y="3903"/>
                    <a:pt x="21600" y="3643"/>
                    <a:pt x="21600" y="3383"/>
                  </a:cubicBezTo>
                  <a:cubicBezTo>
                    <a:pt x="20971" y="1822"/>
                    <a:pt x="20971" y="1301"/>
                    <a:pt x="20761" y="1041"/>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3" name="TextBox 12">
              <a:extLst>
                <a:ext uri="{FF2B5EF4-FFF2-40B4-BE49-F238E27FC236}">
                  <a16:creationId xmlns:a16="http://schemas.microsoft.com/office/drawing/2014/main" id="{F7C83CD0-133A-A660-A0E7-2FD14D938B80}"/>
                </a:ext>
              </a:extLst>
            </p:cNvPr>
            <p:cNvSpPr txBox="1"/>
            <p:nvPr/>
          </p:nvSpPr>
          <p:spPr>
            <a:xfrm>
              <a:off x="4542673" y="3161068"/>
              <a:ext cx="1919599" cy="400506"/>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rPr>
                <a:t>Lure</a:t>
              </a:r>
            </a:p>
          </p:txBody>
        </p:sp>
        <p:sp>
          <p:nvSpPr>
            <p:cNvPr id="14" name="TextBox 13">
              <a:extLst>
                <a:ext uri="{FF2B5EF4-FFF2-40B4-BE49-F238E27FC236}">
                  <a16:creationId xmlns:a16="http://schemas.microsoft.com/office/drawing/2014/main" id="{3A00098B-097A-EEB8-0D70-D78F15C2C5A1}"/>
                </a:ext>
              </a:extLst>
            </p:cNvPr>
            <p:cNvSpPr txBox="1"/>
            <p:nvPr/>
          </p:nvSpPr>
          <p:spPr>
            <a:xfrm>
              <a:off x="4542673" y="4167828"/>
              <a:ext cx="1919599" cy="400506"/>
            </a:xfrm>
            <a:prstGeom prst="rect">
              <a:avLst/>
            </a:prstGeom>
            <a:noFill/>
            <a:ln>
              <a:noFill/>
            </a:ln>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rPr>
                <a:t>Trust </a:t>
              </a:r>
            </a:p>
          </p:txBody>
        </p:sp>
        <p:sp>
          <p:nvSpPr>
            <p:cNvPr id="15" name="TextBox 14">
              <a:extLst>
                <a:ext uri="{FF2B5EF4-FFF2-40B4-BE49-F238E27FC236}">
                  <a16:creationId xmlns:a16="http://schemas.microsoft.com/office/drawing/2014/main" id="{DA1A3B4B-2287-FA8E-C0CC-74BD2411F62D}"/>
                </a:ext>
              </a:extLst>
            </p:cNvPr>
            <p:cNvSpPr txBox="1"/>
            <p:nvPr/>
          </p:nvSpPr>
          <p:spPr>
            <a:xfrm>
              <a:off x="4542673" y="5265128"/>
              <a:ext cx="1919599" cy="400506"/>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1">
                  <a:ln>
                    <a:noFill/>
                  </a:ln>
                  <a:solidFill>
                    <a:prstClr val="black"/>
                  </a:solidFill>
                  <a:effectLst/>
                  <a:uLnTx/>
                  <a:uFillTx/>
                </a:rPr>
                <a:t>Payback </a:t>
              </a:r>
            </a:p>
          </p:txBody>
        </p:sp>
        <p:sp>
          <p:nvSpPr>
            <p:cNvPr id="16" name="Freeform: Shape 15">
              <a:extLst>
                <a:ext uri="{FF2B5EF4-FFF2-40B4-BE49-F238E27FC236}">
                  <a16:creationId xmlns:a16="http://schemas.microsoft.com/office/drawing/2014/main" id="{1DF92B90-7FF9-B500-1DFA-8A6677A6C581}"/>
                </a:ext>
              </a:extLst>
            </p:cNvPr>
            <p:cNvSpPr/>
            <p:nvPr/>
          </p:nvSpPr>
          <p:spPr>
            <a:xfrm>
              <a:off x="3181038" y="2001630"/>
              <a:ext cx="2500146" cy="1609169"/>
            </a:xfrm>
            <a:custGeom>
              <a:avLst/>
              <a:gdLst>
                <a:gd name="connsiteX0" fmla="*/ 2457552 w 2500146"/>
                <a:gd name="connsiteY0" fmla="*/ 603219 h 1609169"/>
                <a:gd name="connsiteX1" fmla="*/ 2464099 w 2500146"/>
                <a:gd name="connsiteY1" fmla="*/ 603219 h 1609169"/>
                <a:gd name="connsiteX2" fmla="*/ 2477208 w 2500146"/>
                <a:gd name="connsiteY2" fmla="*/ 606493 h 1609169"/>
                <a:gd name="connsiteX3" fmla="*/ 2487036 w 2500146"/>
                <a:gd name="connsiteY3" fmla="*/ 616326 h 1609169"/>
                <a:gd name="connsiteX4" fmla="*/ 2500146 w 2500146"/>
                <a:gd name="connsiteY4" fmla="*/ 645815 h 1609169"/>
                <a:gd name="connsiteX5" fmla="*/ 2496865 w 2500146"/>
                <a:gd name="connsiteY5" fmla="*/ 655648 h 1609169"/>
                <a:gd name="connsiteX6" fmla="*/ 2493599 w 2500146"/>
                <a:gd name="connsiteY6" fmla="*/ 665482 h 1609169"/>
                <a:gd name="connsiteX7" fmla="*/ 2490318 w 2500146"/>
                <a:gd name="connsiteY7" fmla="*/ 668756 h 1609169"/>
                <a:gd name="connsiteX8" fmla="*/ 2480489 w 2500146"/>
                <a:gd name="connsiteY8" fmla="*/ 685137 h 1609169"/>
                <a:gd name="connsiteX9" fmla="*/ 2454270 w 2500146"/>
                <a:gd name="connsiteY9" fmla="*/ 731019 h 1609169"/>
                <a:gd name="connsiteX10" fmla="*/ 2428051 w 2500146"/>
                <a:gd name="connsiteY10" fmla="*/ 773615 h 1609169"/>
                <a:gd name="connsiteX11" fmla="*/ 2408395 w 2500146"/>
                <a:gd name="connsiteY11" fmla="*/ 799829 h 1609169"/>
                <a:gd name="connsiteX12" fmla="*/ 2392019 w 2500146"/>
                <a:gd name="connsiteY12" fmla="*/ 819484 h 1609169"/>
                <a:gd name="connsiteX13" fmla="*/ 2382175 w 2500146"/>
                <a:gd name="connsiteY13" fmla="*/ 829318 h 1609169"/>
                <a:gd name="connsiteX14" fmla="*/ 2372347 w 2500146"/>
                <a:gd name="connsiteY14" fmla="*/ 839139 h 1609169"/>
                <a:gd name="connsiteX15" fmla="*/ 2359238 w 2500146"/>
                <a:gd name="connsiteY15" fmla="*/ 848972 h 1609169"/>
                <a:gd name="connsiteX16" fmla="*/ 2352691 w 2500146"/>
                <a:gd name="connsiteY16" fmla="*/ 852246 h 1609169"/>
                <a:gd name="connsiteX17" fmla="*/ 2349409 w 2500146"/>
                <a:gd name="connsiteY17" fmla="*/ 858806 h 1609169"/>
                <a:gd name="connsiteX18" fmla="*/ 2336315 w 2500146"/>
                <a:gd name="connsiteY18" fmla="*/ 871913 h 1609169"/>
                <a:gd name="connsiteX19" fmla="*/ 2319925 w 2500146"/>
                <a:gd name="connsiteY19" fmla="*/ 875187 h 1609169"/>
                <a:gd name="connsiteX20" fmla="*/ 2310096 w 2500146"/>
                <a:gd name="connsiteY20" fmla="*/ 875187 h 1609169"/>
                <a:gd name="connsiteX21" fmla="*/ 2283877 w 2500146"/>
                <a:gd name="connsiteY21" fmla="*/ 858806 h 1609169"/>
                <a:gd name="connsiteX22" fmla="*/ 2270768 w 2500146"/>
                <a:gd name="connsiteY22" fmla="*/ 839139 h 1609169"/>
                <a:gd name="connsiteX23" fmla="*/ 2254392 w 2500146"/>
                <a:gd name="connsiteY23" fmla="*/ 812937 h 1609169"/>
                <a:gd name="connsiteX24" fmla="*/ 2221626 w 2500146"/>
                <a:gd name="connsiteY24" fmla="*/ 760507 h 1609169"/>
                <a:gd name="connsiteX25" fmla="*/ 2205235 w 2500146"/>
                <a:gd name="connsiteY25" fmla="*/ 734293 h 1609169"/>
                <a:gd name="connsiteX26" fmla="*/ 2188860 w 2500146"/>
                <a:gd name="connsiteY26" fmla="*/ 704804 h 1609169"/>
                <a:gd name="connsiteX27" fmla="*/ 2179032 w 2500146"/>
                <a:gd name="connsiteY27" fmla="*/ 681863 h 1609169"/>
                <a:gd name="connsiteX28" fmla="*/ 2172469 w 2500146"/>
                <a:gd name="connsiteY28" fmla="*/ 665482 h 1609169"/>
                <a:gd name="connsiteX29" fmla="*/ 2169188 w 2500146"/>
                <a:gd name="connsiteY29" fmla="*/ 649088 h 1609169"/>
                <a:gd name="connsiteX30" fmla="*/ 2169188 w 2500146"/>
                <a:gd name="connsiteY30" fmla="*/ 635981 h 1609169"/>
                <a:gd name="connsiteX31" fmla="*/ 2165922 w 2500146"/>
                <a:gd name="connsiteY31" fmla="*/ 626160 h 1609169"/>
                <a:gd name="connsiteX32" fmla="*/ 2162641 w 2500146"/>
                <a:gd name="connsiteY32" fmla="*/ 622886 h 1609169"/>
                <a:gd name="connsiteX33" fmla="*/ 2162641 w 2500146"/>
                <a:gd name="connsiteY33" fmla="*/ 619600 h 1609169"/>
                <a:gd name="connsiteX34" fmla="*/ 2165922 w 2500146"/>
                <a:gd name="connsiteY34" fmla="*/ 616326 h 1609169"/>
                <a:gd name="connsiteX35" fmla="*/ 2169188 w 2500146"/>
                <a:gd name="connsiteY35" fmla="*/ 616326 h 1609169"/>
                <a:gd name="connsiteX36" fmla="*/ 2172469 w 2500146"/>
                <a:gd name="connsiteY36" fmla="*/ 619600 h 1609169"/>
                <a:gd name="connsiteX37" fmla="*/ 2185579 w 2500146"/>
                <a:gd name="connsiteY37" fmla="*/ 626160 h 1609169"/>
                <a:gd name="connsiteX38" fmla="*/ 2192126 w 2500146"/>
                <a:gd name="connsiteY38" fmla="*/ 629434 h 1609169"/>
                <a:gd name="connsiteX39" fmla="*/ 2198688 w 2500146"/>
                <a:gd name="connsiteY39" fmla="*/ 632707 h 1609169"/>
                <a:gd name="connsiteX40" fmla="*/ 2224892 w 2500146"/>
                <a:gd name="connsiteY40" fmla="*/ 655648 h 1609169"/>
                <a:gd name="connsiteX41" fmla="*/ 2270768 w 2500146"/>
                <a:gd name="connsiteY41" fmla="*/ 704804 h 1609169"/>
                <a:gd name="connsiteX42" fmla="*/ 2313378 w 2500146"/>
                <a:gd name="connsiteY42" fmla="*/ 763781 h 1609169"/>
                <a:gd name="connsiteX43" fmla="*/ 2333034 w 2500146"/>
                <a:gd name="connsiteY43" fmla="*/ 789996 h 1609169"/>
                <a:gd name="connsiteX44" fmla="*/ 2342862 w 2500146"/>
                <a:gd name="connsiteY44" fmla="*/ 803103 h 1609169"/>
                <a:gd name="connsiteX45" fmla="*/ 2346144 w 2500146"/>
                <a:gd name="connsiteY45" fmla="*/ 799829 h 1609169"/>
                <a:gd name="connsiteX46" fmla="*/ 2352691 w 2500146"/>
                <a:gd name="connsiteY46" fmla="*/ 780162 h 1609169"/>
                <a:gd name="connsiteX47" fmla="*/ 2359238 w 2500146"/>
                <a:gd name="connsiteY47" fmla="*/ 770341 h 1609169"/>
                <a:gd name="connsiteX48" fmla="*/ 2372347 w 2500146"/>
                <a:gd name="connsiteY48" fmla="*/ 747400 h 1609169"/>
                <a:gd name="connsiteX49" fmla="*/ 2395285 w 2500146"/>
                <a:gd name="connsiteY49" fmla="*/ 701518 h 1609169"/>
                <a:gd name="connsiteX50" fmla="*/ 2418223 w 2500146"/>
                <a:gd name="connsiteY50" fmla="*/ 655648 h 1609169"/>
                <a:gd name="connsiteX51" fmla="*/ 2431332 w 2500146"/>
                <a:gd name="connsiteY51" fmla="*/ 632707 h 1609169"/>
                <a:gd name="connsiteX52" fmla="*/ 2437879 w 2500146"/>
                <a:gd name="connsiteY52" fmla="*/ 619600 h 1609169"/>
                <a:gd name="connsiteX53" fmla="*/ 2444442 w 2500146"/>
                <a:gd name="connsiteY53" fmla="*/ 609779 h 1609169"/>
                <a:gd name="connsiteX54" fmla="*/ 2457552 w 2500146"/>
                <a:gd name="connsiteY54" fmla="*/ 603219 h 1609169"/>
                <a:gd name="connsiteX55" fmla="*/ 2304767 w 2500146"/>
                <a:gd name="connsiteY55" fmla="*/ 0 h 1609169"/>
                <a:gd name="connsiteX56" fmla="*/ 2315404 w 2500146"/>
                <a:gd name="connsiteY56" fmla="*/ 0 h 1609169"/>
                <a:gd name="connsiteX57" fmla="*/ 2316645 w 2500146"/>
                <a:gd name="connsiteY57" fmla="*/ 1231 h 1609169"/>
                <a:gd name="connsiteX58" fmla="*/ 2326475 w 2500146"/>
                <a:gd name="connsiteY58" fmla="*/ 7798 h 1609169"/>
                <a:gd name="connsiteX59" fmla="*/ 2333029 w 2500146"/>
                <a:gd name="connsiteY59" fmla="*/ 14336 h 1609169"/>
                <a:gd name="connsiteX60" fmla="*/ 2342859 w 2500146"/>
                <a:gd name="connsiteY60" fmla="*/ 30724 h 1609169"/>
                <a:gd name="connsiteX61" fmla="*/ 2348212 w 2500146"/>
                <a:gd name="connsiteY61" fmla="*/ 44991 h 1609169"/>
                <a:gd name="connsiteX62" fmla="*/ 2352684 w 2500146"/>
                <a:gd name="connsiteY62" fmla="*/ 49449 h 1609169"/>
                <a:gd name="connsiteX63" fmla="*/ 2355971 w 2500146"/>
                <a:gd name="connsiteY63" fmla="*/ 55998 h 1609169"/>
                <a:gd name="connsiteX64" fmla="*/ 2355971 w 2500146"/>
                <a:gd name="connsiteY64" fmla="*/ 62551 h 1609169"/>
                <a:gd name="connsiteX65" fmla="*/ 2354719 w 2500146"/>
                <a:gd name="connsiteY65" fmla="*/ 65048 h 1609169"/>
                <a:gd name="connsiteX66" fmla="*/ 2362522 w 2500146"/>
                <a:gd name="connsiteY66" fmla="*/ 96277 h 1609169"/>
                <a:gd name="connsiteX67" fmla="*/ 2365797 w 2500146"/>
                <a:gd name="connsiteY67" fmla="*/ 138874 h 1609169"/>
                <a:gd name="connsiteX68" fmla="*/ 2369076 w 2500146"/>
                <a:gd name="connsiteY68" fmla="*/ 178188 h 1609169"/>
                <a:gd name="connsiteX69" fmla="*/ 2369076 w 2500146"/>
                <a:gd name="connsiteY69" fmla="*/ 217502 h 1609169"/>
                <a:gd name="connsiteX70" fmla="*/ 2372351 w 2500146"/>
                <a:gd name="connsiteY70" fmla="*/ 260100 h 1609169"/>
                <a:gd name="connsiteX71" fmla="*/ 2375631 w 2500146"/>
                <a:gd name="connsiteY71" fmla="*/ 302697 h 1609169"/>
                <a:gd name="connsiteX72" fmla="*/ 2382185 w 2500146"/>
                <a:gd name="connsiteY72" fmla="*/ 342011 h 1609169"/>
                <a:gd name="connsiteX73" fmla="*/ 2385460 w 2500146"/>
                <a:gd name="connsiteY73" fmla="*/ 384608 h 1609169"/>
                <a:gd name="connsiteX74" fmla="*/ 2385460 w 2500146"/>
                <a:gd name="connsiteY74" fmla="*/ 423952 h 1609169"/>
                <a:gd name="connsiteX75" fmla="*/ 2382185 w 2500146"/>
                <a:gd name="connsiteY75" fmla="*/ 463266 h 1609169"/>
                <a:gd name="connsiteX76" fmla="*/ 2378906 w 2500146"/>
                <a:gd name="connsiteY76" fmla="*/ 545177 h 1609169"/>
                <a:gd name="connsiteX77" fmla="*/ 2378906 w 2500146"/>
                <a:gd name="connsiteY77" fmla="*/ 564849 h 1609169"/>
                <a:gd name="connsiteX78" fmla="*/ 2378906 w 2500146"/>
                <a:gd name="connsiteY78" fmla="*/ 584491 h 1609169"/>
                <a:gd name="connsiteX79" fmla="*/ 2378906 w 2500146"/>
                <a:gd name="connsiteY79" fmla="*/ 604163 h 1609169"/>
                <a:gd name="connsiteX80" fmla="*/ 2378906 w 2500146"/>
                <a:gd name="connsiteY80" fmla="*/ 613984 h 1609169"/>
                <a:gd name="connsiteX81" fmla="*/ 2378906 w 2500146"/>
                <a:gd name="connsiteY81" fmla="*/ 617267 h 1609169"/>
                <a:gd name="connsiteX82" fmla="*/ 2372351 w 2500146"/>
                <a:gd name="connsiteY82" fmla="*/ 627089 h 1609169"/>
                <a:gd name="connsiteX83" fmla="*/ 2362522 w 2500146"/>
                <a:gd name="connsiteY83" fmla="*/ 630372 h 1609169"/>
                <a:gd name="connsiteX84" fmla="*/ 2346138 w 2500146"/>
                <a:gd name="connsiteY84" fmla="*/ 630372 h 1609169"/>
                <a:gd name="connsiteX85" fmla="*/ 2323200 w 2500146"/>
                <a:gd name="connsiteY85" fmla="*/ 627089 h 1609169"/>
                <a:gd name="connsiteX86" fmla="*/ 2313370 w 2500146"/>
                <a:gd name="connsiteY86" fmla="*/ 620551 h 1609169"/>
                <a:gd name="connsiteX87" fmla="*/ 2310091 w 2500146"/>
                <a:gd name="connsiteY87" fmla="*/ 617267 h 1609169"/>
                <a:gd name="connsiteX88" fmla="*/ 2310091 w 2500146"/>
                <a:gd name="connsiteY88" fmla="*/ 613984 h 1609169"/>
                <a:gd name="connsiteX89" fmla="*/ 2310091 w 2500146"/>
                <a:gd name="connsiteY89" fmla="*/ 607446 h 1609169"/>
                <a:gd name="connsiteX90" fmla="*/ 2310091 w 2500146"/>
                <a:gd name="connsiteY90" fmla="*/ 594342 h 1609169"/>
                <a:gd name="connsiteX91" fmla="*/ 2313370 w 2500146"/>
                <a:gd name="connsiteY91" fmla="*/ 564849 h 1609169"/>
                <a:gd name="connsiteX92" fmla="*/ 2313370 w 2500146"/>
                <a:gd name="connsiteY92" fmla="*/ 525505 h 1609169"/>
                <a:gd name="connsiteX93" fmla="*/ 2313370 w 2500146"/>
                <a:gd name="connsiteY93" fmla="*/ 482908 h 1609169"/>
                <a:gd name="connsiteX94" fmla="*/ 2316645 w 2500146"/>
                <a:gd name="connsiteY94" fmla="*/ 443594 h 1609169"/>
                <a:gd name="connsiteX95" fmla="*/ 2319925 w 2500146"/>
                <a:gd name="connsiteY95" fmla="*/ 400997 h 1609169"/>
                <a:gd name="connsiteX96" fmla="*/ 2316645 w 2500146"/>
                <a:gd name="connsiteY96" fmla="*/ 361683 h 1609169"/>
                <a:gd name="connsiteX97" fmla="*/ 2313370 w 2500146"/>
                <a:gd name="connsiteY97" fmla="*/ 322369 h 1609169"/>
                <a:gd name="connsiteX98" fmla="*/ 2306816 w 2500146"/>
                <a:gd name="connsiteY98" fmla="*/ 279771 h 1609169"/>
                <a:gd name="connsiteX99" fmla="*/ 2303536 w 2500146"/>
                <a:gd name="connsiteY99" fmla="*/ 237174 h 1609169"/>
                <a:gd name="connsiteX100" fmla="*/ 2300261 w 2500146"/>
                <a:gd name="connsiteY100" fmla="*/ 197830 h 1609169"/>
                <a:gd name="connsiteX101" fmla="*/ 2300261 w 2500146"/>
                <a:gd name="connsiteY101" fmla="*/ 158516 h 1609169"/>
                <a:gd name="connsiteX102" fmla="*/ 2300261 w 2500146"/>
                <a:gd name="connsiteY102" fmla="*/ 115919 h 1609169"/>
                <a:gd name="connsiteX103" fmla="*/ 2298121 w 2500146"/>
                <a:gd name="connsiteY103" fmla="*/ 90262 h 1609169"/>
                <a:gd name="connsiteX104" fmla="*/ 2283865 w 2500146"/>
                <a:gd name="connsiteY104" fmla="*/ 92046 h 1609169"/>
                <a:gd name="connsiteX105" fmla="*/ 2224907 w 2500146"/>
                <a:gd name="connsiteY105" fmla="*/ 98599 h 1609169"/>
                <a:gd name="connsiteX106" fmla="*/ 2116748 w 2500146"/>
                <a:gd name="connsiteY106" fmla="*/ 105152 h 1609169"/>
                <a:gd name="connsiteX107" fmla="*/ 1969354 w 2500146"/>
                <a:gd name="connsiteY107" fmla="*/ 114982 h 1609169"/>
                <a:gd name="connsiteX108" fmla="*/ 1897248 w 2500146"/>
                <a:gd name="connsiteY108" fmla="*/ 114982 h 1609169"/>
                <a:gd name="connsiteX109" fmla="*/ 1828429 w 2500146"/>
                <a:gd name="connsiteY109" fmla="*/ 114982 h 1609169"/>
                <a:gd name="connsiteX110" fmla="*/ 1677642 w 2500146"/>
                <a:gd name="connsiteY110" fmla="*/ 118259 h 1609169"/>
                <a:gd name="connsiteX111" fmla="*/ 1530249 w 2500146"/>
                <a:gd name="connsiteY111" fmla="*/ 118259 h 1609169"/>
                <a:gd name="connsiteX112" fmla="*/ 1389323 w 2500146"/>
                <a:gd name="connsiteY112" fmla="*/ 114982 h 1609169"/>
                <a:gd name="connsiteX113" fmla="*/ 1238642 w 2500146"/>
                <a:gd name="connsiteY113" fmla="*/ 111706 h 1609169"/>
                <a:gd name="connsiteX114" fmla="*/ 1097717 w 2500146"/>
                <a:gd name="connsiteY114" fmla="*/ 108429 h 1609169"/>
                <a:gd name="connsiteX115" fmla="*/ 943749 w 2500146"/>
                <a:gd name="connsiteY115" fmla="*/ 105157 h 1609169"/>
                <a:gd name="connsiteX116" fmla="*/ 799536 w 2500146"/>
                <a:gd name="connsiteY116" fmla="*/ 101881 h 1609169"/>
                <a:gd name="connsiteX117" fmla="*/ 652037 w 2500146"/>
                <a:gd name="connsiteY117" fmla="*/ 98604 h 1609169"/>
                <a:gd name="connsiteX118" fmla="*/ 580037 w 2500146"/>
                <a:gd name="connsiteY118" fmla="*/ 98604 h 1609169"/>
                <a:gd name="connsiteX119" fmla="*/ 543983 w 2500146"/>
                <a:gd name="connsiteY119" fmla="*/ 98604 h 1609169"/>
                <a:gd name="connsiteX120" fmla="*/ 507930 w 2500146"/>
                <a:gd name="connsiteY120" fmla="*/ 98604 h 1609169"/>
                <a:gd name="connsiteX121" fmla="*/ 363718 w 2500146"/>
                <a:gd name="connsiteY121" fmla="*/ 92051 h 1609169"/>
                <a:gd name="connsiteX122" fmla="*/ 222793 w 2500146"/>
                <a:gd name="connsiteY122" fmla="*/ 88774 h 1609169"/>
                <a:gd name="connsiteX123" fmla="*/ 153973 w 2500146"/>
                <a:gd name="connsiteY123" fmla="*/ 92051 h 1609169"/>
                <a:gd name="connsiteX124" fmla="*/ 121208 w 2500146"/>
                <a:gd name="connsiteY124" fmla="*/ 92051 h 1609169"/>
                <a:gd name="connsiteX125" fmla="*/ 104878 w 2500146"/>
                <a:gd name="connsiteY125" fmla="*/ 92051 h 1609169"/>
                <a:gd name="connsiteX126" fmla="*/ 100288 w 2500146"/>
                <a:gd name="connsiteY126" fmla="*/ 90907 h 1609169"/>
                <a:gd name="connsiteX127" fmla="*/ 101583 w 2500146"/>
                <a:gd name="connsiteY127" fmla="*/ 105162 h 1609169"/>
                <a:gd name="connsiteX128" fmla="*/ 101583 w 2500146"/>
                <a:gd name="connsiteY128" fmla="*/ 177267 h 1609169"/>
                <a:gd name="connsiteX129" fmla="*/ 95030 w 2500146"/>
                <a:gd name="connsiteY129" fmla="*/ 275525 h 1609169"/>
                <a:gd name="connsiteX130" fmla="*/ 91753 w 2500146"/>
                <a:gd name="connsiteY130" fmla="*/ 324728 h 1609169"/>
                <a:gd name="connsiteX131" fmla="*/ 91753 w 2500146"/>
                <a:gd name="connsiteY131" fmla="*/ 373856 h 1609169"/>
                <a:gd name="connsiteX132" fmla="*/ 91753 w 2500146"/>
                <a:gd name="connsiteY132" fmla="*/ 422985 h 1609169"/>
                <a:gd name="connsiteX133" fmla="*/ 88476 w 2500146"/>
                <a:gd name="connsiteY133" fmla="*/ 475439 h 1609169"/>
                <a:gd name="connsiteX134" fmla="*/ 85199 w 2500146"/>
                <a:gd name="connsiteY134" fmla="*/ 577021 h 1609169"/>
                <a:gd name="connsiteX135" fmla="*/ 81922 w 2500146"/>
                <a:gd name="connsiteY135" fmla="*/ 678603 h 1609169"/>
                <a:gd name="connsiteX136" fmla="*/ 78645 w 2500146"/>
                <a:gd name="connsiteY136" fmla="*/ 776860 h 1609169"/>
                <a:gd name="connsiteX137" fmla="*/ 75368 w 2500146"/>
                <a:gd name="connsiteY137" fmla="*/ 881767 h 1609169"/>
                <a:gd name="connsiteX138" fmla="*/ 72091 w 2500146"/>
                <a:gd name="connsiteY138" fmla="*/ 980025 h 1609169"/>
                <a:gd name="connsiteX139" fmla="*/ 68815 w 2500146"/>
                <a:gd name="connsiteY139" fmla="*/ 1029154 h 1609169"/>
                <a:gd name="connsiteX140" fmla="*/ 68815 w 2500146"/>
                <a:gd name="connsiteY140" fmla="*/ 1084931 h 1609169"/>
                <a:gd name="connsiteX141" fmla="*/ 72091 w 2500146"/>
                <a:gd name="connsiteY141" fmla="*/ 1186440 h 1609169"/>
                <a:gd name="connsiteX142" fmla="*/ 72091 w 2500146"/>
                <a:gd name="connsiteY142" fmla="*/ 1238893 h 1609169"/>
                <a:gd name="connsiteX143" fmla="*/ 72091 w 2500146"/>
                <a:gd name="connsiteY143" fmla="*/ 1288022 h 1609169"/>
                <a:gd name="connsiteX144" fmla="*/ 72091 w 2500146"/>
                <a:gd name="connsiteY144" fmla="*/ 1337225 h 1609169"/>
                <a:gd name="connsiteX145" fmla="*/ 75368 w 2500146"/>
                <a:gd name="connsiteY145" fmla="*/ 1386353 h 1609169"/>
                <a:gd name="connsiteX146" fmla="*/ 78645 w 2500146"/>
                <a:gd name="connsiteY146" fmla="*/ 1438807 h 1609169"/>
                <a:gd name="connsiteX147" fmla="*/ 81922 w 2500146"/>
                <a:gd name="connsiteY147" fmla="*/ 1491186 h 1609169"/>
                <a:gd name="connsiteX148" fmla="*/ 85199 w 2500146"/>
                <a:gd name="connsiteY148" fmla="*/ 1540389 h 1609169"/>
                <a:gd name="connsiteX149" fmla="*/ 85199 w 2500146"/>
                <a:gd name="connsiteY149" fmla="*/ 1566542 h 1609169"/>
                <a:gd name="connsiteX150" fmla="*/ 86308 w 2500146"/>
                <a:gd name="connsiteY150" fmla="*/ 1566542 h 1609169"/>
                <a:gd name="connsiteX151" fmla="*/ 86308 w 2500146"/>
                <a:gd name="connsiteY151" fmla="*/ 1579317 h 1609169"/>
                <a:gd name="connsiteX152" fmla="*/ 85199 w 2500146"/>
                <a:gd name="connsiteY152" fmla="*/ 1579692 h 1609169"/>
                <a:gd name="connsiteX153" fmla="*/ 85199 w 2500146"/>
                <a:gd name="connsiteY153" fmla="*/ 1589518 h 1609169"/>
                <a:gd name="connsiteX154" fmla="*/ 78645 w 2500146"/>
                <a:gd name="connsiteY154" fmla="*/ 1599343 h 1609169"/>
                <a:gd name="connsiteX155" fmla="*/ 68815 w 2500146"/>
                <a:gd name="connsiteY155" fmla="*/ 1605919 h 1609169"/>
                <a:gd name="connsiteX156" fmla="*/ 62261 w 2500146"/>
                <a:gd name="connsiteY156" fmla="*/ 1609169 h 1609169"/>
                <a:gd name="connsiteX157" fmla="*/ 55707 w 2500146"/>
                <a:gd name="connsiteY157" fmla="*/ 1609169 h 1609169"/>
                <a:gd name="connsiteX158" fmla="*/ 42600 w 2500146"/>
                <a:gd name="connsiteY158" fmla="*/ 1605919 h 1609169"/>
                <a:gd name="connsiteX159" fmla="*/ 29492 w 2500146"/>
                <a:gd name="connsiteY159" fmla="*/ 1586267 h 1609169"/>
                <a:gd name="connsiteX160" fmla="*/ 29492 w 2500146"/>
                <a:gd name="connsiteY160" fmla="*/ 1576367 h 1609169"/>
                <a:gd name="connsiteX161" fmla="*/ 26215 w 2500146"/>
                <a:gd name="connsiteY161" fmla="*/ 1556716 h 1609169"/>
                <a:gd name="connsiteX162" fmla="*/ 19661 w 2500146"/>
                <a:gd name="connsiteY162" fmla="*/ 1517413 h 1609169"/>
                <a:gd name="connsiteX163" fmla="*/ 13108 w 2500146"/>
                <a:gd name="connsiteY163" fmla="*/ 1442057 h 1609169"/>
                <a:gd name="connsiteX164" fmla="*/ 3277 w 2500146"/>
                <a:gd name="connsiteY164" fmla="*/ 1340475 h 1609169"/>
                <a:gd name="connsiteX165" fmla="*/ 3277 w 2500146"/>
                <a:gd name="connsiteY165" fmla="*/ 1291346 h 1609169"/>
                <a:gd name="connsiteX166" fmla="*/ 3277 w 2500146"/>
                <a:gd name="connsiteY166" fmla="*/ 1242144 h 1609169"/>
                <a:gd name="connsiteX167" fmla="*/ 0 w 2500146"/>
                <a:gd name="connsiteY167" fmla="*/ 1137311 h 1609169"/>
                <a:gd name="connsiteX168" fmla="*/ 0 w 2500146"/>
                <a:gd name="connsiteY168" fmla="*/ 1035729 h 1609169"/>
                <a:gd name="connsiteX169" fmla="*/ 3277 w 2500146"/>
                <a:gd name="connsiteY169" fmla="*/ 937471 h 1609169"/>
                <a:gd name="connsiteX170" fmla="*/ 6554 w 2500146"/>
                <a:gd name="connsiteY170" fmla="*/ 832564 h 1609169"/>
                <a:gd name="connsiteX171" fmla="*/ 9831 w 2500146"/>
                <a:gd name="connsiteY171" fmla="*/ 734307 h 1609169"/>
                <a:gd name="connsiteX172" fmla="*/ 13108 w 2500146"/>
                <a:gd name="connsiteY172" fmla="*/ 629400 h 1609169"/>
                <a:gd name="connsiteX173" fmla="*/ 16385 w 2500146"/>
                <a:gd name="connsiteY173" fmla="*/ 527818 h 1609169"/>
                <a:gd name="connsiteX174" fmla="*/ 19661 w 2500146"/>
                <a:gd name="connsiteY174" fmla="*/ 426236 h 1609169"/>
                <a:gd name="connsiteX175" fmla="*/ 19661 w 2500146"/>
                <a:gd name="connsiteY175" fmla="*/ 377107 h 1609169"/>
                <a:gd name="connsiteX176" fmla="*/ 19661 w 2500146"/>
                <a:gd name="connsiteY176" fmla="*/ 350880 h 1609169"/>
                <a:gd name="connsiteX177" fmla="*/ 19661 w 2500146"/>
                <a:gd name="connsiteY177" fmla="*/ 324728 h 1609169"/>
                <a:gd name="connsiteX178" fmla="*/ 26215 w 2500146"/>
                <a:gd name="connsiteY178" fmla="*/ 223145 h 1609169"/>
                <a:gd name="connsiteX179" fmla="*/ 29492 w 2500146"/>
                <a:gd name="connsiteY179" fmla="*/ 124814 h 1609169"/>
                <a:gd name="connsiteX180" fmla="*/ 26215 w 2500146"/>
                <a:gd name="connsiteY180" fmla="*/ 75685 h 1609169"/>
                <a:gd name="connsiteX181" fmla="*/ 26215 w 2500146"/>
                <a:gd name="connsiteY181" fmla="*/ 52709 h 1609169"/>
                <a:gd name="connsiteX182" fmla="*/ 26215 w 2500146"/>
                <a:gd name="connsiteY182" fmla="*/ 42883 h 1609169"/>
                <a:gd name="connsiteX183" fmla="*/ 29492 w 2500146"/>
                <a:gd name="connsiteY183" fmla="*/ 33058 h 1609169"/>
                <a:gd name="connsiteX184" fmla="*/ 29492 w 2500146"/>
                <a:gd name="connsiteY184" fmla="*/ 29807 h 1609169"/>
                <a:gd name="connsiteX185" fmla="*/ 36046 w 2500146"/>
                <a:gd name="connsiteY185" fmla="*/ 23232 h 1609169"/>
                <a:gd name="connsiteX186" fmla="*/ 45876 w 2500146"/>
                <a:gd name="connsiteY186" fmla="*/ 16657 h 1609169"/>
                <a:gd name="connsiteX187" fmla="*/ 62261 w 2500146"/>
                <a:gd name="connsiteY187" fmla="*/ 13406 h 1609169"/>
                <a:gd name="connsiteX188" fmla="*/ 78645 w 2500146"/>
                <a:gd name="connsiteY188" fmla="*/ 16657 h 1609169"/>
                <a:gd name="connsiteX189" fmla="*/ 88476 w 2500146"/>
                <a:gd name="connsiteY189" fmla="*/ 23232 h 1609169"/>
                <a:gd name="connsiteX190" fmla="*/ 88480 w 2500146"/>
                <a:gd name="connsiteY190" fmla="*/ 23236 h 1609169"/>
                <a:gd name="connsiteX191" fmla="*/ 91729 w 2500146"/>
                <a:gd name="connsiteY191" fmla="*/ 23236 h 1609169"/>
                <a:gd name="connsiteX192" fmla="*/ 104878 w 2500146"/>
                <a:gd name="connsiteY192" fmla="*/ 19959 h 1609169"/>
                <a:gd name="connsiteX193" fmla="*/ 114739 w 2500146"/>
                <a:gd name="connsiteY193" fmla="*/ 19959 h 1609169"/>
                <a:gd name="connsiteX194" fmla="*/ 140931 w 2500146"/>
                <a:gd name="connsiteY194" fmla="*/ 19959 h 1609169"/>
                <a:gd name="connsiteX195" fmla="*/ 193314 w 2500146"/>
                <a:gd name="connsiteY195" fmla="*/ 16683 h 1609169"/>
                <a:gd name="connsiteX196" fmla="*/ 244517 w 2500146"/>
                <a:gd name="connsiteY196" fmla="*/ 15454 h 1609169"/>
                <a:gd name="connsiteX197" fmla="*/ 298186 w 2500146"/>
                <a:gd name="connsiteY197" fmla="*/ 16683 h 1609169"/>
                <a:gd name="connsiteX198" fmla="*/ 439111 w 2500146"/>
                <a:gd name="connsiteY198" fmla="*/ 23236 h 1609169"/>
                <a:gd name="connsiteX199" fmla="*/ 511218 w 2500146"/>
                <a:gd name="connsiteY199" fmla="*/ 26513 h 1609169"/>
                <a:gd name="connsiteX200" fmla="*/ 583218 w 2500146"/>
                <a:gd name="connsiteY200" fmla="*/ 26513 h 1609169"/>
                <a:gd name="connsiteX201" fmla="*/ 655324 w 2500146"/>
                <a:gd name="connsiteY201" fmla="*/ 26513 h 1609169"/>
                <a:gd name="connsiteX202" fmla="*/ 730717 w 2500146"/>
                <a:gd name="connsiteY202" fmla="*/ 29789 h 1609169"/>
                <a:gd name="connsiteX203" fmla="*/ 878217 w 2500146"/>
                <a:gd name="connsiteY203" fmla="*/ 33066 h 1609169"/>
                <a:gd name="connsiteX204" fmla="*/ 1025611 w 2500146"/>
                <a:gd name="connsiteY204" fmla="*/ 36343 h 1609169"/>
                <a:gd name="connsiteX205" fmla="*/ 1166536 w 2500146"/>
                <a:gd name="connsiteY205" fmla="*/ 39619 h 1609169"/>
                <a:gd name="connsiteX206" fmla="*/ 1317217 w 2500146"/>
                <a:gd name="connsiteY206" fmla="*/ 42896 h 1609169"/>
                <a:gd name="connsiteX207" fmla="*/ 1461429 w 2500146"/>
                <a:gd name="connsiteY207" fmla="*/ 46173 h 1609169"/>
                <a:gd name="connsiteX208" fmla="*/ 1533536 w 2500146"/>
                <a:gd name="connsiteY208" fmla="*/ 49444 h 1609169"/>
                <a:gd name="connsiteX209" fmla="*/ 1612110 w 2500146"/>
                <a:gd name="connsiteY209" fmla="*/ 49444 h 1609169"/>
                <a:gd name="connsiteX210" fmla="*/ 1756323 w 2500146"/>
                <a:gd name="connsiteY210" fmla="*/ 46173 h 1609169"/>
                <a:gd name="connsiteX211" fmla="*/ 1828429 w 2500146"/>
                <a:gd name="connsiteY211" fmla="*/ 46173 h 1609169"/>
                <a:gd name="connsiteX212" fmla="*/ 1897248 w 2500146"/>
                <a:gd name="connsiteY212" fmla="*/ 46173 h 1609169"/>
                <a:gd name="connsiteX213" fmla="*/ 1969354 w 2500146"/>
                <a:gd name="connsiteY213" fmla="*/ 46173 h 1609169"/>
                <a:gd name="connsiteX214" fmla="*/ 2041355 w 2500146"/>
                <a:gd name="connsiteY214" fmla="*/ 42896 h 1609169"/>
                <a:gd name="connsiteX215" fmla="*/ 2116748 w 2500146"/>
                <a:gd name="connsiteY215" fmla="*/ 39619 h 1609169"/>
                <a:gd name="connsiteX216" fmla="*/ 2188854 w 2500146"/>
                <a:gd name="connsiteY216" fmla="*/ 36343 h 1609169"/>
                <a:gd name="connsiteX217" fmla="*/ 2260961 w 2500146"/>
                <a:gd name="connsiteY217" fmla="*/ 33066 h 1609169"/>
                <a:gd name="connsiteX218" fmla="*/ 2293707 w 2500146"/>
                <a:gd name="connsiteY218" fmla="*/ 33066 h 1609169"/>
                <a:gd name="connsiteX219" fmla="*/ 2293707 w 2500146"/>
                <a:gd name="connsiteY219" fmla="*/ 27440 h 1609169"/>
                <a:gd name="connsiteX220" fmla="*/ 2293707 w 2500146"/>
                <a:gd name="connsiteY220" fmla="*/ 20903 h 1609169"/>
                <a:gd name="connsiteX221" fmla="*/ 2293707 w 2500146"/>
                <a:gd name="connsiteY221" fmla="*/ 14336 h 1609169"/>
                <a:gd name="connsiteX222" fmla="*/ 2300261 w 2500146"/>
                <a:gd name="connsiteY222" fmla="*/ 4515 h 160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2500146" h="1609169">
                  <a:moveTo>
                    <a:pt x="2457552" y="603219"/>
                  </a:moveTo>
                  <a:cubicBezTo>
                    <a:pt x="2457552" y="603219"/>
                    <a:pt x="2460817" y="603219"/>
                    <a:pt x="2464099" y="603219"/>
                  </a:cubicBezTo>
                  <a:cubicBezTo>
                    <a:pt x="2467380" y="603219"/>
                    <a:pt x="2473927" y="603219"/>
                    <a:pt x="2477208" y="606493"/>
                  </a:cubicBezTo>
                  <a:cubicBezTo>
                    <a:pt x="2480489" y="609766"/>
                    <a:pt x="2483755" y="613053"/>
                    <a:pt x="2487036" y="616326"/>
                  </a:cubicBezTo>
                  <a:cubicBezTo>
                    <a:pt x="2490318" y="619600"/>
                    <a:pt x="2490318" y="626160"/>
                    <a:pt x="2500146" y="645815"/>
                  </a:cubicBezTo>
                  <a:cubicBezTo>
                    <a:pt x="2500146" y="649101"/>
                    <a:pt x="2496865" y="652375"/>
                    <a:pt x="2496865" y="655648"/>
                  </a:cubicBezTo>
                  <a:cubicBezTo>
                    <a:pt x="2496865" y="655648"/>
                    <a:pt x="2493599" y="662208"/>
                    <a:pt x="2493599" y="665482"/>
                  </a:cubicBezTo>
                  <a:cubicBezTo>
                    <a:pt x="2490318" y="665482"/>
                    <a:pt x="2490318" y="668756"/>
                    <a:pt x="2490318" y="668756"/>
                  </a:cubicBezTo>
                  <a:cubicBezTo>
                    <a:pt x="2487036" y="675316"/>
                    <a:pt x="2483755" y="678589"/>
                    <a:pt x="2480489" y="685137"/>
                  </a:cubicBezTo>
                  <a:cubicBezTo>
                    <a:pt x="2470661" y="701518"/>
                    <a:pt x="2464099" y="714625"/>
                    <a:pt x="2454270" y="731019"/>
                  </a:cubicBezTo>
                  <a:cubicBezTo>
                    <a:pt x="2444442" y="744126"/>
                    <a:pt x="2437895" y="760507"/>
                    <a:pt x="2428051" y="773615"/>
                  </a:cubicBezTo>
                  <a:cubicBezTo>
                    <a:pt x="2421504" y="783436"/>
                    <a:pt x="2414957" y="789996"/>
                    <a:pt x="2408395" y="799829"/>
                  </a:cubicBezTo>
                  <a:cubicBezTo>
                    <a:pt x="2401848" y="806377"/>
                    <a:pt x="2398566" y="812937"/>
                    <a:pt x="2392019" y="819484"/>
                  </a:cubicBezTo>
                  <a:cubicBezTo>
                    <a:pt x="2388738" y="822758"/>
                    <a:pt x="2385457" y="826044"/>
                    <a:pt x="2382175" y="829318"/>
                  </a:cubicBezTo>
                  <a:cubicBezTo>
                    <a:pt x="2378910" y="832591"/>
                    <a:pt x="2375629" y="835865"/>
                    <a:pt x="2372347" y="839139"/>
                  </a:cubicBezTo>
                  <a:cubicBezTo>
                    <a:pt x="2369082" y="842425"/>
                    <a:pt x="2362519" y="845699"/>
                    <a:pt x="2359238" y="848972"/>
                  </a:cubicBezTo>
                  <a:cubicBezTo>
                    <a:pt x="2355972" y="848972"/>
                    <a:pt x="2355972" y="852246"/>
                    <a:pt x="2352691" y="852246"/>
                  </a:cubicBezTo>
                  <a:cubicBezTo>
                    <a:pt x="2352691" y="852246"/>
                    <a:pt x="2349409" y="855532"/>
                    <a:pt x="2349409" y="858806"/>
                  </a:cubicBezTo>
                  <a:cubicBezTo>
                    <a:pt x="2346144" y="865353"/>
                    <a:pt x="2342862" y="868640"/>
                    <a:pt x="2336315" y="871913"/>
                  </a:cubicBezTo>
                  <a:cubicBezTo>
                    <a:pt x="2333034" y="875187"/>
                    <a:pt x="2326472" y="875187"/>
                    <a:pt x="2319925" y="875187"/>
                  </a:cubicBezTo>
                  <a:cubicBezTo>
                    <a:pt x="2316643" y="875187"/>
                    <a:pt x="2313378" y="875187"/>
                    <a:pt x="2310096" y="875187"/>
                  </a:cubicBezTo>
                  <a:cubicBezTo>
                    <a:pt x="2300268" y="871913"/>
                    <a:pt x="2290440" y="865353"/>
                    <a:pt x="2283877" y="858806"/>
                  </a:cubicBezTo>
                  <a:cubicBezTo>
                    <a:pt x="2280611" y="852246"/>
                    <a:pt x="2274049" y="845699"/>
                    <a:pt x="2270768" y="839139"/>
                  </a:cubicBezTo>
                  <a:cubicBezTo>
                    <a:pt x="2267502" y="829318"/>
                    <a:pt x="2260939" y="822758"/>
                    <a:pt x="2254392" y="812937"/>
                  </a:cubicBezTo>
                  <a:cubicBezTo>
                    <a:pt x="2244564" y="796543"/>
                    <a:pt x="2231455" y="776888"/>
                    <a:pt x="2221626" y="760507"/>
                  </a:cubicBezTo>
                  <a:cubicBezTo>
                    <a:pt x="2215064" y="750674"/>
                    <a:pt x="2208517" y="744126"/>
                    <a:pt x="2205235" y="734293"/>
                  </a:cubicBezTo>
                  <a:cubicBezTo>
                    <a:pt x="2198688" y="724459"/>
                    <a:pt x="2192126" y="714625"/>
                    <a:pt x="2188860" y="704804"/>
                  </a:cubicBezTo>
                  <a:cubicBezTo>
                    <a:pt x="2185579" y="694970"/>
                    <a:pt x="2182298" y="688411"/>
                    <a:pt x="2179032" y="681863"/>
                  </a:cubicBezTo>
                  <a:cubicBezTo>
                    <a:pt x="2175751" y="675303"/>
                    <a:pt x="2175751" y="672029"/>
                    <a:pt x="2172469" y="665482"/>
                  </a:cubicBezTo>
                  <a:cubicBezTo>
                    <a:pt x="2169188" y="658922"/>
                    <a:pt x="2169188" y="652375"/>
                    <a:pt x="2169188" y="649088"/>
                  </a:cubicBezTo>
                  <a:cubicBezTo>
                    <a:pt x="2169188" y="645815"/>
                    <a:pt x="2169188" y="639267"/>
                    <a:pt x="2169188" y="635981"/>
                  </a:cubicBezTo>
                  <a:cubicBezTo>
                    <a:pt x="2169188" y="632707"/>
                    <a:pt x="2165922" y="629434"/>
                    <a:pt x="2165922" y="626160"/>
                  </a:cubicBezTo>
                  <a:cubicBezTo>
                    <a:pt x="2165922" y="626160"/>
                    <a:pt x="2162641" y="622886"/>
                    <a:pt x="2162641" y="622886"/>
                  </a:cubicBezTo>
                  <a:cubicBezTo>
                    <a:pt x="2162641" y="619600"/>
                    <a:pt x="2162641" y="619600"/>
                    <a:pt x="2162641" y="619600"/>
                  </a:cubicBezTo>
                  <a:cubicBezTo>
                    <a:pt x="2162641" y="616326"/>
                    <a:pt x="2162641" y="616326"/>
                    <a:pt x="2165922" y="616326"/>
                  </a:cubicBezTo>
                  <a:cubicBezTo>
                    <a:pt x="2169188" y="616326"/>
                    <a:pt x="2169188" y="616326"/>
                    <a:pt x="2169188" y="616326"/>
                  </a:cubicBezTo>
                  <a:cubicBezTo>
                    <a:pt x="2169188" y="616326"/>
                    <a:pt x="2172469" y="619600"/>
                    <a:pt x="2172469" y="619600"/>
                  </a:cubicBezTo>
                  <a:cubicBezTo>
                    <a:pt x="2175751" y="619600"/>
                    <a:pt x="2182298" y="622886"/>
                    <a:pt x="2185579" y="626160"/>
                  </a:cubicBezTo>
                  <a:cubicBezTo>
                    <a:pt x="2185579" y="626160"/>
                    <a:pt x="2188860" y="629434"/>
                    <a:pt x="2192126" y="629434"/>
                  </a:cubicBezTo>
                  <a:cubicBezTo>
                    <a:pt x="2195407" y="629434"/>
                    <a:pt x="2195407" y="632707"/>
                    <a:pt x="2198688" y="632707"/>
                  </a:cubicBezTo>
                  <a:cubicBezTo>
                    <a:pt x="2208517" y="639267"/>
                    <a:pt x="2215064" y="649088"/>
                    <a:pt x="2224892" y="655648"/>
                  </a:cubicBezTo>
                  <a:cubicBezTo>
                    <a:pt x="2241283" y="672029"/>
                    <a:pt x="2257674" y="688411"/>
                    <a:pt x="2270768" y="704804"/>
                  </a:cubicBezTo>
                  <a:cubicBezTo>
                    <a:pt x="2287158" y="724459"/>
                    <a:pt x="2300268" y="744126"/>
                    <a:pt x="2313378" y="763781"/>
                  </a:cubicBezTo>
                  <a:cubicBezTo>
                    <a:pt x="2319925" y="773615"/>
                    <a:pt x="2326472" y="780162"/>
                    <a:pt x="2333034" y="789996"/>
                  </a:cubicBezTo>
                  <a:cubicBezTo>
                    <a:pt x="2336315" y="793269"/>
                    <a:pt x="2339581" y="799829"/>
                    <a:pt x="2342862" y="803103"/>
                  </a:cubicBezTo>
                  <a:cubicBezTo>
                    <a:pt x="2346144" y="803103"/>
                    <a:pt x="2346144" y="799829"/>
                    <a:pt x="2346144" y="799829"/>
                  </a:cubicBezTo>
                  <a:cubicBezTo>
                    <a:pt x="2346144" y="793269"/>
                    <a:pt x="2349409" y="786722"/>
                    <a:pt x="2352691" y="780162"/>
                  </a:cubicBezTo>
                  <a:cubicBezTo>
                    <a:pt x="2355972" y="776888"/>
                    <a:pt x="2355972" y="773615"/>
                    <a:pt x="2359238" y="770341"/>
                  </a:cubicBezTo>
                  <a:cubicBezTo>
                    <a:pt x="2365800" y="763781"/>
                    <a:pt x="2369082" y="753947"/>
                    <a:pt x="2372347" y="747400"/>
                  </a:cubicBezTo>
                  <a:cubicBezTo>
                    <a:pt x="2378910" y="731019"/>
                    <a:pt x="2388738" y="717911"/>
                    <a:pt x="2395285" y="701518"/>
                  </a:cubicBezTo>
                  <a:cubicBezTo>
                    <a:pt x="2401848" y="685137"/>
                    <a:pt x="2408395" y="672029"/>
                    <a:pt x="2418223" y="655648"/>
                  </a:cubicBezTo>
                  <a:cubicBezTo>
                    <a:pt x="2421504" y="649088"/>
                    <a:pt x="2428051" y="639267"/>
                    <a:pt x="2431332" y="632707"/>
                  </a:cubicBezTo>
                  <a:cubicBezTo>
                    <a:pt x="2434614" y="626160"/>
                    <a:pt x="2434614" y="622874"/>
                    <a:pt x="2437879" y="619600"/>
                  </a:cubicBezTo>
                  <a:cubicBezTo>
                    <a:pt x="2437879" y="616326"/>
                    <a:pt x="2441161" y="613053"/>
                    <a:pt x="2444442" y="609779"/>
                  </a:cubicBezTo>
                  <a:cubicBezTo>
                    <a:pt x="2447723" y="606493"/>
                    <a:pt x="2454270" y="603219"/>
                    <a:pt x="2457552" y="603219"/>
                  </a:cubicBezTo>
                  <a:close/>
                  <a:moveTo>
                    <a:pt x="2304767" y="0"/>
                  </a:moveTo>
                  <a:lnTo>
                    <a:pt x="2315404" y="0"/>
                  </a:lnTo>
                  <a:lnTo>
                    <a:pt x="2316645" y="1231"/>
                  </a:lnTo>
                  <a:cubicBezTo>
                    <a:pt x="2319920" y="4515"/>
                    <a:pt x="2323200" y="4515"/>
                    <a:pt x="2326475" y="7798"/>
                  </a:cubicBezTo>
                  <a:cubicBezTo>
                    <a:pt x="2329754" y="11082"/>
                    <a:pt x="2329754" y="11082"/>
                    <a:pt x="2333029" y="14336"/>
                  </a:cubicBezTo>
                  <a:cubicBezTo>
                    <a:pt x="2336304" y="20903"/>
                    <a:pt x="2339583" y="24186"/>
                    <a:pt x="2342859" y="30724"/>
                  </a:cubicBezTo>
                  <a:lnTo>
                    <a:pt x="2348212" y="44991"/>
                  </a:lnTo>
                  <a:lnTo>
                    <a:pt x="2352684" y="49449"/>
                  </a:lnTo>
                  <a:cubicBezTo>
                    <a:pt x="2355971" y="52726"/>
                    <a:pt x="2355971" y="56003"/>
                    <a:pt x="2355971" y="55998"/>
                  </a:cubicBezTo>
                  <a:cubicBezTo>
                    <a:pt x="2355971" y="59274"/>
                    <a:pt x="2355971" y="59274"/>
                    <a:pt x="2355971" y="62551"/>
                  </a:cubicBezTo>
                  <a:lnTo>
                    <a:pt x="2354719" y="65048"/>
                  </a:lnTo>
                  <a:lnTo>
                    <a:pt x="2362522" y="96277"/>
                  </a:lnTo>
                  <a:cubicBezTo>
                    <a:pt x="2365797" y="112665"/>
                    <a:pt x="2365797" y="125770"/>
                    <a:pt x="2365797" y="138874"/>
                  </a:cubicBezTo>
                  <a:cubicBezTo>
                    <a:pt x="2369076" y="151979"/>
                    <a:pt x="2369076" y="165083"/>
                    <a:pt x="2369076" y="178188"/>
                  </a:cubicBezTo>
                  <a:cubicBezTo>
                    <a:pt x="2369076" y="191293"/>
                    <a:pt x="2369076" y="204397"/>
                    <a:pt x="2369076" y="217502"/>
                  </a:cubicBezTo>
                  <a:cubicBezTo>
                    <a:pt x="2369076" y="233890"/>
                    <a:pt x="2372351" y="246995"/>
                    <a:pt x="2372351" y="260100"/>
                  </a:cubicBezTo>
                  <a:cubicBezTo>
                    <a:pt x="2372351" y="273204"/>
                    <a:pt x="2372351" y="289592"/>
                    <a:pt x="2375631" y="302697"/>
                  </a:cubicBezTo>
                  <a:cubicBezTo>
                    <a:pt x="2378906" y="315802"/>
                    <a:pt x="2378906" y="328906"/>
                    <a:pt x="2382185" y="342011"/>
                  </a:cubicBezTo>
                  <a:cubicBezTo>
                    <a:pt x="2382185" y="358399"/>
                    <a:pt x="2385460" y="371504"/>
                    <a:pt x="2385460" y="384608"/>
                  </a:cubicBezTo>
                  <a:cubicBezTo>
                    <a:pt x="2385460" y="397743"/>
                    <a:pt x="2385460" y="410847"/>
                    <a:pt x="2385460" y="423952"/>
                  </a:cubicBezTo>
                  <a:cubicBezTo>
                    <a:pt x="2385460" y="437056"/>
                    <a:pt x="2382185" y="450161"/>
                    <a:pt x="2382185" y="463266"/>
                  </a:cubicBezTo>
                  <a:cubicBezTo>
                    <a:pt x="2378906" y="489475"/>
                    <a:pt x="2378906" y="518968"/>
                    <a:pt x="2378906" y="545177"/>
                  </a:cubicBezTo>
                  <a:cubicBezTo>
                    <a:pt x="2378906" y="551744"/>
                    <a:pt x="2378906" y="558282"/>
                    <a:pt x="2378906" y="564849"/>
                  </a:cubicBezTo>
                  <a:cubicBezTo>
                    <a:pt x="2378906" y="571386"/>
                    <a:pt x="2378906" y="577954"/>
                    <a:pt x="2378906" y="584491"/>
                  </a:cubicBezTo>
                  <a:cubicBezTo>
                    <a:pt x="2378906" y="591058"/>
                    <a:pt x="2378906" y="597596"/>
                    <a:pt x="2378906" y="604163"/>
                  </a:cubicBezTo>
                  <a:cubicBezTo>
                    <a:pt x="2378906" y="607446"/>
                    <a:pt x="2378906" y="610700"/>
                    <a:pt x="2378906" y="613984"/>
                  </a:cubicBezTo>
                  <a:cubicBezTo>
                    <a:pt x="2378906" y="613984"/>
                    <a:pt x="2378906" y="617267"/>
                    <a:pt x="2378906" y="617267"/>
                  </a:cubicBezTo>
                  <a:cubicBezTo>
                    <a:pt x="2378906" y="620551"/>
                    <a:pt x="2378906" y="623835"/>
                    <a:pt x="2372351" y="627089"/>
                  </a:cubicBezTo>
                  <a:cubicBezTo>
                    <a:pt x="2372351" y="627089"/>
                    <a:pt x="2365797" y="630372"/>
                    <a:pt x="2362522" y="630372"/>
                  </a:cubicBezTo>
                  <a:cubicBezTo>
                    <a:pt x="2355967" y="630372"/>
                    <a:pt x="2352692" y="630372"/>
                    <a:pt x="2346138" y="630372"/>
                  </a:cubicBezTo>
                  <a:cubicBezTo>
                    <a:pt x="2336308" y="630372"/>
                    <a:pt x="2329754" y="630372"/>
                    <a:pt x="2323200" y="627089"/>
                  </a:cubicBezTo>
                  <a:cubicBezTo>
                    <a:pt x="2319920" y="623805"/>
                    <a:pt x="2316645" y="623805"/>
                    <a:pt x="2313370" y="620551"/>
                  </a:cubicBezTo>
                  <a:cubicBezTo>
                    <a:pt x="2310091" y="620551"/>
                    <a:pt x="2310091" y="617267"/>
                    <a:pt x="2310091" y="617267"/>
                  </a:cubicBezTo>
                  <a:cubicBezTo>
                    <a:pt x="2310091" y="617267"/>
                    <a:pt x="2310091" y="613984"/>
                    <a:pt x="2310091" y="613984"/>
                  </a:cubicBezTo>
                  <a:cubicBezTo>
                    <a:pt x="2310091" y="610700"/>
                    <a:pt x="2310091" y="610700"/>
                    <a:pt x="2310091" y="607446"/>
                  </a:cubicBezTo>
                  <a:cubicBezTo>
                    <a:pt x="2310091" y="604163"/>
                    <a:pt x="2310091" y="597596"/>
                    <a:pt x="2310091" y="594342"/>
                  </a:cubicBezTo>
                  <a:cubicBezTo>
                    <a:pt x="2310091" y="584491"/>
                    <a:pt x="2313370" y="574670"/>
                    <a:pt x="2313370" y="564849"/>
                  </a:cubicBezTo>
                  <a:cubicBezTo>
                    <a:pt x="2313370" y="551744"/>
                    <a:pt x="2313370" y="538610"/>
                    <a:pt x="2313370" y="525505"/>
                  </a:cubicBezTo>
                  <a:cubicBezTo>
                    <a:pt x="2313370" y="509147"/>
                    <a:pt x="2313370" y="496013"/>
                    <a:pt x="2313370" y="482908"/>
                  </a:cubicBezTo>
                  <a:cubicBezTo>
                    <a:pt x="2313370" y="469803"/>
                    <a:pt x="2316645" y="456699"/>
                    <a:pt x="2316645" y="443594"/>
                  </a:cubicBezTo>
                  <a:cubicBezTo>
                    <a:pt x="2319925" y="427206"/>
                    <a:pt x="2319925" y="414101"/>
                    <a:pt x="2319925" y="400997"/>
                  </a:cubicBezTo>
                  <a:cubicBezTo>
                    <a:pt x="2319925" y="387892"/>
                    <a:pt x="2316645" y="374787"/>
                    <a:pt x="2316645" y="361683"/>
                  </a:cubicBezTo>
                  <a:cubicBezTo>
                    <a:pt x="2316645" y="348578"/>
                    <a:pt x="2316645" y="335473"/>
                    <a:pt x="2313370" y="322369"/>
                  </a:cubicBezTo>
                  <a:cubicBezTo>
                    <a:pt x="2310091" y="305981"/>
                    <a:pt x="2310091" y="292876"/>
                    <a:pt x="2306816" y="279771"/>
                  </a:cubicBezTo>
                  <a:cubicBezTo>
                    <a:pt x="2306816" y="266667"/>
                    <a:pt x="2303536" y="250278"/>
                    <a:pt x="2303536" y="237174"/>
                  </a:cubicBezTo>
                  <a:cubicBezTo>
                    <a:pt x="2303536" y="224069"/>
                    <a:pt x="2300261" y="210965"/>
                    <a:pt x="2300261" y="197830"/>
                  </a:cubicBezTo>
                  <a:cubicBezTo>
                    <a:pt x="2300261" y="184726"/>
                    <a:pt x="2300261" y="171621"/>
                    <a:pt x="2300261" y="158516"/>
                  </a:cubicBezTo>
                  <a:cubicBezTo>
                    <a:pt x="2300261" y="142128"/>
                    <a:pt x="2300261" y="129024"/>
                    <a:pt x="2300261" y="115919"/>
                  </a:cubicBezTo>
                  <a:lnTo>
                    <a:pt x="2298121" y="90262"/>
                  </a:lnTo>
                  <a:lnTo>
                    <a:pt x="2283865" y="92046"/>
                  </a:lnTo>
                  <a:cubicBezTo>
                    <a:pt x="2264247" y="95322"/>
                    <a:pt x="2244525" y="98599"/>
                    <a:pt x="2224907" y="98599"/>
                  </a:cubicBezTo>
                  <a:cubicBezTo>
                    <a:pt x="2188854" y="101876"/>
                    <a:pt x="2152801" y="101876"/>
                    <a:pt x="2116748" y="105152"/>
                  </a:cubicBezTo>
                  <a:cubicBezTo>
                    <a:pt x="2067652" y="108429"/>
                    <a:pt x="2018450" y="111706"/>
                    <a:pt x="1969354" y="114982"/>
                  </a:cubicBezTo>
                  <a:cubicBezTo>
                    <a:pt x="1946344" y="114982"/>
                    <a:pt x="1920152" y="114982"/>
                    <a:pt x="1897248" y="114982"/>
                  </a:cubicBezTo>
                  <a:cubicBezTo>
                    <a:pt x="1874344" y="114982"/>
                    <a:pt x="1851333" y="114982"/>
                    <a:pt x="1828429" y="114982"/>
                  </a:cubicBezTo>
                  <a:cubicBezTo>
                    <a:pt x="1775940" y="118259"/>
                    <a:pt x="1726844" y="118259"/>
                    <a:pt x="1677642" y="118259"/>
                  </a:cubicBezTo>
                  <a:cubicBezTo>
                    <a:pt x="1628546" y="118259"/>
                    <a:pt x="1579344" y="118259"/>
                    <a:pt x="1530249" y="118259"/>
                  </a:cubicBezTo>
                  <a:cubicBezTo>
                    <a:pt x="1481047" y="118259"/>
                    <a:pt x="1435238" y="114982"/>
                    <a:pt x="1389323" y="114982"/>
                  </a:cubicBezTo>
                  <a:cubicBezTo>
                    <a:pt x="1340227" y="114982"/>
                    <a:pt x="1287738" y="111706"/>
                    <a:pt x="1238642" y="111706"/>
                  </a:cubicBezTo>
                  <a:cubicBezTo>
                    <a:pt x="1192728" y="111706"/>
                    <a:pt x="1143632" y="108429"/>
                    <a:pt x="1097717" y="108429"/>
                  </a:cubicBezTo>
                  <a:cubicBezTo>
                    <a:pt x="1045228" y="105157"/>
                    <a:pt x="996132" y="105157"/>
                    <a:pt x="943749" y="105157"/>
                  </a:cubicBezTo>
                  <a:cubicBezTo>
                    <a:pt x="897834" y="101881"/>
                    <a:pt x="848632" y="101881"/>
                    <a:pt x="799536" y="101881"/>
                  </a:cubicBezTo>
                  <a:cubicBezTo>
                    <a:pt x="750335" y="101881"/>
                    <a:pt x="701239" y="98604"/>
                    <a:pt x="652037" y="98604"/>
                  </a:cubicBezTo>
                  <a:cubicBezTo>
                    <a:pt x="629132" y="98604"/>
                    <a:pt x="602941" y="98604"/>
                    <a:pt x="580037" y="98604"/>
                  </a:cubicBezTo>
                  <a:cubicBezTo>
                    <a:pt x="566888" y="98604"/>
                    <a:pt x="557026" y="98604"/>
                    <a:pt x="543983" y="98604"/>
                  </a:cubicBezTo>
                  <a:cubicBezTo>
                    <a:pt x="530835" y="98604"/>
                    <a:pt x="520973" y="98604"/>
                    <a:pt x="507930" y="98604"/>
                  </a:cubicBezTo>
                  <a:cubicBezTo>
                    <a:pt x="462016" y="98604"/>
                    <a:pt x="412920" y="95322"/>
                    <a:pt x="363718" y="92051"/>
                  </a:cubicBezTo>
                  <a:cubicBezTo>
                    <a:pt x="317803" y="92051"/>
                    <a:pt x="268707" y="88774"/>
                    <a:pt x="222793" y="88774"/>
                  </a:cubicBezTo>
                  <a:cubicBezTo>
                    <a:pt x="199888" y="88774"/>
                    <a:pt x="176984" y="88774"/>
                    <a:pt x="153973" y="92051"/>
                  </a:cubicBezTo>
                  <a:cubicBezTo>
                    <a:pt x="144218" y="92051"/>
                    <a:pt x="134356" y="92051"/>
                    <a:pt x="121208" y="92051"/>
                  </a:cubicBezTo>
                  <a:cubicBezTo>
                    <a:pt x="114739" y="92051"/>
                    <a:pt x="111452" y="92051"/>
                    <a:pt x="104878" y="92051"/>
                  </a:cubicBezTo>
                  <a:lnTo>
                    <a:pt x="100288" y="90907"/>
                  </a:lnTo>
                  <a:lnTo>
                    <a:pt x="101583" y="105162"/>
                  </a:lnTo>
                  <a:cubicBezTo>
                    <a:pt x="104860" y="128065"/>
                    <a:pt x="101583" y="154291"/>
                    <a:pt x="101583" y="177267"/>
                  </a:cubicBezTo>
                  <a:cubicBezTo>
                    <a:pt x="101583" y="209995"/>
                    <a:pt x="98306" y="242797"/>
                    <a:pt x="95030" y="275525"/>
                  </a:cubicBezTo>
                  <a:cubicBezTo>
                    <a:pt x="91753" y="291926"/>
                    <a:pt x="91753" y="308327"/>
                    <a:pt x="91753" y="324728"/>
                  </a:cubicBezTo>
                  <a:cubicBezTo>
                    <a:pt x="91753" y="341055"/>
                    <a:pt x="91753" y="357456"/>
                    <a:pt x="91753" y="373856"/>
                  </a:cubicBezTo>
                  <a:cubicBezTo>
                    <a:pt x="91753" y="390257"/>
                    <a:pt x="91753" y="406584"/>
                    <a:pt x="91753" y="422985"/>
                  </a:cubicBezTo>
                  <a:cubicBezTo>
                    <a:pt x="91753" y="439386"/>
                    <a:pt x="88476" y="459038"/>
                    <a:pt x="88476" y="475439"/>
                  </a:cubicBezTo>
                  <a:cubicBezTo>
                    <a:pt x="85199" y="508166"/>
                    <a:pt x="85199" y="544219"/>
                    <a:pt x="85199" y="577021"/>
                  </a:cubicBezTo>
                  <a:cubicBezTo>
                    <a:pt x="81922" y="609749"/>
                    <a:pt x="81922" y="645801"/>
                    <a:pt x="81922" y="678603"/>
                  </a:cubicBezTo>
                  <a:cubicBezTo>
                    <a:pt x="81922" y="711331"/>
                    <a:pt x="81922" y="744133"/>
                    <a:pt x="78645" y="776860"/>
                  </a:cubicBezTo>
                  <a:cubicBezTo>
                    <a:pt x="78645" y="812913"/>
                    <a:pt x="75368" y="845715"/>
                    <a:pt x="75368" y="881767"/>
                  </a:cubicBezTo>
                  <a:cubicBezTo>
                    <a:pt x="75368" y="914495"/>
                    <a:pt x="72091" y="947297"/>
                    <a:pt x="72091" y="980025"/>
                  </a:cubicBezTo>
                  <a:cubicBezTo>
                    <a:pt x="68815" y="996426"/>
                    <a:pt x="68815" y="1012827"/>
                    <a:pt x="68815" y="1029154"/>
                  </a:cubicBezTo>
                  <a:cubicBezTo>
                    <a:pt x="68815" y="1048879"/>
                    <a:pt x="68815" y="1065206"/>
                    <a:pt x="68815" y="1084931"/>
                  </a:cubicBezTo>
                  <a:cubicBezTo>
                    <a:pt x="72091" y="1120910"/>
                    <a:pt x="72091" y="1153712"/>
                    <a:pt x="72091" y="1186440"/>
                  </a:cubicBezTo>
                  <a:cubicBezTo>
                    <a:pt x="72091" y="1206165"/>
                    <a:pt x="72091" y="1222492"/>
                    <a:pt x="72091" y="1238893"/>
                  </a:cubicBezTo>
                  <a:cubicBezTo>
                    <a:pt x="72091" y="1255294"/>
                    <a:pt x="72091" y="1271695"/>
                    <a:pt x="72091" y="1288022"/>
                  </a:cubicBezTo>
                  <a:cubicBezTo>
                    <a:pt x="72091" y="1304423"/>
                    <a:pt x="72091" y="1320824"/>
                    <a:pt x="72091" y="1337225"/>
                  </a:cubicBezTo>
                  <a:cubicBezTo>
                    <a:pt x="72091" y="1353552"/>
                    <a:pt x="75368" y="1369952"/>
                    <a:pt x="75368" y="1386353"/>
                  </a:cubicBezTo>
                  <a:cubicBezTo>
                    <a:pt x="75368" y="1402754"/>
                    <a:pt x="78645" y="1422406"/>
                    <a:pt x="78645" y="1438807"/>
                  </a:cubicBezTo>
                  <a:cubicBezTo>
                    <a:pt x="78645" y="1458458"/>
                    <a:pt x="81922" y="1474859"/>
                    <a:pt x="81922" y="1491186"/>
                  </a:cubicBezTo>
                  <a:cubicBezTo>
                    <a:pt x="81922" y="1507587"/>
                    <a:pt x="85199" y="1523988"/>
                    <a:pt x="85199" y="1540389"/>
                  </a:cubicBezTo>
                  <a:cubicBezTo>
                    <a:pt x="85199" y="1550215"/>
                    <a:pt x="85199" y="1556716"/>
                    <a:pt x="85199" y="1566542"/>
                  </a:cubicBezTo>
                  <a:lnTo>
                    <a:pt x="86308" y="1566542"/>
                  </a:lnTo>
                  <a:lnTo>
                    <a:pt x="86308" y="1579317"/>
                  </a:lnTo>
                  <a:lnTo>
                    <a:pt x="85199" y="1579692"/>
                  </a:lnTo>
                  <a:cubicBezTo>
                    <a:pt x="85199" y="1582943"/>
                    <a:pt x="85199" y="1586267"/>
                    <a:pt x="85199" y="1589518"/>
                  </a:cubicBezTo>
                  <a:cubicBezTo>
                    <a:pt x="81922" y="1592768"/>
                    <a:pt x="81922" y="1596093"/>
                    <a:pt x="78645" y="1599343"/>
                  </a:cubicBezTo>
                  <a:cubicBezTo>
                    <a:pt x="75368" y="1602594"/>
                    <a:pt x="72091" y="1605919"/>
                    <a:pt x="68815" y="1605919"/>
                  </a:cubicBezTo>
                  <a:cubicBezTo>
                    <a:pt x="62261" y="1609169"/>
                    <a:pt x="58984" y="1609169"/>
                    <a:pt x="62261" y="1609169"/>
                  </a:cubicBezTo>
                  <a:cubicBezTo>
                    <a:pt x="58984" y="1609169"/>
                    <a:pt x="58984" y="1609169"/>
                    <a:pt x="55707" y="1609169"/>
                  </a:cubicBezTo>
                  <a:cubicBezTo>
                    <a:pt x="49153" y="1609169"/>
                    <a:pt x="45876" y="1609169"/>
                    <a:pt x="42600" y="1605919"/>
                  </a:cubicBezTo>
                  <a:cubicBezTo>
                    <a:pt x="32769" y="1599343"/>
                    <a:pt x="29492" y="1592768"/>
                    <a:pt x="29492" y="1586267"/>
                  </a:cubicBezTo>
                  <a:cubicBezTo>
                    <a:pt x="29492" y="1582943"/>
                    <a:pt x="29492" y="1579692"/>
                    <a:pt x="29492" y="1576367"/>
                  </a:cubicBezTo>
                  <a:cubicBezTo>
                    <a:pt x="29492" y="1569866"/>
                    <a:pt x="26215" y="1563291"/>
                    <a:pt x="26215" y="1556716"/>
                  </a:cubicBezTo>
                  <a:cubicBezTo>
                    <a:pt x="22938" y="1543639"/>
                    <a:pt x="19661" y="1530563"/>
                    <a:pt x="19661" y="1517413"/>
                  </a:cubicBezTo>
                  <a:cubicBezTo>
                    <a:pt x="16385" y="1491186"/>
                    <a:pt x="16385" y="1468284"/>
                    <a:pt x="13108" y="1442057"/>
                  </a:cubicBezTo>
                  <a:cubicBezTo>
                    <a:pt x="9831" y="1409256"/>
                    <a:pt x="6554" y="1373277"/>
                    <a:pt x="3277" y="1340475"/>
                  </a:cubicBezTo>
                  <a:cubicBezTo>
                    <a:pt x="3277" y="1324074"/>
                    <a:pt x="3277" y="1307747"/>
                    <a:pt x="3277" y="1291346"/>
                  </a:cubicBezTo>
                  <a:cubicBezTo>
                    <a:pt x="3277" y="1274945"/>
                    <a:pt x="3277" y="1258545"/>
                    <a:pt x="3277" y="1242144"/>
                  </a:cubicBezTo>
                  <a:cubicBezTo>
                    <a:pt x="0" y="1206165"/>
                    <a:pt x="0" y="1173363"/>
                    <a:pt x="0" y="1137311"/>
                  </a:cubicBezTo>
                  <a:cubicBezTo>
                    <a:pt x="0" y="1104583"/>
                    <a:pt x="0" y="1068531"/>
                    <a:pt x="0" y="1035729"/>
                  </a:cubicBezTo>
                  <a:cubicBezTo>
                    <a:pt x="0" y="1003001"/>
                    <a:pt x="3277" y="970199"/>
                    <a:pt x="3277" y="937471"/>
                  </a:cubicBezTo>
                  <a:cubicBezTo>
                    <a:pt x="3277" y="901419"/>
                    <a:pt x="6554" y="868617"/>
                    <a:pt x="6554" y="832564"/>
                  </a:cubicBezTo>
                  <a:cubicBezTo>
                    <a:pt x="6554" y="799837"/>
                    <a:pt x="9831" y="767035"/>
                    <a:pt x="9831" y="734307"/>
                  </a:cubicBezTo>
                  <a:cubicBezTo>
                    <a:pt x="13108" y="701505"/>
                    <a:pt x="13108" y="665453"/>
                    <a:pt x="13108" y="629400"/>
                  </a:cubicBezTo>
                  <a:cubicBezTo>
                    <a:pt x="16385" y="593422"/>
                    <a:pt x="16385" y="560620"/>
                    <a:pt x="16385" y="527818"/>
                  </a:cubicBezTo>
                  <a:cubicBezTo>
                    <a:pt x="16385" y="495090"/>
                    <a:pt x="19661" y="459038"/>
                    <a:pt x="19661" y="426236"/>
                  </a:cubicBezTo>
                  <a:cubicBezTo>
                    <a:pt x="19661" y="409909"/>
                    <a:pt x="19661" y="393508"/>
                    <a:pt x="19661" y="377107"/>
                  </a:cubicBezTo>
                  <a:cubicBezTo>
                    <a:pt x="19661" y="367281"/>
                    <a:pt x="19661" y="360706"/>
                    <a:pt x="19661" y="350880"/>
                  </a:cubicBezTo>
                  <a:cubicBezTo>
                    <a:pt x="19661" y="341055"/>
                    <a:pt x="19661" y="334553"/>
                    <a:pt x="19661" y="324728"/>
                  </a:cubicBezTo>
                  <a:cubicBezTo>
                    <a:pt x="19661" y="291926"/>
                    <a:pt x="22938" y="255873"/>
                    <a:pt x="26215" y="223145"/>
                  </a:cubicBezTo>
                  <a:cubicBezTo>
                    <a:pt x="26215" y="190344"/>
                    <a:pt x="29492" y="157616"/>
                    <a:pt x="29492" y="124814"/>
                  </a:cubicBezTo>
                  <a:cubicBezTo>
                    <a:pt x="29492" y="108413"/>
                    <a:pt x="29492" y="92012"/>
                    <a:pt x="26215" y="75685"/>
                  </a:cubicBezTo>
                  <a:cubicBezTo>
                    <a:pt x="26215" y="69110"/>
                    <a:pt x="26215" y="59284"/>
                    <a:pt x="26215" y="52709"/>
                  </a:cubicBezTo>
                  <a:cubicBezTo>
                    <a:pt x="26215" y="49458"/>
                    <a:pt x="26215" y="46208"/>
                    <a:pt x="26215" y="42883"/>
                  </a:cubicBezTo>
                  <a:cubicBezTo>
                    <a:pt x="26215" y="39633"/>
                    <a:pt x="29492" y="36308"/>
                    <a:pt x="29492" y="33058"/>
                  </a:cubicBezTo>
                  <a:cubicBezTo>
                    <a:pt x="29492" y="33058"/>
                    <a:pt x="29492" y="29807"/>
                    <a:pt x="29492" y="29807"/>
                  </a:cubicBezTo>
                  <a:cubicBezTo>
                    <a:pt x="32769" y="26482"/>
                    <a:pt x="32769" y="26482"/>
                    <a:pt x="36046" y="23232"/>
                  </a:cubicBezTo>
                  <a:cubicBezTo>
                    <a:pt x="36046" y="19981"/>
                    <a:pt x="42600" y="19981"/>
                    <a:pt x="45876" y="16657"/>
                  </a:cubicBezTo>
                  <a:cubicBezTo>
                    <a:pt x="52430" y="13406"/>
                    <a:pt x="55707" y="13406"/>
                    <a:pt x="62261" y="13406"/>
                  </a:cubicBezTo>
                  <a:cubicBezTo>
                    <a:pt x="68815" y="13406"/>
                    <a:pt x="75368" y="13406"/>
                    <a:pt x="78645" y="16657"/>
                  </a:cubicBezTo>
                  <a:cubicBezTo>
                    <a:pt x="81922" y="16657"/>
                    <a:pt x="85199" y="19981"/>
                    <a:pt x="88476" y="23232"/>
                  </a:cubicBezTo>
                  <a:lnTo>
                    <a:pt x="88480" y="23236"/>
                  </a:lnTo>
                  <a:lnTo>
                    <a:pt x="91729" y="23236"/>
                  </a:lnTo>
                  <a:cubicBezTo>
                    <a:pt x="95016" y="19959"/>
                    <a:pt x="101590" y="19959"/>
                    <a:pt x="104878" y="19959"/>
                  </a:cubicBezTo>
                  <a:cubicBezTo>
                    <a:pt x="108165" y="19959"/>
                    <a:pt x="111452" y="19959"/>
                    <a:pt x="114739" y="19959"/>
                  </a:cubicBezTo>
                  <a:cubicBezTo>
                    <a:pt x="121208" y="19959"/>
                    <a:pt x="131069" y="19959"/>
                    <a:pt x="140931" y="19959"/>
                  </a:cubicBezTo>
                  <a:cubicBezTo>
                    <a:pt x="160548" y="19959"/>
                    <a:pt x="176984" y="16683"/>
                    <a:pt x="193314" y="16683"/>
                  </a:cubicBezTo>
                  <a:cubicBezTo>
                    <a:pt x="209697" y="15044"/>
                    <a:pt x="226902" y="15044"/>
                    <a:pt x="244517" y="15454"/>
                  </a:cubicBezTo>
                  <a:cubicBezTo>
                    <a:pt x="262133" y="15864"/>
                    <a:pt x="280159" y="16683"/>
                    <a:pt x="298186" y="16683"/>
                  </a:cubicBezTo>
                  <a:cubicBezTo>
                    <a:pt x="344101" y="16683"/>
                    <a:pt x="393197" y="19964"/>
                    <a:pt x="439111" y="23236"/>
                  </a:cubicBezTo>
                  <a:cubicBezTo>
                    <a:pt x="462016" y="26513"/>
                    <a:pt x="488207" y="26513"/>
                    <a:pt x="511218" y="26513"/>
                  </a:cubicBezTo>
                  <a:cubicBezTo>
                    <a:pt x="534122" y="26513"/>
                    <a:pt x="560313" y="26513"/>
                    <a:pt x="583218" y="26513"/>
                  </a:cubicBezTo>
                  <a:cubicBezTo>
                    <a:pt x="606228" y="26513"/>
                    <a:pt x="632420" y="26513"/>
                    <a:pt x="655324" y="26513"/>
                  </a:cubicBezTo>
                  <a:cubicBezTo>
                    <a:pt x="678334" y="26513"/>
                    <a:pt x="704526" y="29789"/>
                    <a:pt x="730717" y="29789"/>
                  </a:cubicBezTo>
                  <a:cubicBezTo>
                    <a:pt x="779813" y="33066"/>
                    <a:pt x="829015" y="33066"/>
                    <a:pt x="878217" y="33066"/>
                  </a:cubicBezTo>
                  <a:cubicBezTo>
                    <a:pt x="927313" y="36343"/>
                    <a:pt x="976515" y="36343"/>
                    <a:pt x="1025611" y="36343"/>
                  </a:cubicBezTo>
                  <a:cubicBezTo>
                    <a:pt x="1071526" y="36343"/>
                    <a:pt x="1120621" y="36343"/>
                    <a:pt x="1166536" y="39619"/>
                  </a:cubicBezTo>
                  <a:cubicBezTo>
                    <a:pt x="1218919" y="39619"/>
                    <a:pt x="1268121" y="42896"/>
                    <a:pt x="1317217" y="42896"/>
                  </a:cubicBezTo>
                  <a:cubicBezTo>
                    <a:pt x="1366419" y="42896"/>
                    <a:pt x="1412228" y="46173"/>
                    <a:pt x="1461429" y="46173"/>
                  </a:cubicBezTo>
                  <a:cubicBezTo>
                    <a:pt x="1484334" y="49444"/>
                    <a:pt x="1510525" y="49444"/>
                    <a:pt x="1533536" y="49444"/>
                  </a:cubicBezTo>
                  <a:cubicBezTo>
                    <a:pt x="1559727" y="49444"/>
                    <a:pt x="1585919" y="49444"/>
                    <a:pt x="1612110" y="49444"/>
                  </a:cubicBezTo>
                  <a:cubicBezTo>
                    <a:pt x="1661312" y="46173"/>
                    <a:pt x="1707227" y="46173"/>
                    <a:pt x="1756323" y="46173"/>
                  </a:cubicBezTo>
                  <a:cubicBezTo>
                    <a:pt x="1779227" y="46173"/>
                    <a:pt x="1805525" y="46173"/>
                    <a:pt x="1828429" y="46173"/>
                  </a:cubicBezTo>
                  <a:cubicBezTo>
                    <a:pt x="1851333" y="46173"/>
                    <a:pt x="1874344" y="46173"/>
                    <a:pt x="1897248" y="46173"/>
                  </a:cubicBezTo>
                  <a:cubicBezTo>
                    <a:pt x="1923440" y="46173"/>
                    <a:pt x="1946344" y="46173"/>
                    <a:pt x="1969354" y="46173"/>
                  </a:cubicBezTo>
                  <a:cubicBezTo>
                    <a:pt x="1992259" y="46173"/>
                    <a:pt x="2018450" y="42896"/>
                    <a:pt x="2041355" y="42896"/>
                  </a:cubicBezTo>
                  <a:cubicBezTo>
                    <a:pt x="2067652" y="42896"/>
                    <a:pt x="2090556" y="39619"/>
                    <a:pt x="2116748" y="39619"/>
                  </a:cubicBezTo>
                  <a:cubicBezTo>
                    <a:pt x="2139758" y="39619"/>
                    <a:pt x="2165950" y="36343"/>
                    <a:pt x="2188854" y="36343"/>
                  </a:cubicBezTo>
                  <a:cubicBezTo>
                    <a:pt x="2211759" y="36343"/>
                    <a:pt x="2238056" y="33066"/>
                    <a:pt x="2260961" y="33066"/>
                  </a:cubicBezTo>
                  <a:lnTo>
                    <a:pt x="2293707" y="33066"/>
                  </a:lnTo>
                  <a:lnTo>
                    <a:pt x="2293707" y="27440"/>
                  </a:lnTo>
                  <a:cubicBezTo>
                    <a:pt x="2293707" y="24186"/>
                    <a:pt x="2293707" y="24186"/>
                    <a:pt x="2293707" y="20903"/>
                  </a:cubicBezTo>
                  <a:cubicBezTo>
                    <a:pt x="2293707" y="17619"/>
                    <a:pt x="2293707" y="17619"/>
                    <a:pt x="2293707" y="14336"/>
                  </a:cubicBezTo>
                  <a:cubicBezTo>
                    <a:pt x="2293707" y="11082"/>
                    <a:pt x="2296982" y="7798"/>
                    <a:pt x="2300261" y="4515"/>
                  </a:cubicBezTo>
                  <a:close/>
                </a:path>
              </a:pathLst>
            </a:custGeom>
            <a:grp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sp>
          <p:nvSpPr>
            <p:cNvPr id="17" name="Freeform: Shape 16">
              <a:extLst>
                <a:ext uri="{FF2B5EF4-FFF2-40B4-BE49-F238E27FC236}">
                  <a16:creationId xmlns:a16="http://schemas.microsoft.com/office/drawing/2014/main" id="{1744DFF0-2F85-29CC-472E-8D1B3CA1A295}"/>
                </a:ext>
              </a:extLst>
            </p:cNvPr>
            <p:cNvSpPr/>
            <p:nvPr/>
          </p:nvSpPr>
          <p:spPr>
            <a:xfrm>
              <a:off x="3148274" y="5422834"/>
              <a:ext cx="2396746" cy="1153400"/>
            </a:xfrm>
            <a:custGeom>
              <a:avLst/>
              <a:gdLst>
                <a:gd name="connsiteX0" fmla="*/ 144175 w 2396746"/>
                <a:gd name="connsiteY0" fmla="*/ 163836 h 1153400"/>
                <a:gd name="connsiteX1" fmla="*/ 160560 w 2396746"/>
                <a:gd name="connsiteY1" fmla="*/ 163836 h 1153400"/>
                <a:gd name="connsiteX2" fmla="*/ 176944 w 2396746"/>
                <a:gd name="connsiteY2" fmla="*/ 163836 h 1153400"/>
                <a:gd name="connsiteX3" fmla="*/ 186775 w 2396746"/>
                <a:gd name="connsiteY3" fmla="*/ 167113 h 1153400"/>
                <a:gd name="connsiteX4" fmla="*/ 193329 w 2396746"/>
                <a:gd name="connsiteY4" fmla="*/ 170389 h 1153400"/>
                <a:gd name="connsiteX5" fmla="*/ 196605 w 2396746"/>
                <a:gd name="connsiteY5" fmla="*/ 176943 h 1153400"/>
                <a:gd name="connsiteX6" fmla="*/ 196605 w 2396746"/>
                <a:gd name="connsiteY6" fmla="*/ 180220 h 1153400"/>
                <a:gd name="connsiteX7" fmla="*/ 196605 w 2396746"/>
                <a:gd name="connsiteY7" fmla="*/ 190050 h 1153400"/>
                <a:gd name="connsiteX8" fmla="*/ 199882 w 2396746"/>
                <a:gd name="connsiteY8" fmla="*/ 209711 h 1153400"/>
                <a:gd name="connsiteX9" fmla="*/ 199882 w 2396746"/>
                <a:gd name="connsiteY9" fmla="*/ 252309 h 1153400"/>
                <a:gd name="connsiteX10" fmla="*/ 193329 w 2396746"/>
                <a:gd name="connsiteY10" fmla="*/ 311291 h 1153400"/>
                <a:gd name="connsiteX11" fmla="*/ 190052 w 2396746"/>
                <a:gd name="connsiteY11" fmla="*/ 340782 h 1153400"/>
                <a:gd name="connsiteX12" fmla="*/ 190052 w 2396746"/>
                <a:gd name="connsiteY12" fmla="*/ 370273 h 1153400"/>
                <a:gd name="connsiteX13" fmla="*/ 190052 w 2396746"/>
                <a:gd name="connsiteY13" fmla="*/ 399764 h 1153400"/>
                <a:gd name="connsiteX14" fmla="*/ 186775 w 2396746"/>
                <a:gd name="connsiteY14" fmla="*/ 432532 h 1153400"/>
                <a:gd name="connsiteX15" fmla="*/ 183498 w 2396746"/>
                <a:gd name="connsiteY15" fmla="*/ 491514 h 1153400"/>
                <a:gd name="connsiteX16" fmla="*/ 180221 w 2396746"/>
                <a:gd name="connsiteY16" fmla="*/ 553773 h 1153400"/>
                <a:gd name="connsiteX17" fmla="*/ 176944 w 2396746"/>
                <a:gd name="connsiteY17" fmla="*/ 612755 h 1153400"/>
                <a:gd name="connsiteX18" fmla="*/ 173667 w 2396746"/>
                <a:gd name="connsiteY18" fmla="*/ 675014 h 1153400"/>
                <a:gd name="connsiteX19" fmla="*/ 170390 w 2396746"/>
                <a:gd name="connsiteY19" fmla="*/ 733996 h 1153400"/>
                <a:gd name="connsiteX20" fmla="*/ 167114 w 2396746"/>
                <a:gd name="connsiteY20" fmla="*/ 763487 h 1153400"/>
                <a:gd name="connsiteX21" fmla="*/ 167114 w 2396746"/>
                <a:gd name="connsiteY21" fmla="*/ 796255 h 1153400"/>
                <a:gd name="connsiteX22" fmla="*/ 170390 w 2396746"/>
                <a:gd name="connsiteY22" fmla="*/ 855237 h 1153400"/>
                <a:gd name="connsiteX23" fmla="*/ 170390 w 2396746"/>
                <a:gd name="connsiteY23" fmla="*/ 884728 h 1153400"/>
                <a:gd name="connsiteX24" fmla="*/ 170390 w 2396746"/>
                <a:gd name="connsiteY24" fmla="*/ 914219 h 1153400"/>
                <a:gd name="connsiteX25" fmla="*/ 170390 w 2396746"/>
                <a:gd name="connsiteY25" fmla="*/ 943710 h 1153400"/>
                <a:gd name="connsiteX26" fmla="*/ 173667 w 2396746"/>
                <a:gd name="connsiteY26" fmla="*/ 973201 h 1153400"/>
                <a:gd name="connsiteX27" fmla="*/ 176944 w 2396746"/>
                <a:gd name="connsiteY27" fmla="*/ 1002692 h 1153400"/>
                <a:gd name="connsiteX28" fmla="*/ 180221 w 2396746"/>
                <a:gd name="connsiteY28" fmla="*/ 1032183 h 1153400"/>
                <a:gd name="connsiteX29" fmla="*/ 182706 w 2396746"/>
                <a:gd name="connsiteY29" fmla="*/ 1054540 h 1153400"/>
                <a:gd name="connsiteX30" fmla="*/ 226079 w 2396746"/>
                <a:gd name="connsiteY30" fmla="*/ 1051827 h 1153400"/>
                <a:gd name="connsiteX31" fmla="*/ 277282 w 2396746"/>
                <a:gd name="connsiteY31" fmla="*/ 1050598 h 1153400"/>
                <a:gd name="connsiteX32" fmla="*/ 330951 w 2396746"/>
                <a:gd name="connsiteY32" fmla="*/ 1051827 h 1153400"/>
                <a:gd name="connsiteX33" fmla="*/ 471876 w 2396746"/>
                <a:gd name="connsiteY33" fmla="*/ 1058380 h 1153400"/>
                <a:gd name="connsiteX34" fmla="*/ 543983 w 2396746"/>
                <a:gd name="connsiteY34" fmla="*/ 1061656 h 1153400"/>
                <a:gd name="connsiteX35" fmla="*/ 615983 w 2396746"/>
                <a:gd name="connsiteY35" fmla="*/ 1061656 h 1153400"/>
                <a:gd name="connsiteX36" fmla="*/ 688089 w 2396746"/>
                <a:gd name="connsiteY36" fmla="*/ 1061656 h 1153400"/>
                <a:gd name="connsiteX37" fmla="*/ 763482 w 2396746"/>
                <a:gd name="connsiteY37" fmla="*/ 1064928 h 1153400"/>
                <a:gd name="connsiteX38" fmla="*/ 910982 w 2396746"/>
                <a:gd name="connsiteY38" fmla="*/ 1068205 h 1153400"/>
                <a:gd name="connsiteX39" fmla="*/ 1058376 w 2396746"/>
                <a:gd name="connsiteY39" fmla="*/ 1071481 h 1153400"/>
                <a:gd name="connsiteX40" fmla="*/ 1199301 w 2396746"/>
                <a:gd name="connsiteY40" fmla="*/ 1074758 h 1153400"/>
                <a:gd name="connsiteX41" fmla="*/ 1349982 w 2396746"/>
                <a:gd name="connsiteY41" fmla="*/ 1078034 h 1153400"/>
                <a:gd name="connsiteX42" fmla="*/ 1494194 w 2396746"/>
                <a:gd name="connsiteY42" fmla="*/ 1081311 h 1153400"/>
                <a:gd name="connsiteX43" fmla="*/ 1566301 w 2396746"/>
                <a:gd name="connsiteY43" fmla="*/ 1084588 h 1153400"/>
                <a:gd name="connsiteX44" fmla="*/ 1644875 w 2396746"/>
                <a:gd name="connsiteY44" fmla="*/ 1084588 h 1153400"/>
                <a:gd name="connsiteX45" fmla="*/ 1789088 w 2396746"/>
                <a:gd name="connsiteY45" fmla="*/ 1081311 h 1153400"/>
                <a:gd name="connsiteX46" fmla="*/ 1861194 w 2396746"/>
                <a:gd name="connsiteY46" fmla="*/ 1081311 h 1153400"/>
                <a:gd name="connsiteX47" fmla="*/ 1930013 w 2396746"/>
                <a:gd name="connsiteY47" fmla="*/ 1081311 h 1153400"/>
                <a:gd name="connsiteX48" fmla="*/ 2002119 w 2396746"/>
                <a:gd name="connsiteY48" fmla="*/ 1081311 h 1153400"/>
                <a:gd name="connsiteX49" fmla="*/ 2074120 w 2396746"/>
                <a:gd name="connsiteY49" fmla="*/ 1078034 h 1153400"/>
                <a:gd name="connsiteX50" fmla="*/ 2149513 w 2396746"/>
                <a:gd name="connsiteY50" fmla="*/ 1074758 h 1153400"/>
                <a:gd name="connsiteX51" fmla="*/ 2221619 w 2396746"/>
                <a:gd name="connsiteY51" fmla="*/ 1071481 h 1153400"/>
                <a:gd name="connsiteX52" fmla="*/ 2293726 w 2396746"/>
                <a:gd name="connsiteY52" fmla="*/ 1068205 h 1153400"/>
                <a:gd name="connsiteX53" fmla="*/ 2311184 w 2396746"/>
                <a:gd name="connsiteY53" fmla="*/ 1068205 h 1153400"/>
                <a:gd name="connsiteX54" fmla="*/ 2306815 w 2396746"/>
                <a:gd name="connsiteY54" fmla="*/ 1048527 h 1153400"/>
                <a:gd name="connsiteX55" fmla="*/ 2296984 w 2396746"/>
                <a:gd name="connsiteY55" fmla="*/ 1009214 h 1153400"/>
                <a:gd name="connsiteX56" fmla="*/ 2296984 w 2396746"/>
                <a:gd name="connsiteY56" fmla="*/ 989557 h 1153400"/>
                <a:gd name="connsiteX57" fmla="*/ 2296984 w 2396746"/>
                <a:gd name="connsiteY57" fmla="*/ 969900 h 1153400"/>
                <a:gd name="connsiteX58" fmla="*/ 2293707 w 2396746"/>
                <a:gd name="connsiteY58" fmla="*/ 930587 h 1153400"/>
                <a:gd name="connsiteX59" fmla="*/ 2293707 w 2396746"/>
                <a:gd name="connsiteY59" fmla="*/ 891273 h 1153400"/>
                <a:gd name="connsiteX60" fmla="*/ 2296984 w 2396746"/>
                <a:gd name="connsiteY60" fmla="*/ 851931 h 1153400"/>
                <a:gd name="connsiteX61" fmla="*/ 2300261 w 2396746"/>
                <a:gd name="connsiteY61" fmla="*/ 812618 h 1153400"/>
                <a:gd name="connsiteX62" fmla="*/ 2303538 w 2396746"/>
                <a:gd name="connsiteY62" fmla="*/ 773304 h 1153400"/>
                <a:gd name="connsiteX63" fmla="*/ 2306815 w 2396746"/>
                <a:gd name="connsiteY63" fmla="*/ 730705 h 1153400"/>
                <a:gd name="connsiteX64" fmla="*/ 2310091 w 2396746"/>
                <a:gd name="connsiteY64" fmla="*/ 691391 h 1153400"/>
                <a:gd name="connsiteX65" fmla="*/ 2313368 w 2396746"/>
                <a:gd name="connsiteY65" fmla="*/ 652078 h 1153400"/>
                <a:gd name="connsiteX66" fmla="*/ 2313368 w 2396746"/>
                <a:gd name="connsiteY66" fmla="*/ 632392 h 1153400"/>
                <a:gd name="connsiteX67" fmla="*/ 2313368 w 2396746"/>
                <a:gd name="connsiteY67" fmla="*/ 622564 h 1153400"/>
                <a:gd name="connsiteX68" fmla="*/ 2313368 w 2396746"/>
                <a:gd name="connsiteY68" fmla="*/ 612736 h 1153400"/>
                <a:gd name="connsiteX69" fmla="*/ 2319922 w 2396746"/>
                <a:gd name="connsiteY69" fmla="*/ 573422 h 1153400"/>
                <a:gd name="connsiteX70" fmla="*/ 2323199 w 2396746"/>
                <a:gd name="connsiteY70" fmla="*/ 534108 h 1153400"/>
                <a:gd name="connsiteX71" fmla="*/ 2319922 w 2396746"/>
                <a:gd name="connsiteY71" fmla="*/ 514452 h 1153400"/>
                <a:gd name="connsiteX72" fmla="*/ 2319922 w 2396746"/>
                <a:gd name="connsiteY72" fmla="*/ 504623 h 1153400"/>
                <a:gd name="connsiteX73" fmla="*/ 2319922 w 2396746"/>
                <a:gd name="connsiteY73" fmla="*/ 501338 h 1153400"/>
                <a:gd name="connsiteX74" fmla="*/ 2323199 w 2396746"/>
                <a:gd name="connsiteY74" fmla="*/ 498052 h 1153400"/>
                <a:gd name="connsiteX75" fmla="*/ 2329753 w 2396746"/>
                <a:gd name="connsiteY75" fmla="*/ 494795 h 1153400"/>
                <a:gd name="connsiteX76" fmla="*/ 2339583 w 2396746"/>
                <a:gd name="connsiteY76" fmla="*/ 491509 h 1153400"/>
                <a:gd name="connsiteX77" fmla="*/ 2355968 w 2396746"/>
                <a:gd name="connsiteY77" fmla="*/ 491509 h 1153400"/>
                <a:gd name="connsiteX78" fmla="*/ 2372352 w 2396746"/>
                <a:gd name="connsiteY78" fmla="*/ 491509 h 1153400"/>
                <a:gd name="connsiteX79" fmla="*/ 2382183 w 2396746"/>
                <a:gd name="connsiteY79" fmla="*/ 494795 h 1153400"/>
                <a:gd name="connsiteX80" fmla="*/ 2388736 w 2396746"/>
                <a:gd name="connsiteY80" fmla="*/ 498052 h 1153400"/>
                <a:gd name="connsiteX81" fmla="*/ 2392013 w 2396746"/>
                <a:gd name="connsiteY81" fmla="*/ 501338 h 1153400"/>
                <a:gd name="connsiteX82" fmla="*/ 2392013 w 2396746"/>
                <a:gd name="connsiteY82" fmla="*/ 504623 h 1153400"/>
                <a:gd name="connsiteX83" fmla="*/ 2392013 w 2396746"/>
                <a:gd name="connsiteY83" fmla="*/ 511166 h 1153400"/>
                <a:gd name="connsiteX84" fmla="*/ 2395290 w 2396746"/>
                <a:gd name="connsiteY84" fmla="*/ 524280 h 1153400"/>
                <a:gd name="connsiteX85" fmla="*/ 2395290 w 2396746"/>
                <a:gd name="connsiteY85" fmla="*/ 553765 h 1153400"/>
                <a:gd name="connsiteX86" fmla="*/ 2388736 w 2396746"/>
                <a:gd name="connsiteY86" fmla="*/ 593079 h 1153400"/>
                <a:gd name="connsiteX87" fmla="*/ 2385459 w 2396746"/>
                <a:gd name="connsiteY87" fmla="*/ 612736 h 1153400"/>
                <a:gd name="connsiteX88" fmla="*/ 2385459 w 2396746"/>
                <a:gd name="connsiteY88" fmla="*/ 632392 h 1153400"/>
                <a:gd name="connsiteX89" fmla="*/ 2385459 w 2396746"/>
                <a:gd name="connsiteY89" fmla="*/ 652049 h 1153400"/>
                <a:gd name="connsiteX90" fmla="*/ 2382183 w 2396746"/>
                <a:gd name="connsiteY90" fmla="*/ 671735 h 1153400"/>
                <a:gd name="connsiteX91" fmla="*/ 2378906 w 2396746"/>
                <a:gd name="connsiteY91" fmla="*/ 711048 h 1153400"/>
                <a:gd name="connsiteX92" fmla="*/ 2375629 w 2396746"/>
                <a:gd name="connsiteY92" fmla="*/ 750362 h 1153400"/>
                <a:gd name="connsiteX93" fmla="*/ 2372352 w 2396746"/>
                <a:gd name="connsiteY93" fmla="*/ 789675 h 1153400"/>
                <a:gd name="connsiteX94" fmla="*/ 2369075 w 2396746"/>
                <a:gd name="connsiteY94" fmla="*/ 828989 h 1153400"/>
                <a:gd name="connsiteX95" fmla="*/ 2365798 w 2396746"/>
                <a:gd name="connsiteY95" fmla="*/ 868331 h 1153400"/>
                <a:gd name="connsiteX96" fmla="*/ 2362521 w 2396746"/>
                <a:gd name="connsiteY96" fmla="*/ 887988 h 1153400"/>
                <a:gd name="connsiteX97" fmla="*/ 2362521 w 2396746"/>
                <a:gd name="connsiteY97" fmla="*/ 907644 h 1153400"/>
                <a:gd name="connsiteX98" fmla="*/ 2365798 w 2396746"/>
                <a:gd name="connsiteY98" fmla="*/ 946958 h 1153400"/>
                <a:gd name="connsiteX99" fmla="*/ 2365798 w 2396746"/>
                <a:gd name="connsiteY99" fmla="*/ 966615 h 1153400"/>
                <a:gd name="connsiteX100" fmla="*/ 2365798 w 2396746"/>
                <a:gd name="connsiteY100" fmla="*/ 986272 h 1153400"/>
                <a:gd name="connsiteX101" fmla="*/ 2365798 w 2396746"/>
                <a:gd name="connsiteY101" fmla="*/ 1005928 h 1153400"/>
                <a:gd name="connsiteX102" fmla="*/ 2369075 w 2396746"/>
                <a:gd name="connsiteY102" fmla="*/ 1025585 h 1153400"/>
                <a:gd name="connsiteX103" fmla="*/ 2372352 w 2396746"/>
                <a:gd name="connsiteY103" fmla="*/ 1045242 h 1153400"/>
                <a:gd name="connsiteX104" fmla="*/ 2375629 w 2396746"/>
                <a:gd name="connsiteY104" fmla="*/ 1064927 h 1153400"/>
                <a:gd name="connsiteX105" fmla="*/ 2377605 w 2396746"/>
                <a:gd name="connsiteY105" fmla="*/ 1076779 h 1153400"/>
                <a:gd name="connsiteX106" fmla="*/ 2385449 w 2396746"/>
                <a:gd name="connsiteY106" fmla="*/ 1084597 h 1153400"/>
                <a:gd name="connsiteX107" fmla="*/ 2388736 w 2396746"/>
                <a:gd name="connsiteY107" fmla="*/ 1091141 h 1153400"/>
                <a:gd name="connsiteX108" fmla="*/ 2388736 w 2396746"/>
                <a:gd name="connsiteY108" fmla="*/ 1092770 h 1153400"/>
                <a:gd name="connsiteX109" fmla="*/ 2388737 w 2396746"/>
                <a:gd name="connsiteY109" fmla="*/ 1092769 h 1153400"/>
                <a:gd name="connsiteX110" fmla="*/ 2388737 w 2396746"/>
                <a:gd name="connsiteY110" fmla="*/ 1100955 h 1153400"/>
                <a:gd name="connsiteX111" fmla="*/ 2388736 w 2396746"/>
                <a:gd name="connsiteY111" fmla="*/ 1100955 h 1153400"/>
                <a:gd name="connsiteX112" fmla="*/ 2387101 w 2396746"/>
                <a:gd name="connsiteY112" fmla="*/ 1100955 h 1153400"/>
                <a:gd name="connsiteX113" fmla="*/ 2382162 w 2396746"/>
                <a:gd name="connsiteY113" fmla="*/ 1110805 h 1153400"/>
                <a:gd name="connsiteX114" fmla="*/ 2355970 w 2396746"/>
                <a:gd name="connsiteY114" fmla="*/ 1123911 h 1153400"/>
                <a:gd name="connsiteX115" fmla="*/ 2342821 w 2396746"/>
                <a:gd name="connsiteY115" fmla="*/ 1123911 h 1153400"/>
                <a:gd name="connsiteX116" fmla="*/ 2316630 w 2396746"/>
                <a:gd name="connsiteY116" fmla="*/ 1127188 h 1153400"/>
                <a:gd name="connsiteX117" fmla="*/ 2257672 w 2396746"/>
                <a:gd name="connsiteY117" fmla="*/ 1133741 h 1153400"/>
                <a:gd name="connsiteX118" fmla="*/ 2149513 w 2396746"/>
                <a:gd name="connsiteY118" fmla="*/ 1140294 h 1153400"/>
                <a:gd name="connsiteX119" fmla="*/ 2002119 w 2396746"/>
                <a:gd name="connsiteY119" fmla="*/ 1150124 h 1153400"/>
                <a:gd name="connsiteX120" fmla="*/ 1930013 w 2396746"/>
                <a:gd name="connsiteY120" fmla="*/ 1150124 h 1153400"/>
                <a:gd name="connsiteX121" fmla="*/ 1861194 w 2396746"/>
                <a:gd name="connsiteY121" fmla="*/ 1150124 h 1153400"/>
                <a:gd name="connsiteX122" fmla="*/ 1710407 w 2396746"/>
                <a:gd name="connsiteY122" fmla="*/ 1153400 h 1153400"/>
                <a:gd name="connsiteX123" fmla="*/ 1563014 w 2396746"/>
                <a:gd name="connsiteY123" fmla="*/ 1153400 h 1153400"/>
                <a:gd name="connsiteX124" fmla="*/ 1422088 w 2396746"/>
                <a:gd name="connsiteY124" fmla="*/ 1150124 h 1153400"/>
                <a:gd name="connsiteX125" fmla="*/ 1271407 w 2396746"/>
                <a:gd name="connsiteY125" fmla="*/ 1146847 h 1153400"/>
                <a:gd name="connsiteX126" fmla="*/ 1130482 w 2396746"/>
                <a:gd name="connsiteY126" fmla="*/ 1143571 h 1153400"/>
                <a:gd name="connsiteX127" fmla="*/ 976514 w 2396746"/>
                <a:gd name="connsiteY127" fmla="*/ 1140294 h 1153400"/>
                <a:gd name="connsiteX128" fmla="*/ 832301 w 2396746"/>
                <a:gd name="connsiteY128" fmla="*/ 1137022 h 1153400"/>
                <a:gd name="connsiteX129" fmla="*/ 684802 w 2396746"/>
                <a:gd name="connsiteY129" fmla="*/ 1133746 h 1153400"/>
                <a:gd name="connsiteX130" fmla="*/ 612802 w 2396746"/>
                <a:gd name="connsiteY130" fmla="*/ 1133746 h 1153400"/>
                <a:gd name="connsiteX131" fmla="*/ 576748 w 2396746"/>
                <a:gd name="connsiteY131" fmla="*/ 1133746 h 1153400"/>
                <a:gd name="connsiteX132" fmla="*/ 540695 w 2396746"/>
                <a:gd name="connsiteY132" fmla="*/ 1133746 h 1153400"/>
                <a:gd name="connsiteX133" fmla="*/ 396483 w 2396746"/>
                <a:gd name="connsiteY133" fmla="*/ 1127193 h 1153400"/>
                <a:gd name="connsiteX134" fmla="*/ 255558 w 2396746"/>
                <a:gd name="connsiteY134" fmla="*/ 1123916 h 1153400"/>
                <a:gd name="connsiteX135" fmla="*/ 186738 w 2396746"/>
                <a:gd name="connsiteY135" fmla="*/ 1127193 h 1153400"/>
                <a:gd name="connsiteX136" fmla="*/ 153973 w 2396746"/>
                <a:gd name="connsiteY136" fmla="*/ 1127193 h 1153400"/>
                <a:gd name="connsiteX137" fmla="*/ 137643 w 2396746"/>
                <a:gd name="connsiteY137" fmla="*/ 1127193 h 1153400"/>
                <a:gd name="connsiteX138" fmla="*/ 124494 w 2396746"/>
                <a:gd name="connsiteY138" fmla="*/ 1123916 h 1153400"/>
                <a:gd name="connsiteX139" fmla="*/ 121207 w 2396746"/>
                <a:gd name="connsiteY139" fmla="*/ 1123916 h 1153400"/>
                <a:gd name="connsiteX140" fmla="*/ 111451 w 2396746"/>
                <a:gd name="connsiteY140" fmla="*/ 1117363 h 1153400"/>
                <a:gd name="connsiteX141" fmla="*/ 101589 w 2396746"/>
                <a:gd name="connsiteY141" fmla="*/ 1107533 h 1153400"/>
                <a:gd name="connsiteX142" fmla="*/ 98302 w 2396746"/>
                <a:gd name="connsiteY142" fmla="*/ 1091146 h 1153400"/>
                <a:gd name="connsiteX143" fmla="*/ 101589 w 2396746"/>
                <a:gd name="connsiteY143" fmla="*/ 1074763 h 1153400"/>
                <a:gd name="connsiteX144" fmla="*/ 111451 w 2396746"/>
                <a:gd name="connsiteY144" fmla="*/ 1064928 h 1153400"/>
                <a:gd name="connsiteX145" fmla="*/ 119264 w 2396746"/>
                <a:gd name="connsiteY145" fmla="*/ 1059684 h 1153400"/>
                <a:gd name="connsiteX146" fmla="*/ 117960 w 2396746"/>
                <a:gd name="connsiteY146" fmla="*/ 1055121 h 1153400"/>
                <a:gd name="connsiteX147" fmla="*/ 111407 w 2396746"/>
                <a:gd name="connsiteY147" fmla="*/ 1009245 h 1153400"/>
                <a:gd name="connsiteX148" fmla="*/ 101576 w 2396746"/>
                <a:gd name="connsiteY148" fmla="*/ 946987 h 1153400"/>
                <a:gd name="connsiteX149" fmla="*/ 101576 w 2396746"/>
                <a:gd name="connsiteY149" fmla="*/ 917495 h 1153400"/>
                <a:gd name="connsiteX150" fmla="*/ 101576 w 2396746"/>
                <a:gd name="connsiteY150" fmla="*/ 888004 h 1153400"/>
                <a:gd name="connsiteX151" fmla="*/ 98299 w 2396746"/>
                <a:gd name="connsiteY151" fmla="*/ 825746 h 1153400"/>
                <a:gd name="connsiteX152" fmla="*/ 98299 w 2396746"/>
                <a:gd name="connsiteY152" fmla="*/ 766764 h 1153400"/>
                <a:gd name="connsiteX153" fmla="*/ 101576 w 2396746"/>
                <a:gd name="connsiteY153" fmla="*/ 707781 h 1153400"/>
                <a:gd name="connsiteX154" fmla="*/ 104853 w 2396746"/>
                <a:gd name="connsiteY154" fmla="*/ 645523 h 1153400"/>
                <a:gd name="connsiteX155" fmla="*/ 108130 w 2396746"/>
                <a:gd name="connsiteY155" fmla="*/ 586541 h 1153400"/>
                <a:gd name="connsiteX156" fmla="*/ 111407 w 2396746"/>
                <a:gd name="connsiteY156" fmla="*/ 524282 h 1153400"/>
                <a:gd name="connsiteX157" fmla="*/ 114684 w 2396746"/>
                <a:gd name="connsiteY157" fmla="*/ 465300 h 1153400"/>
                <a:gd name="connsiteX158" fmla="*/ 117960 w 2396746"/>
                <a:gd name="connsiteY158" fmla="*/ 406318 h 1153400"/>
                <a:gd name="connsiteX159" fmla="*/ 117960 w 2396746"/>
                <a:gd name="connsiteY159" fmla="*/ 376827 h 1153400"/>
                <a:gd name="connsiteX160" fmla="*/ 117960 w 2396746"/>
                <a:gd name="connsiteY160" fmla="*/ 360443 h 1153400"/>
                <a:gd name="connsiteX161" fmla="*/ 117960 w 2396746"/>
                <a:gd name="connsiteY161" fmla="*/ 347336 h 1153400"/>
                <a:gd name="connsiteX162" fmla="*/ 124514 w 2396746"/>
                <a:gd name="connsiteY162" fmla="*/ 288353 h 1153400"/>
                <a:gd name="connsiteX163" fmla="*/ 127791 w 2396746"/>
                <a:gd name="connsiteY163" fmla="*/ 229371 h 1153400"/>
                <a:gd name="connsiteX164" fmla="*/ 124514 w 2396746"/>
                <a:gd name="connsiteY164" fmla="*/ 199880 h 1153400"/>
                <a:gd name="connsiteX165" fmla="*/ 124514 w 2396746"/>
                <a:gd name="connsiteY165" fmla="*/ 186773 h 1153400"/>
                <a:gd name="connsiteX166" fmla="*/ 124514 w 2396746"/>
                <a:gd name="connsiteY166" fmla="*/ 180220 h 1153400"/>
                <a:gd name="connsiteX167" fmla="*/ 127791 w 2396746"/>
                <a:gd name="connsiteY167" fmla="*/ 173666 h 1153400"/>
                <a:gd name="connsiteX168" fmla="*/ 127791 w 2396746"/>
                <a:gd name="connsiteY168" fmla="*/ 170389 h 1153400"/>
                <a:gd name="connsiteX169" fmla="*/ 134345 w 2396746"/>
                <a:gd name="connsiteY169" fmla="*/ 167113 h 1153400"/>
                <a:gd name="connsiteX170" fmla="*/ 144175 w 2396746"/>
                <a:gd name="connsiteY170" fmla="*/ 163836 h 1153400"/>
                <a:gd name="connsiteX171" fmla="*/ 163838 w 2396746"/>
                <a:gd name="connsiteY171" fmla="*/ 0 h 1153400"/>
                <a:gd name="connsiteX172" fmla="*/ 193329 w 2396746"/>
                <a:gd name="connsiteY172" fmla="*/ 13111 h 1153400"/>
                <a:gd name="connsiteX173" fmla="*/ 206436 w 2396746"/>
                <a:gd name="connsiteY173" fmla="*/ 32765 h 1153400"/>
                <a:gd name="connsiteX174" fmla="*/ 212989 w 2396746"/>
                <a:gd name="connsiteY174" fmla="*/ 45876 h 1153400"/>
                <a:gd name="connsiteX175" fmla="*/ 226096 w 2396746"/>
                <a:gd name="connsiteY175" fmla="*/ 72086 h 1153400"/>
                <a:gd name="connsiteX176" fmla="*/ 249034 w 2396746"/>
                <a:gd name="connsiteY176" fmla="*/ 124518 h 1153400"/>
                <a:gd name="connsiteX177" fmla="*/ 275248 w 2396746"/>
                <a:gd name="connsiteY177" fmla="*/ 176950 h 1153400"/>
                <a:gd name="connsiteX178" fmla="*/ 291631 w 2396746"/>
                <a:gd name="connsiteY178" fmla="*/ 203160 h 1153400"/>
                <a:gd name="connsiteX179" fmla="*/ 308015 w 2396746"/>
                <a:gd name="connsiteY179" fmla="*/ 229382 h 1153400"/>
                <a:gd name="connsiteX180" fmla="*/ 311292 w 2396746"/>
                <a:gd name="connsiteY180" fmla="*/ 232654 h 1153400"/>
                <a:gd name="connsiteX181" fmla="*/ 308015 w 2396746"/>
                <a:gd name="connsiteY181" fmla="*/ 235926 h 1153400"/>
                <a:gd name="connsiteX182" fmla="*/ 281801 w 2396746"/>
                <a:gd name="connsiteY182" fmla="*/ 209716 h 1153400"/>
                <a:gd name="connsiteX183" fmla="*/ 262141 w 2396746"/>
                <a:gd name="connsiteY183" fmla="*/ 190049 h 1153400"/>
                <a:gd name="connsiteX184" fmla="*/ 222819 w 2396746"/>
                <a:gd name="connsiteY184" fmla="*/ 150728 h 1153400"/>
                <a:gd name="connsiteX185" fmla="*/ 183498 w 2396746"/>
                <a:gd name="connsiteY185" fmla="*/ 108135 h 1153400"/>
                <a:gd name="connsiteX186" fmla="*/ 163838 w 2396746"/>
                <a:gd name="connsiteY186" fmla="*/ 85197 h 1153400"/>
                <a:gd name="connsiteX187" fmla="*/ 144177 w 2396746"/>
                <a:gd name="connsiteY187" fmla="*/ 111419 h 1153400"/>
                <a:gd name="connsiteX188" fmla="*/ 114687 w 2396746"/>
                <a:gd name="connsiteY188" fmla="*/ 157284 h 1153400"/>
                <a:gd name="connsiteX189" fmla="*/ 85195 w 2396746"/>
                <a:gd name="connsiteY189" fmla="*/ 203160 h 1153400"/>
                <a:gd name="connsiteX190" fmla="*/ 65535 w 2396746"/>
                <a:gd name="connsiteY190" fmla="*/ 229382 h 1153400"/>
                <a:gd name="connsiteX191" fmla="*/ 55705 w 2396746"/>
                <a:gd name="connsiteY191" fmla="*/ 239209 h 1153400"/>
                <a:gd name="connsiteX192" fmla="*/ 52428 w 2396746"/>
                <a:gd name="connsiteY192" fmla="*/ 242493 h 1153400"/>
                <a:gd name="connsiteX193" fmla="*/ 36044 w 2396746"/>
                <a:gd name="connsiteY193" fmla="*/ 252320 h 1153400"/>
                <a:gd name="connsiteX194" fmla="*/ 29491 w 2396746"/>
                <a:gd name="connsiteY194" fmla="*/ 258864 h 1153400"/>
                <a:gd name="connsiteX195" fmla="*/ 9830 w 2396746"/>
                <a:gd name="connsiteY195" fmla="*/ 249037 h 1153400"/>
                <a:gd name="connsiteX196" fmla="*/ 0 w 2396746"/>
                <a:gd name="connsiteY196" fmla="*/ 229370 h 1153400"/>
                <a:gd name="connsiteX197" fmla="*/ 3277 w 2396746"/>
                <a:gd name="connsiteY197" fmla="*/ 216259 h 1153400"/>
                <a:gd name="connsiteX198" fmla="*/ 19660 w 2396746"/>
                <a:gd name="connsiteY198" fmla="*/ 183494 h 1153400"/>
                <a:gd name="connsiteX199" fmla="*/ 36044 w 2396746"/>
                <a:gd name="connsiteY199" fmla="*/ 160555 h 1153400"/>
                <a:gd name="connsiteX200" fmla="*/ 65535 w 2396746"/>
                <a:gd name="connsiteY200" fmla="*/ 111407 h 1153400"/>
                <a:gd name="connsiteX201" fmla="*/ 81919 w 2396746"/>
                <a:gd name="connsiteY201" fmla="*/ 88469 h 1153400"/>
                <a:gd name="connsiteX202" fmla="*/ 101580 w 2396746"/>
                <a:gd name="connsiteY202" fmla="*/ 62259 h 1153400"/>
                <a:gd name="connsiteX203" fmla="*/ 117963 w 2396746"/>
                <a:gd name="connsiteY203" fmla="*/ 39321 h 1153400"/>
                <a:gd name="connsiteX204" fmla="*/ 127794 w 2396746"/>
                <a:gd name="connsiteY204" fmla="*/ 26210 h 1153400"/>
                <a:gd name="connsiteX205" fmla="*/ 134347 w 2396746"/>
                <a:gd name="connsiteY205" fmla="*/ 16382 h 1153400"/>
                <a:gd name="connsiteX206" fmla="*/ 144177 w 2396746"/>
                <a:gd name="connsiteY206" fmla="*/ 6555 h 1153400"/>
                <a:gd name="connsiteX207" fmla="*/ 163838 w 2396746"/>
                <a:gd name="connsiteY207" fmla="*/ 0 h 115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2396746" h="1153400">
                  <a:moveTo>
                    <a:pt x="144175" y="163836"/>
                  </a:moveTo>
                  <a:cubicBezTo>
                    <a:pt x="150729" y="163836"/>
                    <a:pt x="154006" y="163836"/>
                    <a:pt x="160560" y="163836"/>
                  </a:cubicBezTo>
                  <a:cubicBezTo>
                    <a:pt x="167114" y="163836"/>
                    <a:pt x="173667" y="163836"/>
                    <a:pt x="176944" y="163836"/>
                  </a:cubicBezTo>
                  <a:cubicBezTo>
                    <a:pt x="180221" y="163836"/>
                    <a:pt x="183498" y="163836"/>
                    <a:pt x="186775" y="167113"/>
                  </a:cubicBezTo>
                  <a:cubicBezTo>
                    <a:pt x="190052" y="167113"/>
                    <a:pt x="193329" y="167113"/>
                    <a:pt x="193329" y="170389"/>
                  </a:cubicBezTo>
                  <a:cubicBezTo>
                    <a:pt x="196605" y="173666"/>
                    <a:pt x="196605" y="173666"/>
                    <a:pt x="196605" y="176943"/>
                  </a:cubicBezTo>
                  <a:cubicBezTo>
                    <a:pt x="196605" y="176943"/>
                    <a:pt x="196605" y="180220"/>
                    <a:pt x="196605" y="180220"/>
                  </a:cubicBezTo>
                  <a:cubicBezTo>
                    <a:pt x="196605" y="183496"/>
                    <a:pt x="196605" y="186773"/>
                    <a:pt x="196605" y="190050"/>
                  </a:cubicBezTo>
                  <a:cubicBezTo>
                    <a:pt x="196605" y="196604"/>
                    <a:pt x="199882" y="203157"/>
                    <a:pt x="199882" y="209711"/>
                  </a:cubicBezTo>
                  <a:cubicBezTo>
                    <a:pt x="203159" y="222818"/>
                    <a:pt x="199882" y="239202"/>
                    <a:pt x="199882" y="252309"/>
                  </a:cubicBezTo>
                  <a:cubicBezTo>
                    <a:pt x="199882" y="271970"/>
                    <a:pt x="196605" y="291630"/>
                    <a:pt x="193329" y="311291"/>
                  </a:cubicBezTo>
                  <a:cubicBezTo>
                    <a:pt x="190052" y="321121"/>
                    <a:pt x="190052" y="330952"/>
                    <a:pt x="190052" y="340782"/>
                  </a:cubicBezTo>
                  <a:cubicBezTo>
                    <a:pt x="190052" y="350612"/>
                    <a:pt x="190052" y="360443"/>
                    <a:pt x="190052" y="370273"/>
                  </a:cubicBezTo>
                  <a:cubicBezTo>
                    <a:pt x="190052" y="380103"/>
                    <a:pt x="190052" y="389934"/>
                    <a:pt x="190052" y="399764"/>
                  </a:cubicBezTo>
                  <a:cubicBezTo>
                    <a:pt x="190052" y="412871"/>
                    <a:pt x="186775" y="422701"/>
                    <a:pt x="186775" y="432532"/>
                  </a:cubicBezTo>
                  <a:cubicBezTo>
                    <a:pt x="183498" y="452193"/>
                    <a:pt x="183498" y="471853"/>
                    <a:pt x="183498" y="491514"/>
                  </a:cubicBezTo>
                  <a:cubicBezTo>
                    <a:pt x="180221" y="514451"/>
                    <a:pt x="180221" y="534112"/>
                    <a:pt x="180221" y="553773"/>
                  </a:cubicBezTo>
                  <a:cubicBezTo>
                    <a:pt x="180221" y="573433"/>
                    <a:pt x="180221" y="593094"/>
                    <a:pt x="176944" y="612755"/>
                  </a:cubicBezTo>
                  <a:cubicBezTo>
                    <a:pt x="176944" y="632415"/>
                    <a:pt x="173667" y="655353"/>
                    <a:pt x="173667" y="675014"/>
                  </a:cubicBezTo>
                  <a:cubicBezTo>
                    <a:pt x="173667" y="694674"/>
                    <a:pt x="170390" y="714335"/>
                    <a:pt x="170390" y="733996"/>
                  </a:cubicBezTo>
                  <a:cubicBezTo>
                    <a:pt x="167114" y="743826"/>
                    <a:pt x="167114" y="753656"/>
                    <a:pt x="167114" y="763487"/>
                  </a:cubicBezTo>
                  <a:cubicBezTo>
                    <a:pt x="167114" y="773317"/>
                    <a:pt x="167114" y="786424"/>
                    <a:pt x="167114" y="796255"/>
                  </a:cubicBezTo>
                  <a:cubicBezTo>
                    <a:pt x="170390" y="815915"/>
                    <a:pt x="170390" y="835576"/>
                    <a:pt x="170390" y="855237"/>
                  </a:cubicBezTo>
                  <a:cubicBezTo>
                    <a:pt x="170390" y="865067"/>
                    <a:pt x="170390" y="874897"/>
                    <a:pt x="170390" y="884728"/>
                  </a:cubicBezTo>
                  <a:cubicBezTo>
                    <a:pt x="170390" y="894558"/>
                    <a:pt x="170390" y="904388"/>
                    <a:pt x="170390" y="914219"/>
                  </a:cubicBezTo>
                  <a:cubicBezTo>
                    <a:pt x="170390" y="924049"/>
                    <a:pt x="170390" y="933879"/>
                    <a:pt x="170390" y="943710"/>
                  </a:cubicBezTo>
                  <a:cubicBezTo>
                    <a:pt x="170390" y="953540"/>
                    <a:pt x="173667" y="963370"/>
                    <a:pt x="173667" y="973201"/>
                  </a:cubicBezTo>
                  <a:cubicBezTo>
                    <a:pt x="173667" y="983031"/>
                    <a:pt x="176944" y="992861"/>
                    <a:pt x="176944" y="1002692"/>
                  </a:cubicBezTo>
                  <a:cubicBezTo>
                    <a:pt x="176944" y="1012522"/>
                    <a:pt x="180221" y="1022352"/>
                    <a:pt x="180221" y="1032183"/>
                  </a:cubicBezTo>
                  <a:lnTo>
                    <a:pt x="182706" y="1054540"/>
                  </a:lnTo>
                  <a:lnTo>
                    <a:pt x="226079" y="1051827"/>
                  </a:lnTo>
                  <a:cubicBezTo>
                    <a:pt x="242462" y="1050188"/>
                    <a:pt x="259667" y="1050188"/>
                    <a:pt x="277282" y="1050598"/>
                  </a:cubicBezTo>
                  <a:cubicBezTo>
                    <a:pt x="294898" y="1051008"/>
                    <a:pt x="312924" y="1051827"/>
                    <a:pt x="330951" y="1051827"/>
                  </a:cubicBezTo>
                  <a:cubicBezTo>
                    <a:pt x="376866" y="1051827"/>
                    <a:pt x="425962" y="1055103"/>
                    <a:pt x="471876" y="1058380"/>
                  </a:cubicBezTo>
                  <a:cubicBezTo>
                    <a:pt x="494781" y="1061656"/>
                    <a:pt x="520972" y="1061656"/>
                    <a:pt x="543983" y="1061656"/>
                  </a:cubicBezTo>
                  <a:cubicBezTo>
                    <a:pt x="566887" y="1061656"/>
                    <a:pt x="593078" y="1061656"/>
                    <a:pt x="615983" y="1061656"/>
                  </a:cubicBezTo>
                  <a:cubicBezTo>
                    <a:pt x="638993" y="1061656"/>
                    <a:pt x="665185" y="1061656"/>
                    <a:pt x="688089" y="1061656"/>
                  </a:cubicBezTo>
                  <a:cubicBezTo>
                    <a:pt x="711099" y="1061656"/>
                    <a:pt x="737291" y="1064928"/>
                    <a:pt x="763482" y="1064928"/>
                  </a:cubicBezTo>
                  <a:cubicBezTo>
                    <a:pt x="812578" y="1068205"/>
                    <a:pt x="861780" y="1068205"/>
                    <a:pt x="910982" y="1068205"/>
                  </a:cubicBezTo>
                  <a:cubicBezTo>
                    <a:pt x="960078" y="1071481"/>
                    <a:pt x="1009280" y="1071481"/>
                    <a:pt x="1058376" y="1071481"/>
                  </a:cubicBezTo>
                  <a:cubicBezTo>
                    <a:pt x="1104291" y="1071481"/>
                    <a:pt x="1153386" y="1071481"/>
                    <a:pt x="1199301" y="1074758"/>
                  </a:cubicBezTo>
                  <a:cubicBezTo>
                    <a:pt x="1251684" y="1074758"/>
                    <a:pt x="1300886" y="1078034"/>
                    <a:pt x="1349982" y="1078034"/>
                  </a:cubicBezTo>
                  <a:cubicBezTo>
                    <a:pt x="1399184" y="1078034"/>
                    <a:pt x="1444993" y="1081311"/>
                    <a:pt x="1494194" y="1081311"/>
                  </a:cubicBezTo>
                  <a:cubicBezTo>
                    <a:pt x="1517099" y="1084588"/>
                    <a:pt x="1543290" y="1084588"/>
                    <a:pt x="1566301" y="1084588"/>
                  </a:cubicBezTo>
                  <a:cubicBezTo>
                    <a:pt x="1592492" y="1084588"/>
                    <a:pt x="1618684" y="1084588"/>
                    <a:pt x="1644875" y="1084588"/>
                  </a:cubicBezTo>
                  <a:cubicBezTo>
                    <a:pt x="1694077" y="1081311"/>
                    <a:pt x="1739992" y="1081311"/>
                    <a:pt x="1789088" y="1081311"/>
                  </a:cubicBezTo>
                  <a:cubicBezTo>
                    <a:pt x="1811992" y="1081311"/>
                    <a:pt x="1838290" y="1081311"/>
                    <a:pt x="1861194" y="1081311"/>
                  </a:cubicBezTo>
                  <a:cubicBezTo>
                    <a:pt x="1884098" y="1081311"/>
                    <a:pt x="1907109" y="1081311"/>
                    <a:pt x="1930013" y="1081311"/>
                  </a:cubicBezTo>
                  <a:cubicBezTo>
                    <a:pt x="1956205" y="1081311"/>
                    <a:pt x="1979109" y="1081311"/>
                    <a:pt x="2002119" y="1081311"/>
                  </a:cubicBezTo>
                  <a:cubicBezTo>
                    <a:pt x="2025024" y="1081311"/>
                    <a:pt x="2051215" y="1078034"/>
                    <a:pt x="2074120" y="1078034"/>
                  </a:cubicBezTo>
                  <a:cubicBezTo>
                    <a:pt x="2100417" y="1078034"/>
                    <a:pt x="2123321" y="1074758"/>
                    <a:pt x="2149513" y="1074758"/>
                  </a:cubicBezTo>
                  <a:cubicBezTo>
                    <a:pt x="2172523" y="1074758"/>
                    <a:pt x="2198715" y="1071481"/>
                    <a:pt x="2221619" y="1071481"/>
                  </a:cubicBezTo>
                  <a:cubicBezTo>
                    <a:pt x="2244524" y="1071481"/>
                    <a:pt x="2270821" y="1068205"/>
                    <a:pt x="2293726" y="1068205"/>
                  </a:cubicBezTo>
                  <a:lnTo>
                    <a:pt x="2311184" y="1068205"/>
                  </a:lnTo>
                  <a:lnTo>
                    <a:pt x="2306815" y="1048527"/>
                  </a:lnTo>
                  <a:cubicBezTo>
                    <a:pt x="2303538" y="1035442"/>
                    <a:pt x="2300261" y="1022328"/>
                    <a:pt x="2296984" y="1009214"/>
                  </a:cubicBezTo>
                  <a:cubicBezTo>
                    <a:pt x="2296984" y="1002671"/>
                    <a:pt x="2296984" y="996100"/>
                    <a:pt x="2296984" y="989557"/>
                  </a:cubicBezTo>
                  <a:cubicBezTo>
                    <a:pt x="2296984" y="983015"/>
                    <a:pt x="2296984" y="976443"/>
                    <a:pt x="2296984" y="969900"/>
                  </a:cubicBezTo>
                  <a:cubicBezTo>
                    <a:pt x="2293707" y="956786"/>
                    <a:pt x="2293707" y="943701"/>
                    <a:pt x="2293707" y="930587"/>
                  </a:cubicBezTo>
                  <a:cubicBezTo>
                    <a:pt x="2293707" y="917473"/>
                    <a:pt x="2293707" y="904359"/>
                    <a:pt x="2293707" y="891273"/>
                  </a:cubicBezTo>
                  <a:cubicBezTo>
                    <a:pt x="2293707" y="878159"/>
                    <a:pt x="2296984" y="865045"/>
                    <a:pt x="2296984" y="851931"/>
                  </a:cubicBezTo>
                  <a:cubicBezTo>
                    <a:pt x="2296984" y="838846"/>
                    <a:pt x="2300261" y="825732"/>
                    <a:pt x="2300261" y="812618"/>
                  </a:cubicBezTo>
                  <a:cubicBezTo>
                    <a:pt x="2300261" y="799532"/>
                    <a:pt x="2303538" y="786418"/>
                    <a:pt x="2303538" y="773304"/>
                  </a:cubicBezTo>
                  <a:cubicBezTo>
                    <a:pt x="2306815" y="756933"/>
                    <a:pt x="2306815" y="743819"/>
                    <a:pt x="2306815" y="730705"/>
                  </a:cubicBezTo>
                  <a:cubicBezTo>
                    <a:pt x="2310091" y="717591"/>
                    <a:pt x="2310091" y="704505"/>
                    <a:pt x="2310091" y="691391"/>
                  </a:cubicBezTo>
                  <a:cubicBezTo>
                    <a:pt x="2310091" y="678277"/>
                    <a:pt x="2313368" y="665163"/>
                    <a:pt x="2313368" y="652078"/>
                  </a:cubicBezTo>
                  <a:cubicBezTo>
                    <a:pt x="2313368" y="645506"/>
                    <a:pt x="2313368" y="638964"/>
                    <a:pt x="2313368" y="632392"/>
                  </a:cubicBezTo>
                  <a:cubicBezTo>
                    <a:pt x="2313368" y="629135"/>
                    <a:pt x="2313368" y="625850"/>
                    <a:pt x="2313368" y="622564"/>
                  </a:cubicBezTo>
                  <a:cubicBezTo>
                    <a:pt x="2313368" y="619307"/>
                    <a:pt x="2313368" y="616021"/>
                    <a:pt x="2313368" y="612736"/>
                  </a:cubicBezTo>
                  <a:cubicBezTo>
                    <a:pt x="2313368" y="599650"/>
                    <a:pt x="2316645" y="586536"/>
                    <a:pt x="2319922" y="573422"/>
                  </a:cubicBezTo>
                  <a:cubicBezTo>
                    <a:pt x="2319922" y="560308"/>
                    <a:pt x="2323199" y="547223"/>
                    <a:pt x="2323199" y="534108"/>
                  </a:cubicBezTo>
                  <a:cubicBezTo>
                    <a:pt x="2323199" y="527566"/>
                    <a:pt x="2323199" y="520994"/>
                    <a:pt x="2319922" y="514452"/>
                  </a:cubicBezTo>
                  <a:cubicBezTo>
                    <a:pt x="2319922" y="511166"/>
                    <a:pt x="2319922" y="507880"/>
                    <a:pt x="2319922" y="504623"/>
                  </a:cubicBezTo>
                  <a:cubicBezTo>
                    <a:pt x="2319922" y="504623"/>
                    <a:pt x="2319922" y="501338"/>
                    <a:pt x="2319922" y="501338"/>
                  </a:cubicBezTo>
                  <a:cubicBezTo>
                    <a:pt x="2319922" y="501338"/>
                    <a:pt x="2323199" y="498052"/>
                    <a:pt x="2323199" y="498052"/>
                  </a:cubicBezTo>
                  <a:cubicBezTo>
                    <a:pt x="2326476" y="494795"/>
                    <a:pt x="2326476" y="494795"/>
                    <a:pt x="2329753" y="494795"/>
                  </a:cubicBezTo>
                  <a:cubicBezTo>
                    <a:pt x="2329753" y="491509"/>
                    <a:pt x="2336306" y="491509"/>
                    <a:pt x="2339583" y="491509"/>
                  </a:cubicBezTo>
                  <a:cubicBezTo>
                    <a:pt x="2346137" y="491509"/>
                    <a:pt x="2349414" y="491509"/>
                    <a:pt x="2355968" y="491509"/>
                  </a:cubicBezTo>
                  <a:cubicBezTo>
                    <a:pt x="2362521" y="491509"/>
                    <a:pt x="2369075" y="491509"/>
                    <a:pt x="2372352" y="491509"/>
                  </a:cubicBezTo>
                  <a:cubicBezTo>
                    <a:pt x="2375629" y="491509"/>
                    <a:pt x="2378906" y="494795"/>
                    <a:pt x="2382183" y="494795"/>
                  </a:cubicBezTo>
                  <a:cubicBezTo>
                    <a:pt x="2385459" y="494795"/>
                    <a:pt x="2388736" y="498052"/>
                    <a:pt x="2388736" y="498052"/>
                  </a:cubicBezTo>
                  <a:cubicBezTo>
                    <a:pt x="2392013" y="498052"/>
                    <a:pt x="2392013" y="501338"/>
                    <a:pt x="2392013" y="501338"/>
                  </a:cubicBezTo>
                  <a:cubicBezTo>
                    <a:pt x="2392013" y="501338"/>
                    <a:pt x="2392013" y="504623"/>
                    <a:pt x="2392013" y="504623"/>
                  </a:cubicBezTo>
                  <a:cubicBezTo>
                    <a:pt x="2392013" y="507880"/>
                    <a:pt x="2392013" y="507880"/>
                    <a:pt x="2392013" y="511166"/>
                  </a:cubicBezTo>
                  <a:cubicBezTo>
                    <a:pt x="2392013" y="514452"/>
                    <a:pt x="2395290" y="520994"/>
                    <a:pt x="2395290" y="524280"/>
                  </a:cubicBezTo>
                  <a:cubicBezTo>
                    <a:pt x="2398567" y="534108"/>
                    <a:pt x="2395290" y="543937"/>
                    <a:pt x="2395290" y="553765"/>
                  </a:cubicBezTo>
                  <a:cubicBezTo>
                    <a:pt x="2395290" y="566879"/>
                    <a:pt x="2392013" y="579965"/>
                    <a:pt x="2388736" y="593079"/>
                  </a:cubicBezTo>
                  <a:cubicBezTo>
                    <a:pt x="2385459" y="599621"/>
                    <a:pt x="2385459" y="606193"/>
                    <a:pt x="2385459" y="612736"/>
                  </a:cubicBezTo>
                  <a:cubicBezTo>
                    <a:pt x="2385459" y="619307"/>
                    <a:pt x="2385459" y="625850"/>
                    <a:pt x="2385459" y="632392"/>
                  </a:cubicBezTo>
                  <a:cubicBezTo>
                    <a:pt x="2385459" y="638964"/>
                    <a:pt x="2385459" y="645506"/>
                    <a:pt x="2385459" y="652049"/>
                  </a:cubicBezTo>
                  <a:cubicBezTo>
                    <a:pt x="2385459" y="658620"/>
                    <a:pt x="2382183" y="665163"/>
                    <a:pt x="2382183" y="671735"/>
                  </a:cubicBezTo>
                  <a:cubicBezTo>
                    <a:pt x="2378906" y="684820"/>
                    <a:pt x="2378906" y="697934"/>
                    <a:pt x="2378906" y="711048"/>
                  </a:cubicBezTo>
                  <a:cubicBezTo>
                    <a:pt x="2375629" y="724133"/>
                    <a:pt x="2375629" y="737248"/>
                    <a:pt x="2375629" y="750362"/>
                  </a:cubicBezTo>
                  <a:cubicBezTo>
                    <a:pt x="2375629" y="763476"/>
                    <a:pt x="2375629" y="776561"/>
                    <a:pt x="2372352" y="789675"/>
                  </a:cubicBezTo>
                  <a:cubicBezTo>
                    <a:pt x="2372352" y="802789"/>
                    <a:pt x="2369075" y="815903"/>
                    <a:pt x="2369075" y="828989"/>
                  </a:cubicBezTo>
                  <a:cubicBezTo>
                    <a:pt x="2369075" y="842103"/>
                    <a:pt x="2365798" y="855217"/>
                    <a:pt x="2365798" y="868331"/>
                  </a:cubicBezTo>
                  <a:cubicBezTo>
                    <a:pt x="2362521" y="874874"/>
                    <a:pt x="2362521" y="881416"/>
                    <a:pt x="2362521" y="887988"/>
                  </a:cubicBezTo>
                  <a:cubicBezTo>
                    <a:pt x="2362521" y="894530"/>
                    <a:pt x="2362521" y="901073"/>
                    <a:pt x="2362521" y="907644"/>
                  </a:cubicBezTo>
                  <a:cubicBezTo>
                    <a:pt x="2365798" y="920730"/>
                    <a:pt x="2365798" y="933844"/>
                    <a:pt x="2365798" y="946958"/>
                  </a:cubicBezTo>
                  <a:cubicBezTo>
                    <a:pt x="2365798" y="953501"/>
                    <a:pt x="2365798" y="960072"/>
                    <a:pt x="2365798" y="966615"/>
                  </a:cubicBezTo>
                  <a:cubicBezTo>
                    <a:pt x="2365798" y="973157"/>
                    <a:pt x="2365798" y="979729"/>
                    <a:pt x="2365798" y="986272"/>
                  </a:cubicBezTo>
                  <a:cubicBezTo>
                    <a:pt x="2365798" y="992814"/>
                    <a:pt x="2365798" y="999386"/>
                    <a:pt x="2365798" y="1005928"/>
                  </a:cubicBezTo>
                  <a:cubicBezTo>
                    <a:pt x="2365798" y="1012500"/>
                    <a:pt x="2369075" y="1019042"/>
                    <a:pt x="2369075" y="1025585"/>
                  </a:cubicBezTo>
                  <a:cubicBezTo>
                    <a:pt x="2369075" y="1032156"/>
                    <a:pt x="2372352" y="1038699"/>
                    <a:pt x="2372352" y="1045242"/>
                  </a:cubicBezTo>
                  <a:cubicBezTo>
                    <a:pt x="2372352" y="1051813"/>
                    <a:pt x="2375629" y="1058356"/>
                    <a:pt x="2375629" y="1064927"/>
                  </a:cubicBezTo>
                  <a:lnTo>
                    <a:pt x="2377605" y="1076779"/>
                  </a:lnTo>
                  <a:lnTo>
                    <a:pt x="2385449" y="1084597"/>
                  </a:lnTo>
                  <a:cubicBezTo>
                    <a:pt x="2388736" y="1087874"/>
                    <a:pt x="2388736" y="1091150"/>
                    <a:pt x="2388736" y="1091141"/>
                  </a:cubicBezTo>
                  <a:lnTo>
                    <a:pt x="2388736" y="1092770"/>
                  </a:lnTo>
                  <a:lnTo>
                    <a:pt x="2388737" y="1092769"/>
                  </a:lnTo>
                  <a:lnTo>
                    <a:pt x="2388737" y="1100955"/>
                  </a:lnTo>
                  <a:lnTo>
                    <a:pt x="2388736" y="1100955"/>
                  </a:lnTo>
                  <a:lnTo>
                    <a:pt x="2387101" y="1100955"/>
                  </a:lnTo>
                  <a:lnTo>
                    <a:pt x="2382162" y="1110805"/>
                  </a:lnTo>
                  <a:cubicBezTo>
                    <a:pt x="2375587" y="1120635"/>
                    <a:pt x="2365832" y="1123911"/>
                    <a:pt x="2355970" y="1123911"/>
                  </a:cubicBezTo>
                  <a:cubicBezTo>
                    <a:pt x="2352683" y="1123911"/>
                    <a:pt x="2346108" y="1123911"/>
                    <a:pt x="2342821" y="1123911"/>
                  </a:cubicBezTo>
                  <a:cubicBezTo>
                    <a:pt x="2336353" y="1123911"/>
                    <a:pt x="2326491" y="1127188"/>
                    <a:pt x="2316630" y="1127188"/>
                  </a:cubicBezTo>
                  <a:cubicBezTo>
                    <a:pt x="2297012" y="1130464"/>
                    <a:pt x="2277290" y="1133741"/>
                    <a:pt x="2257672" y="1133741"/>
                  </a:cubicBezTo>
                  <a:cubicBezTo>
                    <a:pt x="2221619" y="1137017"/>
                    <a:pt x="2185566" y="1137017"/>
                    <a:pt x="2149513" y="1140294"/>
                  </a:cubicBezTo>
                  <a:cubicBezTo>
                    <a:pt x="2100417" y="1143571"/>
                    <a:pt x="2051215" y="1146847"/>
                    <a:pt x="2002119" y="1150124"/>
                  </a:cubicBezTo>
                  <a:cubicBezTo>
                    <a:pt x="1979109" y="1150124"/>
                    <a:pt x="1952917" y="1150124"/>
                    <a:pt x="1930013" y="1150124"/>
                  </a:cubicBezTo>
                  <a:cubicBezTo>
                    <a:pt x="1907109" y="1150124"/>
                    <a:pt x="1884098" y="1150124"/>
                    <a:pt x="1861194" y="1150124"/>
                  </a:cubicBezTo>
                  <a:cubicBezTo>
                    <a:pt x="1808705" y="1153400"/>
                    <a:pt x="1759609" y="1153400"/>
                    <a:pt x="1710407" y="1153400"/>
                  </a:cubicBezTo>
                  <a:cubicBezTo>
                    <a:pt x="1661311" y="1153400"/>
                    <a:pt x="1612109" y="1153400"/>
                    <a:pt x="1563014" y="1153400"/>
                  </a:cubicBezTo>
                  <a:cubicBezTo>
                    <a:pt x="1513812" y="1153400"/>
                    <a:pt x="1468003" y="1150124"/>
                    <a:pt x="1422088" y="1150124"/>
                  </a:cubicBezTo>
                  <a:cubicBezTo>
                    <a:pt x="1372992" y="1150124"/>
                    <a:pt x="1320503" y="1146847"/>
                    <a:pt x="1271407" y="1146847"/>
                  </a:cubicBezTo>
                  <a:cubicBezTo>
                    <a:pt x="1225493" y="1146847"/>
                    <a:pt x="1176397" y="1143571"/>
                    <a:pt x="1130482" y="1143571"/>
                  </a:cubicBezTo>
                  <a:cubicBezTo>
                    <a:pt x="1077993" y="1140294"/>
                    <a:pt x="1028897" y="1140294"/>
                    <a:pt x="976514" y="1140294"/>
                  </a:cubicBezTo>
                  <a:cubicBezTo>
                    <a:pt x="930599" y="1137022"/>
                    <a:pt x="881397" y="1137022"/>
                    <a:pt x="832301" y="1137022"/>
                  </a:cubicBezTo>
                  <a:cubicBezTo>
                    <a:pt x="783100" y="1137022"/>
                    <a:pt x="734004" y="1133746"/>
                    <a:pt x="684802" y="1133746"/>
                  </a:cubicBezTo>
                  <a:cubicBezTo>
                    <a:pt x="661897" y="1133746"/>
                    <a:pt x="635706" y="1133746"/>
                    <a:pt x="612802" y="1133746"/>
                  </a:cubicBezTo>
                  <a:cubicBezTo>
                    <a:pt x="599653" y="1133746"/>
                    <a:pt x="589791" y="1133746"/>
                    <a:pt x="576748" y="1133746"/>
                  </a:cubicBezTo>
                  <a:cubicBezTo>
                    <a:pt x="563600" y="1133746"/>
                    <a:pt x="553738" y="1133746"/>
                    <a:pt x="540695" y="1133746"/>
                  </a:cubicBezTo>
                  <a:cubicBezTo>
                    <a:pt x="494781" y="1133746"/>
                    <a:pt x="445685" y="1130469"/>
                    <a:pt x="396483" y="1127193"/>
                  </a:cubicBezTo>
                  <a:cubicBezTo>
                    <a:pt x="350568" y="1127193"/>
                    <a:pt x="301472" y="1123916"/>
                    <a:pt x="255558" y="1123916"/>
                  </a:cubicBezTo>
                  <a:cubicBezTo>
                    <a:pt x="232653" y="1123916"/>
                    <a:pt x="209749" y="1123916"/>
                    <a:pt x="186738" y="1127193"/>
                  </a:cubicBezTo>
                  <a:cubicBezTo>
                    <a:pt x="176983" y="1127193"/>
                    <a:pt x="167121" y="1127193"/>
                    <a:pt x="153973" y="1127193"/>
                  </a:cubicBezTo>
                  <a:cubicBezTo>
                    <a:pt x="147504" y="1127193"/>
                    <a:pt x="144217" y="1127193"/>
                    <a:pt x="137643" y="1127193"/>
                  </a:cubicBezTo>
                  <a:cubicBezTo>
                    <a:pt x="134355" y="1127193"/>
                    <a:pt x="127781" y="1123916"/>
                    <a:pt x="124494" y="1123916"/>
                  </a:cubicBezTo>
                  <a:cubicBezTo>
                    <a:pt x="124494" y="1123916"/>
                    <a:pt x="121207" y="1123916"/>
                    <a:pt x="121207" y="1123916"/>
                  </a:cubicBezTo>
                  <a:cubicBezTo>
                    <a:pt x="117919" y="1120639"/>
                    <a:pt x="114738" y="1120639"/>
                    <a:pt x="111451" y="1117363"/>
                  </a:cubicBezTo>
                  <a:cubicBezTo>
                    <a:pt x="108164" y="1117363"/>
                    <a:pt x="104877" y="1110810"/>
                    <a:pt x="101589" y="1107533"/>
                  </a:cubicBezTo>
                  <a:cubicBezTo>
                    <a:pt x="98302" y="1100980"/>
                    <a:pt x="98302" y="1097699"/>
                    <a:pt x="98302" y="1091146"/>
                  </a:cubicBezTo>
                  <a:cubicBezTo>
                    <a:pt x="98302" y="1084597"/>
                    <a:pt x="98302" y="1078039"/>
                    <a:pt x="101589" y="1074763"/>
                  </a:cubicBezTo>
                  <a:cubicBezTo>
                    <a:pt x="104877" y="1071481"/>
                    <a:pt x="108164" y="1068205"/>
                    <a:pt x="111451" y="1064928"/>
                  </a:cubicBezTo>
                  <a:lnTo>
                    <a:pt x="119264" y="1059684"/>
                  </a:lnTo>
                  <a:lnTo>
                    <a:pt x="117960" y="1055121"/>
                  </a:lnTo>
                  <a:cubicBezTo>
                    <a:pt x="114684" y="1038736"/>
                    <a:pt x="114684" y="1025629"/>
                    <a:pt x="111407" y="1009245"/>
                  </a:cubicBezTo>
                  <a:cubicBezTo>
                    <a:pt x="108130" y="986308"/>
                    <a:pt x="104853" y="966647"/>
                    <a:pt x="101576" y="946987"/>
                  </a:cubicBezTo>
                  <a:cubicBezTo>
                    <a:pt x="101576" y="937156"/>
                    <a:pt x="101576" y="927326"/>
                    <a:pt x="101576" y="917495"/>
                  </a:cubicBezTo>
                  <a:cubicBezTo>
                    <a:pt x="101576" y="907665"/>
                    <a:pt x="101576" y="897835"/>
                    <a:pt x="101576" y="888004"/>
                  </a:cubicBezTo>
                  <a:cubicBezTo>
                    <a:pt x="98299" y="868344"/>
                    <a:pt x="98299" y="845406"/>
                    <a:pt x="98299" y="825746"/>
                  </a:cubicBezTo>
                  <a:cubicBezTo>
                    <a:pt x="98299" y="806085"/>
                    <a:pt x="98299" y="786424"/>
                    <a:pt x="98299" y="766764"/>
                  </a:cubicBezTo>
                  <a:cubicBezTo>
                    <a:pt x="98299" y="747103"/>
                    <a:pt x="101576" y="727442"/>
                    <a:pt x="101576" y="707781"/>
                  </a:cubicBezTo>
                  <a:cubicBezTo>
                    <a:pt x="101576" y="688121"/>
                    <a:pt x="104853" y="665183"/>
                    <a:pt x="104853" y="645523"/>
                  </a:cubicBezTo>
                  <a:cubicBezTo>
                    <a:pt x="104853" y="625862"/>
                    <a:pt x="108130" y="606201"/>
                    <a:pt x="108130" y="586541"/>
                  </a:cubicBezTo>
                  <a:cubicBezTo>
                    <a:pt x="111407" y="566880"/>
                    <a:pt x="111407" y="543942"/>
                    <a:pt x="111407" y="524282"/>
                  </a:cubicBezTo>
                  <a:cubicBezTo>
                    <a:pt x="114684" y="504621"/>
                    <a:pt x="114684" y="484960"/>
                    <a:pt x="114684" y="465300"/>
                  </a:cubicBezTo>
                  <a:cubicBezTo>
                    <a:pt x="114684" y="445639"/>
                    <a:pt x="117960" y="425978"/>
                    <a:pt x="117960" y="406318"/>
                  </a:cubicBezTo>
                  <a:cubicBezTo>
                    <a:pt x="117960" y="396487"/>
                    <a:pt x="117960" y="386657"/>
                    <a:pt x="117960" y="376827"/>
                  </a:cubicBezTo>
                  <a:cubicBezTo>
                    <a:pt x="117960" y="370273"/>
                    <a:pt x="117960" y="366996"/>
                    <a:pt x="117960" y="360443"/>
                  </a:cubicBezTo>
                  <a:cubicBezTo>
                    <a:pt x="117960" y="357166"/>
                    <a:pt x="117960" y="350612"/>
                    <a:pt x="117960" y="347336"/>
                  </a:cubicBezTo>
                  <a:cubicBezTo>
                    <a:pt x="117960" y="327675"/>
                    <a:pt x="121237" y="308014"/>
                    <a:pt x="124514" y="288353"/>
                  </a:cubicBezTo>
                  <a:cubicBezTo>
                    <a:pt x="124514" y="268693"/>
                    <a:pt x="127791" y="249032"/>
                    <a:pt x="127791" y="229371"/>
                  </a:cubicBezTo>
                  <a:cubicBezTo>
                    <a:pt x="127791" y="219541"/>
                    <a:pt x="127791" y="209711"/>
                    <a:pt x="124514" y="199880"/>
                  </a:cubicBezTo>
                  <a:cubicBezTo>
                    <a:pt x="124514" y="196604"/>
                    <a:pt x="124514" y="190050"/>
                    <a:pt x="124514" y="186773"/>
                  </a:cubicBezTo>
                  <a:cubicBezTo>
                    <a:pt x="124514" y="183496"/>
                    <a:pt x="124514" y="183496"/>
                    <a:pt x="124514" y="180220"/>
                  </a:cubicBezTo>
                  <a:cubicBezTo>
                    <a:pt x="124514" y="176943"/>
                    <a:pt x="127791" y="176943"/>
                    <a:pt x="127791" y="173666"/>
                  </a:cubicBezTo>
                  <a:cubicBezTo>
                    <a:pt x="127791" y="170389"/>
                    <a:pt x="127791" y="170389"/>
                    <a:pt x="127791" y="170389"/>
                  </a:cubicBezTo>
                  <a:cubicBezTo>
                    <a:pt x="131068" y="170389"/>
                    <a:pt x="131068" y="167113"/>
                    <a:pt x="134345" y="167113"/>
                  </a:cubicBezTo>
                  <a:cubicBezTo>
                    <a:pt x="134345" y="167113"/>
                    <a:pt x="140899" y="163836"/>
                    <a:pt x="144175" y="163836"/>
                  </a:cubicBezTo>
                  <a:close/>
                  <a:moveTo>
                    <a:pt x="163838" y="0"/>
                  </a:moveTo>
                  <a:cubicBezTo>
                    <a:pt x="173668" y="0"/>
                    <a:pt x="186775" y="3272"/>
                    <a:pt x="193329" y="13111"/>
                  </a:cubicBezTo>
                  <a:cubicBezTo>
                    <a:pt x="196605" y="19654"/>
                    <a:pt x="203159" y="26210"/>
                    <a:pt x="206436" y="32765"/>
                  </a:cubicBezTo>
                  <a:cubicBezTo>
                    <a:pt x="209712" y="39321"/>
                    <a:pt x="209712" y="42604"/>
                    <a:pt x="212989" y="45876"/>
                  </a:cubicBezTo>
                  <a:cubicBezTo>
                    <a:pt x="216266" y="55703"/>
                    <a:pt x="222819" y="62259"/>
                    <a:pt x="226096" y="72086"/>
                  </a:cubicBezTo>
                  <a:cubicBezTo>
                    <a:pt x="232650" y="88469"/>
                    <a:pt x="239203" y="108135"/>
                    <a:pt x="249034" y="124518"/>
                  </a:cubicBezTo>
                  <a:cubicBezTo>
                    <a:pt x="258864" y="140901"/>
                    <a:pt x="265417" y="160555"/>
                    <a:pt x="275248" y="176950"/>
                  </a:cubicBezTo>
                  <a:cubicBezTo>
                    <a:pt x="281801" y="186777"/>
                    <a:pt x="285078" y="193333"/>
                    <a:pt x="291631" y="203160"/>
                  </a:cubicBezTo>
                  <a:cubicBezTo>
                    <a:pt x="298185" y="209716"/>
                    <a:pt x="301462" y="219543"/>
                    <a:pt x="308015" y="229382"/>
                  </a:cubicBezTo>
                  <a:cubicBezTo>
                    <a:pt x="308015" y="229382"/>
                    <a:pt x="311292" y="232654"/>
                    <a:pt x="311292" y="232654"/>
                  </a:cubicBezTo>
                  <a:cubicBezTo>
                    <a:pt x="314569" y="235926"/>
                    <a:pt x="311292" y="239209"/>
                    <a:pt x="308015" y="235926"/>
                  </a:cubicBezTo>
                  <a:cubicBezTo>
                    <a:pt x="301462" y="226098"/>
                    <a:pt x="291631" y="219543"/>
                    <a:pt x="281801" y="209716"/>
                  </a:cubicBezTo>
                  <a:cubicBezTo>
                    <a:pt x="275248" y="203160"/>
                    <a:pt x="268694" y="196605"/>
                    <a:pt x="262141" y="190049"/>
                  </a:cubicBezTo>
                  <a:cubicBezTo>
                    <a:pt x="249034" y="176950"/>
                    <a:pt x="235927" y="163839"/>
                    <a:pt x="222819" y="150728"/>
                  </a:cubicBezTo>
                  <a:cubicBezTo>
                    <a:pt x="209712" y="137629"/>
                    <a:pt x="196605" y="124518"/>
                    <a:pt x="183498" y="108135"/>
                  </a:cubicBezTo>
                  <a:cubicBezTo>
                    <a:pt x="176945" y="101580"/>
                    <a:pt x="170391" y="95024"/>
                    <a:pt x="163838" y="85197"/>
                  </a:cubicBezTo>
                  <a:cubicBezTo>
                    <a:pt x="157284" y="95024"/>
                    <a:pt x="150731" y="101580"/>
                    <a:pt x="144177" y="111419"/>
                  </a:cubicBezTo>
                  <a:cubicBezTo>
                    <a:pt x="134347" y="127802"/>
                    <a:pt x="124517" y="140901"/>
                    <a:pt x="114687" y="157284"/>
                  </a:cubicBezTo>
                  <a:cubicBezTo>
                    <a:pt x="104856" y="170395"/>
                    <a:pt x="95026" y="186777"/>
                    <a:pt x="85195" y="203160"/>
                  </a:cubicBezTo>
                  <a:cubicBezTo>
                    <a:pt x="78642" y="212999"/>
                    <a:pt x="72088" y="219543"/>
                    <a:pt x="65535" y="229382"/>
                  </a:cubicBezTo>
                  <a:cubicBezTo>
                    <a:pt x="62258" y="232666"/>
                    <a:pt x="58981" y="235938"/>
                    <a:pt x="55705" y="239209"/>
                  </a:cubicBezTo>
                  <a:cubicBezTo>
                    <a:pt x="55705" y="239209"/>
                    <a:pt x="55705" y="242493"/>
                    <a:pt x="52428" y="242493"/>
                  </a:cubicBezTo>
                  <a:cubicBezTo>
                    <a:pt x="45874" y="249048"/>
                    <a:pt x="45874" y="249048"/>
                    <a:pt x="36044" y="252320"/>
                  </a:cubicBezTo>
                  <a:cubicBezTo>
                    <a:pt x="32767" y="252320"/>
                    <a:pt x="29491" y="252320"/>
                    <a:pt x="29491" y="258864"/>
                  </a:cubicBezTo>
                  <a:cubicBezTo>
                    <a:pt x="22937" y="258864"/>
                    <a:pt x="16384" y="255580"/>
                    <a:pt x="9830" y="249037"/>
                  </a:cubicBezTo>
                  <a:cubicBezTo>
                    <a:pt x="3277" y="242481"/>
                    <a:pt x="0" y="235926"/>
                    <a:pt x="0" y="229370"/>
                  </a:cubicBezTo>
                  <a:cubicBezTo>
                    <a:pt x="0" y="226098"/>
                    <a:pt x="0" y="219543"/>
                    <a:pt x="3277" y="216259"/>
                  </a:cubicBezTo>
                  <a:cubicBezTo>
                    <a:pt x="6553" y="203160"/>
                    <a:pt x="13107" y="193333"/>
                    <a:pt x="19660" y="183494"/>
                  </a:cubicBezTo>
                  <a:cubicBezTo>
                    <a:pt x="26214" y="176950"/>
                    <a:pt x="29491" y="167111"/>
                    <a:pt x="36044" y="160555"/>
                  </a:cubicBezTo>
                  <a:cubicBezTo>
                    <a:pt x="45874" y="144173"/>
                    <a:pt x="55705" y="127790"/>
                    <a:pt x="65535" y="111407"/>
                  </a:cubicBezTo>
                  <a:cubicBezTo>
                    <a:pt x="72088" y="104864"/>
                    <a:pt x="75365" y="95024"/>
                    <a:pt x="81919" y="88469"/>
                  </a:cubicBezTo>
                  <a:cubicBezTo>
                    <a:pt x="88472" y="78642"/>
                    <a:pt x="95026" y="72086"/>
                    <a:pt x="101580" y="62259"/>
                  </a:cubicBezTo>
                  <a:cubicBezTo>
                    <a:pt x="108133" y="55703"/>
                    <a:pt x="111410" y="45876"/>
                    <a:pt x="117963" y="39321"/>
                  </a:cubicBezTo>
                  <a:cubicBezTo>
                    <a:pt x="121240" y="32765"/>
                    <a:pt x="124517" y="29493"/>
                    <a:pt x="127794" y="26210"/>
                  </a:cubicBezTo>
                  <a:cubicBezTo>
                    <a:pt x="127794" y="22938"/>
                    <a:pt x="131070" y="19654"/>
                    <a:pt x="134347" y="16382"/>
                  </a:cubicBezTo>
                  <a:cubicBezTo>
                    <a:pt x="137624" y="13099"/>
                    <a:pt x="140901" y="9827"/>
                    <a:pt x="144177" y="6555"/>
                  </a:cubicBezTo>
                  <a:cubicBezTo>
                    <a:pt x="150731" y="3272"/>
                    <a:pt x="157284" y="0"/>
                    <a:pt x="163838" y="0"/>
                  </a:cubicBezTo>
                  <a:close/>
                </a:path>
              </a:pathLst>
            </a:custGeom>
            <a:grp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Bell MT" panose="02020503060305020303" pitchFamily="18" charset="0"/>
              </a:endParaRPr>
            </a:p>
          </p:txBody>
        </p:sp>
      </p:grpSp>
      <p:pic>
        <p:nvPicPr>
          <p:cNvPr id="18" name="Picture 17">
            <a:extLst>
              <a:ext uri="{FF2B5EF4-FFF2-40B4-BE49-F238E27FC236}">
                <a16:creationId xmlns:a16="http://schemas.microsoft.com/office/drawing/2014/main" id="{E66CE115-5FCC-3E08-8549-D890B6071F99}"/>
              </a:ext>
            </a:extLst>
          </p:cNvPr>
          <p:cNvPicPr>
            <a:picLocks noChangeAspect="1"/>
          </p:cNvPicPr>
          <p:nvPr/>
        </p:nvPicPr>
        <p:blipFill rotWithShape="1">
          <a:blip r:embed="rId3">
            <a:extLst>
              <a:ext uri="{28A0092B-C50C-407E-A947-70E740481C1C}">
                <a14:useLocalDpi xmlns:a14="http://schemas.microsoft.com/office/drawing/2010/main" val="0"/>
              </a:ext>
            </a:extLst>
          </a:blip>
          <a:srcRect r="69987"/>
          <a:stretch/>
        </p:blipFill>
        <p:spPr>
          <a:xfrm rot="1568098">
            <a:off x="936265" y="3241911"/>
            <a:ext cx="769044" cy="1441343"/>
          </a:xfrm>
          <a:prstGeom prst="rect">
            <a:avLst/>
          </a:prstGeom>
        </p:spPr>
      </p:pic>
      <p:pic>
        <p:nvPicPr>
          <p:cNvPr id="19" name="Picture 18">
            <a:extLst>
              <a:ext uri="{FF2B5EF4-FFF2-40B4-BE49-F238E27FC236}">
                <a16:creationId xmlns:a16="http://schemas.microsoft.com/office/drawing/2014/main" id="{F9EF75FE-6BC0-17C2-AEEE-90BA1C730E52}"/>
              </a:ext>
            </a:extLst>
          </p:cNvPr>
          <p:cNvPicPr>
            <a:picLocks noChangeAspect="1"/>
          </p:cNvPicPr>
          <p:nvPr/>
        </p:nvPicPr>
        <p:blipFill>
          <a:blip r:embed="rId4"/>
          <a:stretch>
            <a:fillRect/>
          </a:stretch>
        </p:blipFill>
        <p:spPr>
          <a:xfrm>
            <a:off x="10242076" y="553661"/>
            <a:ext cx="1770034" cy="1354267"/>
          </a:xfrm>
          <a:prstGeom prst="rect">
            <a:avLst/>
          </a:prstGeom>
        </p:spPr>
      </p:pic>
    </p:spTree>
    <p:extLst>
      <p:ext uri="{BB962C8B-B14F-4D97-AF65-F5344CB8AC3E}">
        <p14:creationId xmlns:p14="http://schemas.microsoft.com/office/powerpoint/2010/main" val="3350818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B7A4-61E5-996E-91AC-D18611DF1A5B}"/>
              </a:ext>
            </a:extLst>
          </p:cNvPr>
          <p:cNvSpPr>
            <a:spLocks noGrp="1"/>
          </p:cNvSpPr>
          <p:nvPr>
            <p:ph type="title"/>
          </p:nvPr>
        </p:nvSpPr>
        <p:spPr/>
        <p:txBody>
          <a:bodyPr/>
          <a:lstStyle/>
          <a:p>
            <a:r>
              <a:rPr lang="en-US"/>
              <a:t>After Recruitment</a:t>
            </a:r>
            <a:br>
              <a:rPr lang="en-US"/>
            </a:br>
            <a:endParaRPr lang="en-US"/>
          </a:p>
        </p:txBody>
      </p:sp>
      <p:sp>
        <p:nvSpPr>
          <p:cNvPr id="3" name="Text Placeholder 2">
            <a:extLst>
              <a:ext uri="{FF2B5EF4-FFF2-40B4-BE49-F238E27FC236}">
                <a16:creationId xmlns:a16="http://schemas.microsoft.com/office/drawing/2014/main" id="{00BD4D30-0AEA-A955-875C-7272B848E91F}"/>
              </a:ext>
            </a:extLst>
          </p:cNvPr>
          <p:cNvSpPr>
            <a:spLocks noGrp="1"/>
          </p:cNvSpPr>
          <p:nvPr>
            <p:ph type="body" idx="1"/>
          </p:nvPr>
        </p:nvSpPr>
        <p:spPr>
          <a:xfrm>
            <a:off x="581191" y="1702251"/>
            <a:ext cx="5194769" cy="557784"/>
          </a:xfrm>
        </p:spPr>
        <p:txBody>
          <a:bodyPr/>
          <a:lstStyle/>
          <a:p>
            <a:r>
              <a:rPr lang="en-US" b="1"/>
              <a:t>The trafficker: </a:t>
            </a:r>
          </a:p>
        </p:txBody>
      </p:sp>
      <p:sp>
        <p:nvSpPr>
          <p:cNvPr id="4" name="Content Placeholder 3">
            <a:extLst>
              <a:ext uri="{FF2B5EF4-FFF2-40B4-BE49-F238E27FC236}">
                <a16:creationId xmlns:a16="http://schemas.microsoft.com/office/drawing/2014/main" id="{1043D78D-6EEB-BC54-BC99-3D7DEB10CA06}"/>
              </a:ext>
            </a:extLst>
          </p:cNvPr>
          <p:cNvSpPr>
            <a:spLocks noGrp="1"/>
          </p:cNvSpPr>
          <p:nvPr>
            <p:ph sz="half" idx="2"/>
          </p:nvPr>
        </p:nvSpPr>
        <p:spPr>
          <a:xfrm>
            <a:off x="581194" y="2377412"/>
            <a:ext cx="5194766" cy="2934999"/>
          </a:xfrm>
        </p:spPr>
        <p:txBody>
          <a:bodyPr>
            <a:normAutofit fontScale="92500" lnSpcReduction="10000"/>
          </a:bodyPr>
          <a:lstStyle/>
          <a:p>
            <a:pPr>
              <a:buFont typeface="Arial" panose="020B0604020202020204" pitchFamily="34" charset="0"/>
              <a:buChar char="•"/>
            </a:pPr>
            <a:r>
              <a:rPr lang="en-US"/>
              <a:t>Breaks down their victim's self-esteem.</a:t>
            </a:r>
          </a:p>
          <a:p>
            <a:pPr>
              <a:buFont typeface="Arial" panose="020B0604020202020204" pitchFamily="34" charset="0"/>
              <a:buChar char="•"/>
            </a:pPr>
            <a:r>
              <a:rPr lang="en-US"/>
              <a:t>Threatens the victim and their loved ones based on information collected on the victim.</a:t>
            </a:r>
          </a:p>
          <a:p>
            <a:pPr>
              <a:buFont typeface="Arial" panose="020B0604020202020204" pitchFamily="34" charset="0"/>
              <a:buChar char="•"/>
            </a:pPr>
            <a:r>
              <a:rPr lang="en-US"/>
              <a:t>Makes the victim feel indebted to their trafficker.</a:t>
            </a:r>
          </a:p>
          <a:p>
            <a:pPr>
              <a:buFont typeface="Arial" panose="020B0604020202020204" pitchFamily="34" charset="0"/>
              <a:buChar char="•"/>
            </a:pPr>
            <a:r>
              <a:rPr lang="en-US"/>
              <a:t>Suggests that the victim owes them financially.</a:t>
            </a:r>
          </a:p>
          <a:p>
            <a:pPr>
              <a:buFont typeface="Arial" panose="020B0604020202020204" pitchFamily="34" charset="0"/>
              <a:buChar char="•"/>
            </a:pPr>
            <a:r>
              <a:rPr lang="en-US"/>
              <a:t>Leads the victim to think that they need their help financially to survive.</a:t>
            </a:r>
          </a:p>
          <a:p>
            <a:endParaRPr lang="en-US"/>
          </a:p>
        </p:txBody>
      </p:sp>
      <p:sp>
        <p:nvSpPr>
          <p:cNvPr id="5" name="Text Placeholder 4">
            <a:extLst>
              <a:ext uri="{FF2B5EF4-FFF2-40B4-BE49-F238E27FC236}">
                <a16:creationId xmlns:a16="http://schemas.microsoft.com/office/drawing/2014/main" id="{121D3ACF-0AF4-9466-F5D4-FFA9C70249D1}"/>
              </a:ext>
            </a:extLst>
          </p:cNvPr>
          <p:cNvSpPr>
            <a:spLocks noGrp="1"/>
          </p:cNvSpPr>
          <p:nvPr>
            <p:ph type="body" sz="quarter" idx="3"/>
          </p:nvPr>
        </p:nvSpPr>
        <p:spPr>
          <a:xfrm>
            <a:off x="6416039" y="1702252"/>
            <a:ext cx="5194770" cy="553373"/>
          </a:xfrm>
        </p:spPr>
        <p:txBody>
          <a:bodyPr/>
          <a:lstStyle/>
          <a:p>
            <a:r>
              <a:rPr lang="en-US" b="1"/>
              <a:t>The victim: </a:t>
            </a:r>
          </a:p>
        </p:txBody>
      </p:sp>
      <p:sp>
        <p:nvSpPr>
          <p:cNvPr id="6" name="Content Placeholder 5">
            <a:extLst>
              <a:ext uri="{FF2B5EF4-FFF2-40B4-BE49-F238E27FC236}">
                <a16:creationId xmlns:a16="http://schemas.microsoft.com/office/drawing/2014/main" id="{F74981F4-0383-9E3E-0BB7-7793F4FADA2C}"/>
              </a:ext>
            </a:extLst>
          </p:cNvPr>
          <p:cNvSpPr>
            <a:spLocks noGrp="1"/>
          </p:cNvSpPr>
          <p:nvPr>
            <p:ph sz="quarter" idx="4"/>
          </p:nvPr>
        </p:nvSpPr>
        <p:spPr>
          <a:xfrm>
            <a:off x="6416037" y="2377412"/>
            <a:ext cx="5194771" cy="2934999"/>
          </a:xfrm>
        </p:spPr>
        <p:txBody>
          <a:bodyPr>
            <a:normAutofit/>
          </a:bodyPr>
          <a:lstStyle/>
          <a:p>
            <a:pPr marL="305435" indent="-305435">
              <a:buFont typeface="Arial" panose="020B0604020202020204" pitchFamily="34" charset="0"/>
              <a:buChar char="•"/>
            </a:pPr>
            <a:r>
              <a:rPr lang="en-US">
                <a:latin typeface="Verdana"/>
                <a:ea typeface="Verdana"/>
              </a:rPr>
              <a:t>Feels obligated to contribute to financially support their trafficker.</a:t>
            </a:r>
          </a:p>
          <a:p>
            <a:pPr marL="305435" indent="-305435">
              <a:buFont typeface="Arial" panose="020B0604020202020204" pitchFamily="34" charset="0"/>
              <a:buChar char="•"/>
            </a:pPr>
            <a:r>
              <a:rPr lang="en-US">
                <a:latin typeface="Verdana"/>
                <a:ea typeface="Verdana"/>
              </a:rPr>
              <a:t>Is exposed to emotional, mental, and physical abuse. </a:t>
            </a:r>
          </a:p>
          <a:p>
            <a:pPr marL="305435" indent="-305435">
              <a:buFont typeface="Arial" panose="020B0604020202020204" pitchFamily="34" charset="0"/>
              <a:buChar char="•"/>
            </a:pPr>
            <a:r>
              <a:rPr lang="en-US">
                <a:latin typeface="Verdana"/>
                <a:ea typeface="Verdana"/>
              </a:rPr>
              <a:t>Uses intimidation and control.</a:t>
            </a:r>
            <a:endParaRPr lang="en-US"/>
          </a:p>
          <a:p>
            <a:pPr marL="305435" indent="-305435">
              <a:buFont typeface="Arial" panose="020B0604020202020204" pitchFamily="34" charset="0"/>
              <a:buChar char="•"/>
            </a:pPr>
            <a:r>
              <a:rPr lang="en-US">
                <a:latin typeface="Verdana"/>
                <a:ea typeface="Verdana"/>
              </a:rPr>
              <a:t>Feels confined and isolated from family, friends, and positive supports to further bond the victim to their trafficker.</a:t>
            </a:r>
          </a:p>
          <a:p>
            <a:pPr marL="305435" indent="-305435"/>
            <a:endParaRPr lang="en-US"/>
          </a:p>
        </p:txBody>
      </p:sp>
      <p:sp>
        <p:nvSpPr>
          <p:cNvPr id="7" name="Slide Number Placeholder 6">
            <a:extLst>
              <a:ext uri="{FF2B5EF4-FFF2-40B4-BE49-F238E27FC236}">
                <a16:creationId xmlns:a16="http://schemas.microsoft.com/office/drawing/2014/main" id="{FD2AB605-5823-CB32-08D7-5B5B2F3C26A4}"/>
              </a:ext>
            </a:extLst>
          </p:cNvPr>
          <p:cNvSpPr>
            <a:spLocks noGrp="1"/>
          </p:cNvSpPr>
          <p:nvPr>
            <p:ph type="sldNum" sz="quarter" idx="12"/>
          </p:nvPr>
        </p:nvSpPr>
        <p:spPr/>
        <p:txBody>
          <a:bodyPr/>
          <a:lstStyle/>
          <a:p>
            <a:fld id="{3A98EE3D-8CD1-4C3F-BD1C-C98C9596463C}" type="slidenum">
              <a:rPr lang="en-US" smtClean="0"/>
              <a:t>18</a:t>
            </a:fld>
            <a:endParaRPr lang="en-US"/>
          </a:p>
        </p:txBody>
      </p:sp>
      <p:pic>
        <p:nvPicPr>
          <p:cNvPr id="9" name="Picture 8">
            <a:extLst>
              <a:ext uri="{FF2B5EF4-FFF2-40B4-BE49-F238E27FC236}">
                <a16:creationId xmlns:a16="http://schemas.microsoft.com/office/drawing/2014/main" id="{4D20CA9D-3297-0A34-CBBE-BE8901A071B6}"/>
              </a:ext>
            </a:extLst>
          </p:cNvPr>
          <p:cNvPicPr>
            <a:picLocks noChangeAspect="1"/>
          </p:cNvPicPr>
          <p:nvPr/>
        </p:nvPicPr>
        <p:blipFill>
          <a:blip r:embed="rId3"/>
          <a:stretch>
            <a:fillRect/>
          </a:stretch>
        </p:blipFill>
        <p:spPr>
          <a:xfrm>
            <a:off x="10263848" y="640747"/>
            <a:ext cx="1770034" cy="1354267"/>
          </a:xfrm>
          <a:prstGeom prst="rect">
            <a:avLst/>
          </a:prstGeom>
        </p:spPr>
      </p:pic>
    </p:spTree>
    <p:extLst>
      <p:ext uri="{BB962C8B-B14F-4D97-AF65-F5344CB8AC3E}">
        <p14:creationId xmlns:p14="http://schemas.microsoft.com/office/powerpoint/2010/main" val="214564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24DB-4BC7-0F1A-1B81-F02AB284778F}"/>
              </a:ext>
            </a:extLst>
          </p:cNvPr>
          <p:cNvSpPr>
            <a:spLocks noGrp="1"/>
          </p:cNvSpPr>
          <p:nvPr>
            <p:ph type="title"/>
          </p:nvPr>
        </p:nvSpPr>
        <p:spPr/>
        <p:txBody>
          <a:bodyPr/>
          <a:lstStyle/>
          <a:p>
            <a:r>
              <a:rPr lang="en-US"/>
              <a:t>trafficker control</a:t>
            </a:r>
          </a:p>
        </p:txBody>
      </p:sp>
      <p:sp>
        <p:nvSpPr>
          <p:cNvPr id="3" name="Slide Number Placeholder 2">
            <a:extLst>
              <a:ext uri="{FF2B5EF4-FFF2-40B4-BE49-F238E27FC236}">
                <a16:creationId xmlns:a16="http://schemas.microsoft.com/office/drawing/2014/main" id="{C424FFD4-ADF2-26F1-493D-3CA09AF70D9B}"/>
              </a:ext>
            </a:extLst>
          </p:cNvPr>
          <p:cNvSpPr>
            <a:spLocks noGrp="1"/>
          </p:cNvSpPr>
          <p:nvPr>
            <p:ph type="sldNum" sz="quarter" idx="12"/>
          </p:nvPr>
        </p:nvSpPr>
        <p:spPr/>
        <p:txBody>
          <a:bodyPr/>
          <a:lstStyle/>
          <a:p>
            <a:fld id="{3A98EE3D-8CD1-4C3F-BD1C-C98C9596463C}" type="slidenum">
              <a:rPr lang="en-US" smtClean="0"/>
              <a:t>19</a:t>
            </a:fld>
            <a:endParaRPr lang="en-US"/>
          </a:p>
        </p:txBody>
      </p:sp>
      <p:pic>
        <p:nvPicPr>
          <p:cNvPr id="4" name="Picture 3">
            <a:extLst>
              <a:ext uri="{FF2B5EF4-FFF2-40B4-BE49-F238E27FC236}">
                <a16:creationId xmlns:a16="http://schemas.microsoft.com/office/drawing/2014/main" id="{1286A5F5-86A9-94D6-A22E-9BB4115207B1}"/>
              </a:ext>
            </a:extLst>
          </p:cNvPr>
          <p:cNvPicPr>
            <a:picLocks noChangeAspect="1"/>
          </p:cNvPicPr>
          <p:nvPr/>
        </p:nvPicPr>
        <p:blipFill>
          <a:blip r:embed="rId3"/>
          <a:stretch>
            <a:fillRect/>
          </a:stretch>
        </p:blipFill>
        <p:spPr>
          <a:xfrm>
            <a:off x="4035815" y="838200"/>
            <a:ext cx="6792014" cy="5768276"/>
          </a:xfrm>
          <a:prstGeom prst="rect">
            <a:avLst/>
          </a:prstGeom>
        </p:spPr>
      </p:pic>
      <p:pic>
        <p:nvPicPr>
          <p:cNvPr id="8" name="Picture 7">
            <a:extLst>
              <a:ext uri="{FF2B5EF4-FFF2-40B4-BE49-F238E27FC236}">
                <a16:creationId xmlns:a16="http://schemas.microsoft.com/office/drawing/2014/main" id="{D96B4709-F01B-0087-F4B6-99B32604BFAD}"/>
              </a:ext>
            </a:extLst>
          </p:cNvPr>
          <p:cNvPicPr>
            <a:picLocks noChangeAspect="1"/>
          </p:cNvPicPr>
          <p:nvPr/>
        </p:nvPicPr>
        <p:blipFill>
          <a:blip r:embed="rId4"/>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255639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31287F1-A54B-4155-81DD-FACF0697CA28}"/>
              </a:ext>
            </a:extLst>
          </p:cNvPr>
          <p:cNvSpPr>
            <a:spLocks noGrp="1"/>
          </p:cNvSpPr>
          <p:nvPr>
            <p:ph type="body" idx="1"/>
          </p:nvPr>
        </p:nvSpPr>
        <p:spPr>
          <a:xfrm>
            <a:off x="2722033" y="2449085"/>
            <a:ext cx="6753057" cy="4160521"/>
          </a:xfrm>
        </p:spPr>
        <p:txBody>
          <a:bodyPr>
            <a:normAutofit/>
          </a:bodyPr>
          <a:lstStyle/>
          <a:p>
            <a:pPr marL="285750" indent="-285750">
              <a:buFont typeface="Arial" panose="020B0604020202020204" pitchFamily="34" charset="0"/>
              <a:buChar char="•"/>
            </a:pPr>
            <a:r>
              <a:rPr lang="en-US" dirty="0">
                <a:latin typeface="Verdana"/>
                <a:ea typeface="Verdana"/>
              </a:rPr>
              <a:t>Human traffickers</a:t>
            </a:r>
          </a:p>
          <a:p>
            <a:pPr marL="285750" indent="-285750">
              <a:buFont typeface="Arial" panose="020B0604020202020204" pitchFamily="34" charset="0"/>
              <a:buChar char="•"/>
            </a:pPr>
            <a:r>
              <a:rPr lang="en-US" dirty="0">
                <a:latin typeface="Verdana"/>
                <a:ea typeface="Verdana"/>
              </a:rPr>
              <a:t>Human trafficking language</a:t>
            </a:r>
          </a:p>
          <a:p>
            <a:pPr marL="285750" indent="-285750">
              <a:buFont typeface="Arial" panose="020B0604020202020204" pitchFamily="34" charset="0"/>
              <a:buChar char="•"/>
            </a:pPr>
            <a:r>
              <a:rPr lang="en-US" dirty="0">
                <a:latin typeface="Verdana"/>
                <a:ea typeface="Verdana"/>
              </a:rPr>
              <a:t>Trafficker tactics and psychological control methods</a:t>
            </a:r>
          </a:p>
          <a:p>
            <a:pPr marL="285750" indent="-285750">
              <a:buFont typeface="Arial" panose="020B0604020202020204" pitchFamily="34" charset="0"/>
              <a:buChar char="•"/>
            </a:pPr>
            <a:r>
              <a:rPr lang="en-US" dirty="0">
                <a:latin typeface="Verdana"/>
                <a:ea typeface="Verdana"/>
              </a:rPr>
              <a:t>Gang recruitment and human trafficking</a:t>
            </a:r>
          </a:p>
          <a:p>
            <a:pPr marL="285750" indent="-285750">
              <a:buFont typeface="Arial" panose="020B0604020202020204" pitchFamily="34" charset="0"/>
              <a:buChar char="•"/>
            </a:pPr>
            <a:r>
              <a:rPr lang="en-US" dirty="0">
                <a:latin typeface="Verdana"/>
                <a:ea typeface="Verdana"/>
              </a:rPr>
              <a:t>Substances used for recruitment</a:t>
            </a:r>
          </a:p>
          <a:p>
            <a:pPr marL="285750" indent="-285750">
              <a:buFont typeface="Arial" panose="020B0604020202020204" pitchFamily="34" charset="0"/>
              <a:buChar char="•"/>
            </a:pPr>
            <a:r>
              <a:rPr lang="en-US" dirty="0">
                <a:latin typeface="Verdana"/>
                <a:ea typeface="Verdana"/>
              </a:rPr>
              <a:t>Identifying Commerical sexual Exploited victims and how to report</a:t>
            </a:r>
          </a:p>
        </p:txBody>
      </p:sp>
      <p:sp>
        <p:nvSpPr>
          <p:cNvPr id="4" name="Slide Number Placeholder 3">
            <a:extLst>
              <a:ext uri="{FF2B5EF4-FFF2-40B4-BE49-F238E27FC236}">
                <a16:creationId xmlns:a16="http://schemas.microsoft.com/office/drawing/2014/main" id="{F582FCB2-A54E-4CA7-8B46-F340559D126C}"/>
              </a:ext>
            </a:extLst>
          </p:cNvPr>
          <p:cNvSpPr>
            <a:spLocks noGrp="1"/>
          </p:cNvSpPr>
          <p:nvPr>
            <p:ph type="sldNum" sz="quarter" idx="12"/>
          </p:nvPr>
        </p:nvSpPr>
        <p:spPr/>
        <p:txBody>
          <a:bodyPr/>
          <a:lstStyle/>
          <a:p>
            <a:fld id="{3A98EE3D-8CD1-4C3F-BD1C-C98C9596463C}" type="slidenum">
              <a:rPr lang="en-US" smtClean="0"/>
              <a:pPr/>
              <a:t>2</a:t>
            </a:fld>
            <a:endParaRPr lang="en-US"/>
          </a:p>
        </p:txBody>
      </p:sp>
      <p:sp>
        <p:nvSpPr>
          <p:cNvPr id="9" name="Title 8">
            <a:extLst>
              <a:ext uri="{FF2B5EF4-FFF2-40B4-BE49-F238E27FC236}">
                <a16:creationId xmlns:a16="http://schemas.microsoft.com/office/drawing/2014/main" id="{ADA3681A-EFB9-4650-8224-C8CA5D4B853B}"/>
              </a:ext>
            </a:extLst>
          </p:cNvPr>
          <p:cNvSpPr>
            <a:spLocks noGrp="1"/>
          </p:cNvSpPr>
          <p:nvPr>
            <p:ph type="title"/>
          </p:nvPr>
        </p:nvSpPr>
        <p:spPr>
          <a:xfrm>
            <a:off x="3634320" y="955964"/>
            <a:ext cx="7976485" cy="988332"/>
          </a:xfrm>
        </p:spPr>
        <p:txBody>
          <a:bodyPr/>
          <a:lstStyle/>
          <a:p>
            <a:r>
              <a:rPr lang="en-US"/>
              <a:t>Content Overview</a:t>
            </a:r>
          </a:p>
        </p:txBody>
      </p:sp>
      <p:pic>
        <p:nvPicPr>
          <p:cNvPr id="3" name="Picture 2">
            <a:extLst>
              <a:ext uri="{FF2B5EF4-FFF2-40B4-BE49-F238E27FC236}">
                <a16:creationId xmlns:a16="http://schemas.microsoft.com/office/drawing/2014/main" id="{A629B107-6A8F-9CBB-2E15-92B7CD6700C7}"/>
              </a:ext>
            </a:extLst>
          </p:cNvPr>
          <p:cNvPicPr>
            <a:picLocks noChangeAspect="1"/>
          </p:cNvPicPr>
          <p:nvPr/>
        </p:nvPicPr>
        <p:blipFill>
          <a:blip r:embed="rId3"/>
          <a:srcRect l="325" t="-3911" r="-325" b="3631"/>
          <a:stretch>
            <a:fillRect/>
          </a:stretch>
        </p:blipFill>
        <p:spPr>
          <a:xfrm>
            <a:off x="10242073" y="299031"/>
            <a:ext cx="1850499" cy="1795558"/>
          </a:xfrm>
          <a:prstGeom prst="rect">
            <a:avLst/>
          </a:prstGeom>
        </p:spPr>
      </p:pic>
    </p:spTree>
    <p:extLst>
      <p:ext uri="{BB962C8B-B14F-4D97-AF65-F5344CB8AC3E}">
        <p14:creationId xmlns:p14="http://schemas.microsoft.com/office/powerpoint/2010/main" val="2932153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5DAA-4D54-C489-BA69-65FAEF00F7E1}"/>
              </a:ext>
            </a:extLst>
          </p:cNvPr>
          <p:cNvSpPr>
            <a:spLocks noGrp="1"/>
          </p:cNvSpPr>
          <p:nvPr>
            <p:ph type="title"/>
          </p:nvPr>
        </p:nvSpPr>
        <p:spPr/>
        <p:txBody>
          <a:bodyPr/>
          <a:lstStyle/>
          <a:p>
            <a:r>
              <a:rPr lang="en-US"/>
              <a:t>Understanding Traffickers’ Tactics</a:t>
            </a:r>
            <a:br>
              <a:rPr lang="en-US"/>
            </a:br>
            <a:endParaRPr lang="en-US"/>
          </a:p>
        </p:txBody>
      </p:sp>
      <p:sp>
        <p:nvSpPr>
          <p:cNvPr id="3" name="Slide Number Placeholder 2">
            <a:extLst>
              <a:ext uri="{FF2B5EF4-FFF2-40B4-BE49-F238E27FC236}">
                <a16:creationId xmlns:a16="http://schemas.microsoft.com/office/drawing/2014/main" id="{FC9A5E3C-AB09-85F9-3857-458D61270627}"/>
              </a:ext>
            </a:extLst>
          </p:cNvPr>
          <p:cNvSpPr>
            <a:spLocks noGrp="1"/>
          </p:cNvSpPr>
          <p:nvPr>
            <p:ph type="sldNum" sz="quarter" idx="12"/>
          </p:nvPr>
        </p:nvSpPr>
        <p:spPr/>
        <p:txBody>
          <a:bodyPr/>
          <a:lstStyle/>
          <a:p>
            <a:fld id="{3A98EE3D-8CD1-4C3F-BD1C-C98C9596463C}" type="slidenum">
              <a:rPr lang="en-US" smtClean="0"/>
              <a:t>20</a:t>
            </a:fld>
            <a:endParaRPr lang="en-US"/>
          </a:p>
        </p:txBody>
      </p:sp>
      <p:grpSp>
        <p:nvGrpSpPr>
          <p:cNvPr id="4" name="Group 3">
            <a:extLst>
              <a:ext uri="{FF2B5EF4-FFF2-40B4-BE49-F238E27FC236}">
                <a16:creationId xmlns:a16="http://schemas.microsoft.com/office/drawing/2014/main" id="{AFB767BD-C05A-777B-DC40-8FE09169781D}"/>
              </a:ext>
            </a:extLst>
          </p:cNvPr>
          <p:cNvGrpSpPr/>
          <p:nvPr/>
        </p:nvGrpSpPr>
        <p:grpSpPr>
          <a:xfrm>
            <a:off x="742148" y="1460656"/>
            <a:ext cx="9627053" cy="4765117"/>
            <a:chOff x="1788394" y="977330"/>
            <a:chExt cx="10045725" cy="5073650"/>
          </a:xfrm>
        </p:grpSpPr>
        <p:sp>
          <p:nvSpPr>
            <p:cNvPr id="5" name="Freeform: Shape 4">
              <a:extLst>
                <a:ext uri="{FF2B5EF4-FFF2-40B4-BE49-F238E27FC236}">
                  <a16:creationId xmlns:a16="http://schemas.microsoft.com/office/drawing/2014/main" id="{A05B4CA9-0630-F6C0-37C6-11F5E199C3C6}"/>
                </a:ext>
              </a:extLst>
            </p:cNvPr>
            <p:cNvSpPr/>
            <p:nvPr/>
          </p:nvSpPr>
          <p:spPr>
            <a:xfrm>
              <a:off x="4400949" y="2020974"/>
              <a:ext cx="717550" cy="310896"/>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masis MT Pro" panose="02040504050005020304" pitchFamily="18" charset="0"/>
              </a:endParaRPr>
            </a:p>
          </p:txBody>
        </p:sp>
        <p:sp>
          <p:nvSpPr>
            <p:cNvPr id="6" name="Freeform: Shape 5">
              <a:extLst>
                <a:ext uri="{FF2B5EF4-FFF2-40B4-BE49-F238E27FC236}">
                  <a16:creationId xmlns:a16="http://schemas.microsoft.com/office/drawing/2014/main" id="{CC1EC793-3BD8-6D9E-9BF4-F102393DA7D9}"/>
                </a:ext>
              </a:extLst>
            </p:cNvPr>
            <p:cNvSpPr/>
            <p:nvPr/>
          </p:nvSpPr>
          <p:spPr>
            <a:xfrm>
              <a:off x="5897527" y="3358708"/>
              <a:ext cx="717550" cy="310896"/>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masis MT Pro" panose="02040504050005020304" pitchFamily="18" charset="0"/>
              </a:endParaRPr>
            </a:p>
          </p:txBody>
        </p:sp>
        <p:sp>
          <p:nvSpPr>
            <p:cNvPr id="7" name="Freeform: Shape 6">
              <a:extLst>
                <a:ext uri="{FF2B5EF4-FFF2-40B4-BE49-F238E27FC236}">
                  <a16:creationId xmlns:a16="http://schemas.microsoft.com/office/drawing/2014/main" id="{EEAC143C-E35C-74B6-0097-67DF62A3D9A1}"/>
                </a:ext>
              </a:extLst>
            </p:cNvPr>
            <p:cNvSpPr/>
            <p:nvPr/>
          </p:nvSpPr>
          <p:spPr>
            <a:xfrm>
              <a:off x="7394105" y="4696442"/>
              <a:ext cx="717550" cy="310896"/>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masis MT Pro" panose="02040504050005020304" pitchFamily="18" charset="0"/>
              </a:endParaRPr>
            </a:p>
          </p:txBody>
        </p:sp>
        <p:sp>
          <p:nvSpPr>
            <p:cNvPr id="8" name="Rectangle: Rounded Corners 7">
              <a:extLst>
                <a:ext uri="{FF2B5EF4-FFF2-40B4-BE49-F238E27FC236}">
                  <a16:creationId xmlns:a16="http://schemas.microsoft.com/office/drawing/2014/main" id="{A7EFA76D-5CF8-9D80-F714-327A3427330E}"/>
                </a:ext>
              </a:extLst>
            </p:cNvPr>
            <p:cNvSpPr/>
            <p:nvPr/>
          </p:nvSpPr>
          <p:spPr>
            <a:xfrm>
              <a:off x="6718131" y="4990530"/>
              <a:ext cx="4864100" cy="10604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masis MT Pro" panose="02040504050005020304" pitchFamily="18" charset="0"/>
              </a:endParaRPr>
            </a:p>
          </p:txBody>
        </p:sp>
        <p:sp>
          <p:nvSpPr>
            <p:cNvPr id="25" name="Freeform: Shape 24">
              <a:extLst>
                <a:ext uri="{FF2B5EF4-FFF2-40B4-BE49-F238E27FC236}">
                  <a16:creationId xmlns:a16="http://schemas.microsoft.com/office/drawing/2014/main" id="{29A3144F-FC82-3139-C3D7-3E00BEC0AFC9}"/>
                </a:ext>
              </a:extLst>
            </p:cNvPr>
            <p:cNvSpPr/>
            <p:nvPr/>
          </p:nvSpPr>
          <p:spPr>
            <a:xfrm>
              <a:off x="11485757" y="5354977"/>
              <a:ext cx="348362" cy="348362"/>
            </a:xfrm>
            <a:custGeom>
              <a:avLst/>
              <a:gdLst>
                <a:gd name="connsiteX0" fmla="*/ 180092 w 348362"/>
                <a:gd name="connsiteY0" fmla="*/ 125733 h 348362"/>
                <a:gd name="connsiteX1" fmla="*/ 180092 w 348362"/>
                <a:gd name="connsiteY1" fmla="*/ 192411 h 348362"/>
                <a:gd name="connsiteX2" fmla="*/ 134410 w 348362"/>
                <a:gd name="connsiteY2" fmla="*/ 192411 h 348362"/>
                <a:gd name="connsiteX3" fmla="*/ 145224 w 348362"/>
                <a:gd name="connsiteY3" fmla="*/ 179317 h 348362"/>
                <a:gd name="connsiteX4" fmla="*/ 155731 w 348362"/>
                <a:gd name="connsiteY4" fmla="*/ 165100 h 348362"/>
                <a:gd name="connsiteX5" fmla="*/ 166999 w 348362"/>
                <a:gd name="connsiteY5" fmla="*/ 147889 h 348362"/>
                <a:gd name="connsiteX6" fmla="*/ 180092 w 348362"/>
                <a:gd name="connsiteY6" fmla="*/ 125733 h 348362"/>
                <a:gd name="connsiteX7" fmla="*/ 178721 w 348362"/>
                <a:gd name="connsiteY7" fmla="*/ 91929 h 348362"/>
                <a:gd name="connsiteX8" fmla="*/ 165101 w 348362"/>
                <a:gd name="connsiteY8" fmla="*/ 117130 h 348362"/>
                <a:gd name="connsiteX9" fmla="*/ 148421 w 348362"/>
                <a:gd name="connsiteY9" fmla="*/ 143321 h 348362"/>
                <a:gd name="connsiteX10" fmla="*/ 129232 w 348362"/>
                <a:gd name="connsiteY10" fmla="*/ 169283 h 348362"/>
                <a:gd name="connsiteX11" fmla="*/ 108370 w 348362"/>
                <a:gd name="connsiteY11" fmla="*/ 193649 h 348362"/>
                <a:gd name="connsiteX12" fmla="*/ 108370 w 348362"/>
                <a:gd name="connsiteY12" fmla="*/ 214507 h 348362"/>
                <a:gd name="connsiteX13" fmla="*/ 180093 w 348362"/>
                <a:gd name="connsiteY13" fmla="*/ 214507 h 348362"/>
                <a:gd name="connsiteX14" fmla="*/ 180093 w 348362"/>
                <a:gd name="connsiteY14" fmla="*/ 247247 h 348362"/>
                <a:gd name="connsiteX15" fmla="*/ 206435 w 348362"/>
                <a:gd name="connsiteY15" fmla="*/ 247247 h 348362"/>
                <a:gd name="connsiteX16" fmla="*/ 206435 w 348362"/>
                <a:gd name="connsiteY16" fmla="*/ 214507 h 348362"/>
                <a:gd name="connsiteX17" fmla="*/ 227298 w 348362"/>
                <a:gd name="connsiteY17" fmla="*/ 214507 h 348362"/>
                <a:gd name="connsiteX18" fmla="*/ 227298 w 348362"/>
                <a:gd name="connsiteY18" fmla="*/ 192429 h 348362"/>
                <a:gd name="connsiteX19" fmla="*/ 206435 w 348362"/>
                <a:gd name="connsiteY19" fmla="*/ 192429 h 348362"/>
                <a:gd name="connsiteX20" fmla="*/ 206435 w 348362"/>
                <a:gd name="connsiteY20" fmla="*/ 91929 h 348362"/>
                <a:gd name="connsiteX21" fmla="*/ 174186 w 348362"/>
                <a:gd name="connsiteY21" fmla="*/ 0 h 348362"/>
                <a:gd name="connsiteX22" fmla="*/ 174337 w 348362"/>
                <a:gd name="connsiteY22" fmla="*/ 0 h 348362"/>
                <a:gd name="connsiteX23" fmla="*/ 348362 w 348362"/>
                <a:gd name="connsiteY23" fmla="*/ 174181 h 348362"/>
                <a:gd name="connsiteX24" fmla="*/ 348362 w 348362"/>
                <a:gd name="connsiteY24" fmla="*/ 174186 h 348362"/>
                <a:gd name="connsiteX25" fmla="*/ 174176 w 348362"/>
                <a:gd name="connsiteY25" fmla="*/ 348362 h 348362"/>
                <a:gd name="connsiteX26" fmla="*/ 0 w 348362"/>
                <a:gd name="connsiteY26" fmla="*/ 174176 h 348362"/>
                <a:gd name="connsiteX27" fmla="*/ 174186 w 348362"/>
                <a:gd name="connsiteY27" fmla="*/ 0 h 34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362" h="348362">
                  <a:moveTo>
                    <a:pt x="180092" y="125733"/>
                  </a:moveTo>
                  <a:lnTo>
                    <a:pt x="180092" y="192411"/>
                  </a:lnTo>
                  <a:lnTo>
                    <a:pt x="134410" y="192411"/>
                  </a:lnTo>
                  <a:cubicBezTo>
                    <a:pt x="138174" y="188032"/>
                    <a:pt x="141779" y="183668"/>
                    <a:pt x="145224" y="179317"/>
                  </a:cubicBezTo>
                  <a:cubicBezTo>
                    <a:pt x="148670" y="174966"/>
                    <a:pt x="152172" y="170228"/>
                    <a:pt x="155731" y="165100"/>
                  </a:cubicBezTo>
                  <a:cubicBezTo>
                    <a:pt x="159290" y="159970"/>
                    <a:pt x="163046" y="154233"/>
                    <a:pt x="166999" y="147889"/>
                  </a:cubicBezTo>
                  <a:cubicBezTo>
                    <a:pt x="170952" y="141545"/>
                    <a:pt x="175317" y="134159"/>
                    <a:pt x="180092" y="125733"/>
                  </a:cubicBezTo>
                  <a:close/>
                  <a:moveTo>
                    <a:pt x="178721" y="91929"/>
                  </a:moveTo>
                  <a:cubicBezTo>
                    <a:pt x="174771" y="100050"/>
                    <a:pt x="170231" y="108449"/>
                    <a:pt x="165101" y="117130"/>
                  </a:cubicBezTo>
                  <a:cubicBezTo>
                    <a:pt x="159970" y="125810"/>
                    <a:pt x="154410" y="134540"/>
                    <a:pt x="148421" y="143321"/>
                  </a:cubicBezTo>
                  <a:cubicBezTo>
                    <a:pt x="142431" y="152102"/>
                    <a:pt x="136035" y="160756"/>
                    <a:pt x="129232" y="169283"/>
                  </a:cubicBezTo>
                  <a:cubicBezTo>
                    <a:pt x="122430" y="177810"/>
                    <a:pt x="115475" y="185932"/>
                    <a:pt x="108370" y="193649"/>
                  </a:cubicBezTo>
                  <a:lnTo>
                    <a:pt x="108370" y="214507"/>
                  </a:lnTo>
                  <a:lnTo>
                    <a:pt x="180093" y="214507"/>
                  </a:lnTo>
                  <a:lnTo>
                    <a:pt x="180093" y="247247"/>
                  </a:lnTo>
                  <a:lnTo>
                    <a:pt x="206435" y="247247"/>
                  </a:lnTo>
                  <a:lnTo>
                    <a:pt x="206435" y="214507"/>
                  </a:lnTo>
                  <a:lnTo>
                    <a:pt x="227298" y="214507"/>
                  </a:lnTo>
                  <a:lnTo>
                    <a:pt x="227298" y="192429"/>
                  </a:lnTo>
                  <a:lnTo>
                    <a:pt x="206435" y="192429"/>
                  </a:lnTo>
                  <a:lnTo>
                    <a:pt x="206435" y="91929"/>
                  </a:lnTo>
                  <a:close/>
                  <a:moveTo>
                    <a:pt x="174186" y="0"/>
                  </a:moveTo>
                  <a:cubicBezTo>
                    <a:pt x="174236" y="0"/>
                    <a:pt x="174287" y="0"/>
                    <a:pt x="174337" y="0"/>
                  </a:cubicBezTo>
                  <a:cubicBezTo>
                    <a:pt x="270491" y="43"/>
                    <a:pt x="348405" y="78026"/>
                    <a:pt x="348362" y="174181"/>
                  </a:cubicBezTo>
                  <a:cubicBezTo>
                    <a:pt x="348362" y="174182"/>
                    <a:pt x="348362" y="174184"/>
                    <a:pt x="348362" y="174186"/>
                  </a:cubicBezTo>
                  <a:cubicBezTo>
                    <a:pt x="348359" y="270383"/>
                    <a:pt x="270374" y="348364"/>
                    <a:pt x="174176" y="348362"/>
                  </a:cubicBezTo>
                  <a:cubicBezTo>
                    <a:pt x="77979" y="348359"/>
                    <a:pt x="-3" y="270374"/>
                    <a:pt x="0" y="174176"/>
                  </a:cubicBezTo>
                  <a:cubicBezTo>
                    <a:pt x="3" y="77979"/>
                    <a:pt x="77988" y="-3"/>
                    <a:pt x="174186" y="0"/>
                  </a:cubicBezTo>
                  <a:close/>
                </a:path>
              </a:pathLst>
            </a:custGeom>
            <a:solidFill>
              <a:schemeClr val="accent2"/>
            </a:solidFill>
            <a:ln w="45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endParaRPr>
            </a:p>
          </p:txBody>
        </p:sp>
        <p:sp>
          <p:nvSpPr>
            <p:cNvPr id="10" name="Rectangle: Rounded Corners 9">
              <a:extLst>
                <a:ext uri="{FF2B5EF4-FFF2-40B4-BE49-F238E27FC236}">
                  <a16:creationId xmlns:a16="http://schemas.microsoft.com/office/drawing/2014/main" id="{4D53C165-0C53-6BA4-D18B-83F0AAFD697A}"/>
                </a:ext>
              </a:extLst>
            </p:cNvPr>
            <p:cNvSpPr/>
            <p:nvPr/>
          </p:nvSpPr>
          <p:spPr>
            <a:xfrm>
              <a:off x="5074878" y="3652798"/>
              <a:ext cx="4864100" cy="10604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masis MT Pro" panose="02040504050005020304" pitchFamily="18" charset="0"/>
              </a:endParaRPr>
            </a:p>
          </p:txBody>
        </p:sp>
        <p:sp>
          <p:nvSpPr>
            <p:cNvPr id="11" name="Graphic 67" descr="Badge 3">
              <a:extLst>
                <a:ext uri="{FF2B5EF4-FFF2-40B4-BE49-F238E27FC236}">
                  <a16:creationId xmlns:a16="http://schemas.microsoft.com/office/drawing/2014/main" id="{80300C68-95A2-C8D0-B616-B74F97BB8736}"/>
                </a:ext>
              </a:extLst>
            </p:cNvPr>
            <p:cNvSpPr/>
            <p:nvPr/>
          </p:nvSpPr>
          <p:spPr>
            <a:xfrm>
              <a:off x="9833864" y="4008842"/>
              <a:ext cx="348362" cy="348362"/>
            </a:xfrm>
            <a:custGeom>
              <a:avLst/>
              <a:gdLst>
                <a:gd name="connsiteX0" fmla="*/ 174186 w 348362"/>
                <a:gd name="connsiteY0" fmla="*/ 0 h 348362"/>
                <a:gd name="connsiteX1" fmla="*/ 0 w 348362"/>
                <a:gd name="connsiteY1" fmla="*/ 174176 h 348362"/>
                <a:gd name="connsiteX2" fmla="*/ 174176 w 348362"/>
                <a:gd name="connsiteY2" fmla="*/ 348362 h 348362"/>
                <a:gd name="connsiteX3" fmla="*/ 348362 w 348362"/>
                <a:gd name="connsiteY3" fmla="*/ 174186 h 348362"/>
                <a:gd name="connsiteX4" fmla="*/ 348362 w 348362"/>
                <a:gd name="connsiteY4" fmla="*/ 174167 h 348362"/>
                <a:gd name="connsiteX5" fmla="*/ 174323 w 348362"/>
                <a:gd name="connsiteY5" fmla="*/ 0 h 348362"/>
                <a:gd name="connsiteX6" fmla="*/ 174186 w 348362"/>
                <a:gd name="connsiteY6" fmla="*/ 0 h 348362"/>
                <a:gd name="connsiteX7" fmla="*/ 220267 w 348362"/>
                <a:gd name="connsiteY7" fmla="*/ 227160 h 348362"/>
                <a:gd name="connsiteX8" fmla="*/ 207242 w 348362"/>
                <a:gd name="connsiteY8" fmla="*/ 241473 h 348362"/>
                <a:gd name="connsiteX9" fmla="*/ 188137 w 348362"/>
                <a:gd name="connsiteY9" fmla="*/ 250228 h 348362"/>
                <a:gd name="connsiteX10" fmla="*/ 165206 w 348362"/>
                <a:gd name="connsiteY10" fmla="*/ 253200 h 348362"/>
                <a:gd name="connsiteX11" fmla="*/ 141908 w 348362"/>
                <a:gd name="connsiteY11" fmla="*/ 251141 h 348362"/>
                <a:gd name="connsiteX12" fmla="*/ 123486 w 348362"/>
                <a:gd name="connsiteY12" fmla="*/ 244977 h 348362"/>
                <a:gd name="connsiteX13" fmla="*/ 123486 w 348362"/>
                <a:gd name="connsiteY13" fmla="*/ 221510 h 348362"/>
                <a:gd name="connsiteX14" fmla="*/ 143665 w 348362"/>
                <a:gd name="connsiteY14" fmla="*/ 230801 h 348362"/>
                <a:gd name="connsiteX15" fmla="*/ 165967 w 348362"/>
                <a:gd name="connsiteY15" fmla="*/ 233847 h 348362"/>
                <a:gd name="connsiteX16" fmla="*/ 176781 w 348362"/>
                <a:gd name="connsiteY16" fmla="*/ 232778 h 348362"/>
                <a:gd name="connsiteX17" fmla="*/ 187522 w 348362"/>
                <a:gd name="connsiteY17" fmla="*/ 228898 h 348362"/>
                <a:gd name="connsiteX18" fmla="*/ 195745 w 348362"/>
                <a:gd name="connsiteY18" fmla="*/ 221207 h 348362"/>
                <a:gd name="connsiteX19" fmla="*/ 199010 w 348362"/>
                <a:gd name="connsiteY19" fmla="*/ 208875 h 348362"/>
                <a:gd name="connsiteX20" fmla="*/ 195896 w 348362"/>
                <a:gd name="connsiteY20" fmla="*/ 196158 h 348362"/>
                <a:gd name="connsiteX21" fmla="*/ 187215 w 348362"/>
                <a:gd name="connsiteY21" fmla="*/ 187632 h 348362"/>
                <a:gd name="connsiteX22" fmla="*/ 174121 w 348362"/>
                <a:gd name="connsiteY22" fmla="*/ 182835 h 348362"/>
                <a:gd name="connsiteX23" fmla="*/ 157744 w 348362"/>
                <a:gd name="connsiteY23" fmla="*/ 181312 h 348362"/>
                <a:gd name="connsiteX24" fmla="*/ 143592 w 348362"/>
                <a:gd name="connsiteY24" fmla="*/ 181312 h 348362"/>
                <a:gd name="connsiteX25" fmla="*/ 143592 w 348362"/>
                <a:gd name="connsiteY25" fmla="*/ 161821 h 348362"/>
                <a:gd name="connsiteX26" fmla="*/ 156992 w 348362"/>
                <a:gd name="connsiteY26" fmla="*/ 161821 h 348362"/>
                <a:gd name="connsiteX27" fmla="*/ 171539 w 348362"/>
                <a:gd name="connsiteY27" fmla="*/ 160446 h 348362"/>
                <a:gd name="connsiteX28" fmla="*/ 182959 w 348362"/>
                <a:gd name="connsiteY28" fmla="*/ 155956 h 348362"/>
                <a:gd name="connsiteX29" fmla="*/ 190421 w 348362"/>
                <a:gd name="connsiteY29" fmla="*/ 147958 h 348362"/>
                <a:gd name="connsiteX30" fmla="*/ 193085 w 348362"/>
                <a:gd name="connsiteY30" fmla="*/ 136084 h 348362"/>
                <a:gd name="connsiteX31" fmla="*/ 190576 w 348362"/>
                <a:gd name="connsiteY31" fmla="*/ 125348 h 348362"/>
                <a:gd name="connsiteX32" fmla="*/ 184156 w 348362"/>
                <a:gd name="connsiteY32" fmla="*/ 118799 h 348362"/>
                <a:gd name="connsiteX33" fmla="*/ 175699 w 348362"/>
                <a:gd name="connsiteY33" fmla="*/ 115525 h 348362"/>
                <a:gd name="connsiteX34" fmla="*/ 166871 w 348362"/>
                <a:gd name="connsiteY34" fmla="*/ 114607 h 348362"/>
                <a:gd name="connsiteX35" fmla="*/ 147985 w 348362"/>
                <a:gd name="connsiteY35" fmla="*/ 117359 h 348362"/>
                <a:gd name="connsiteX36" fmla="*/ 130017 w 348362"/>
                <a:gd name="connsiteY36" fmla="*/ 125577 h 348362"/>
                <a:gd name="connsiteX37" fmla="*/ 130017 w 348362"/>
                <a:gd name="connsiteY37" fmla="*/ 103972 h 348362"/>
                <a:gd name="connsiteX38" fmla="*/ 148109 w 348362"/>
                <a:gd name="connsiteY38" fmla="*/ 97345 h 348362"/>
                <a:gd name="connsiteX39" fmla="*/ 169040 w 348362"/>
                <a:gd name="connsiteY39" fmla="*/ 95139 h 348362"/>
                <a:gd name="connsiteX40" fmla="*/ 187701 w 348362"/>
                <a:gd name="connsiteY40" fmla="*/ 97345 h 348362"/>
                <a:gd name="connsiteX41" fmla="*/ 203752 w 348362"/>
                <a:gd name="connsiteY41" fmla="*/ 104123 h 348362"/>
                <a:gd name="connsiteX42" fmla="*/ 214947 w 348362"/>
                <a:gd name="connsiteY42" fmla="*/ 115694 h 348362"/>
                <a:gd name="connsiteX43" fmla="*/ 219130 w 348362"/>
                <a:gd name="connsiteY43" fmla="*/ 132291 h 348362"/>
                <a:gd name="connsiteX44" fmla="*/ 210379 w 348362"/>
                <a:gd name="connsiteY44" fmla="*/ 157267 h 348362"/>
                <a:gd name="connsiteX45" fmla="*/ 186394 w 348362"/>
                <a:gd name="connsiteY45" fmla="*/ 170512 h 348362"/>
                <a:gd name="connsiteX46" fmla="*/ 200859 w 348362"/>
                <a:gd name="connsiteY46" fmla="*/ 174181 h 348362"/>
                <a:gd name="connsiteX47" fmla="*/ 213273 w 348362"/>
                <a:gd name="connsiteY47" fmla="*/ 181872 h 348362"/>
                <a:gd name="connsiteX48" fmla="*/ 221872 w 348362"/>
                <a:gd name="connsiteY48" fmla="*/ 193140 h 348362"/>
                <a:gd name="connsiteX49" fmla="*/ 225082 w 348362"/>
                <a:gd name="connsiteY49" fmla="*/ 207380 h 348362"/>
                <a:gd name="connsiteX50" fmla="*/ 220267 w 348362"/>
                <a:gd name="connsiteY50" fmla="*/ 227160 h 34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8362" h="348362">
                  <a:moveTo>
                    <a:pt x="174186" y="0"/>
                  </a:moveTo>
                  <a:cubicBezTo>
                    <a:pt x="77988" y="-2"/>
                    <a:pt x="3" y="77979"/>
                    <a:pt x="0" y="174176"/>
                  </a:cubicBezTo>
                  <a:cubicBezTo>
                    <a:pt x="-3" y="270374"/>
                    <a:pt x="77979" y="348359"/>
                    <a:pt x="174176" y="348362"/>
                  </a:cubicBezTo>
                  <a:cubicBezTo>
                    <a:pt x="270374" y="348364"/>
                    <a:pt x="348359" y="270383"/>
                    <a:pt x="348362" y="174186"/>
                  </a:cubicBezTo>
                  <a:cubicBezTo>
                    <a:pt x="348362" y="174180"/>
                    <a:pt x="348362" y="174173"/>
                    <a:pt x="348362" y="174167"/>
                  </a:cubicBezTo>
                  <a:cubicBezTo>
                    <a:pt x="348397" y="78013"/>
                    <a:pt x="270478" y="35"/>
                    <a:pt x="174323" y="0"/>
                  </a:cubicBezTo>
                  <a:cubicBezTo>
                    <a:pt x="174277" y="0"/>
                    <a:pt x="174231" y="0"/>
                    <a:pt x="174186" y="0"/>
                  </a:cubicBezTo>
                  <a:close/>
                  <a:moveTo>
                    <a:pt x="220267" y="227160"/>
                  </a:moveTo>
                  <a:cubicBezTo>
                    <a:pt x="217063" y="232854"/>
                    <a:pt x="212610" y="237748"/>
                    <a:pt x="207242" y="241473"/>
                  </a:cubicBezTo>
                  <a:cubicBezTo>
                    <a:pt x="201433" y="245483"/>
                    <a:pt x="194967" y="248446"/>
                    <a:pt x="188137" y="250228"/>
                  </a:cubicBezTo>
                  <a:cubicBezTo>
                    <a:pt x="180660" y="252238"/>
                    <a:pt x="172948" y="253237"/>
                    <a:pt x="165206" y="253200"/>
                  </a:cubicBezTo>
                  <a:cubicBezTo>
                    <a:pt x="157394" y="253227"/>
                    <a:pt x="149595" y="252538"/>
                    <a:pt x="141908" y="251141"/>
                  </a:cubicBezTo>
                  <a:cubicBezTo>
                    <a:pt x="135473" y="250104"/>
                    <a:pt x="129250" y="248022"/>
                    <a:pt x="123486" y="244977"/>
                  </a:cubicBezTo>
                  <a:lnTo>
                    <a:pt x="123486" y="221510"/>
                  </a:lnTo>
                  <a:cubicBezTo>
                    <a:pt x="129606" y="225782"/>
                    <a:pt x="136440" y="228929"/>
                    <a:pt x="143665" y="230801"/>
                  </a:cubicBezTo>
                  <a:cubicBezTo>
                    <a:pt x="150933" y="232792"/>
                    <a:pt x="158432" y="233816"/>
                    <a:pt x="165967" y="233847"/>
                  </a:cubicBezTo>
                  <a:cubicBezTo>
                    <a:pt x="169597" y="233821"/>
                    <a:pt x="173217" y="233463"/>
                    <a:pt x="176781" y="232778"/>
                  </a:cubicBezTo>
                  <a:cubicBezTo>
                    <a:pt x="180555" y="232100"/>
                    <a:pt x="184187" y="230788"/>
                    <a:pt x="187522" y="228898"/>
                  </a:cubicBezTo>
                  <a:cubicBezTo>
                    <a:pt x="190826" y="227012"/>
                    <a:pt x="193643" y="224378"/>
                    <a:pt x="195745" y="221207"/>
                  </a:cubicBezTo>
                  <a:cubicBezTo>
                    <a:pt x="198044" y="217516"/>
                    <a:pt x="199181" y="213220"/>
                    <a:pt x="199010" y="208875"/>
                  </a:cubicBezTo>
                  <a:cubicBezTo>
                    <a:pt x="199145" y="204432"/>
                    <a:pt x="198068" y="200036"/>
                    <a:pt x="195896" y="196158"/>
                  </a:cubicBezTo>
                  <a:cubicBezTo>
                    <a:pt x="193776" y="192622"/>
                    <a:pt x="190788" y="189688"/>
                    <a:pt x="187215" y="187632"/>
                  </a:cubicBezTo>
                  <a:cubicBezTo>
                    <a:pt x="183147" y="185317"/>
                    <a:pt x="178722" y="183695"/>
                    <a:pt x="174121" y="182835"/>
                  </a:cubicBezTo>
                  <a:cubicBezTo>
                    <a:pt x="168726" y="181786"/>
                    <a:pt x="163240" y="181276"/>
                    <a:pt x="157744" y="181312"/>
                  </a:cubicBezTo>
                  <a:lnTo>
                    <a:pt x="143592" y="181312"/>
                  </a:lnTo>
                  <a:lnTo>
                    <a:pt x="143592" y="161821"/>
                  </a:lnTo>
                  <a:lnTo>
                    <a:pt x="156992" y="161821"/>
                  </a:lnTo>
                  <a:cubicBezTo>
                    <a:pt x="161876" y="161857"/>
                    <a:pt x="166750" y="161396"/>
                    <a:pt x="171539" y="160446"/>
                  </a:cubicBezTo>
                  <a:cubicBezTo>
                    <a:pt x="175594" y="159678"/>
                    <a:pt x="179467" y="158155"/>
                    <a:pt x="182959" y="155956"/>
                  </a:cubicBezTo>
                  <a:cubicBezTo>
                    <a:pt x="186078" y="153959"/>
                    <a:pt x="188645" y="151208"/>
                    <a:pt x="190421" y="147958"/>
                  </a:cubicBezTo>
                  <a:cubicBezTo>
                    <a:pt x="192295" y="144287"/>
                    <a:pt x="193212" y="140203"/>
                    <a:pt x="193085" y="136084"/>
                  </a:cubicBezTo>
                  <a:cubicBezTo>
                    <a:pt x="193238" y="132344"/>
                    <a:pt x="192371" y="128633"/>
                    <a:pt x="190576" y="125348"/>
                  </a:cubicBezTo>
                  <a:cubicBezTo>
                    <a:pt x="189008" y="122669"/>
                    <a:pt x="186803" y="120420"/>
                    <a:pt x="184156" y="118799"/>
                  </a:cubicBezTo>
                  <a:cubicBezTo>
                    <a:pt x="181551" y="117220"/>
                    <a:pt x="178688" y="116112"/>
                    <a:pt x="175699" y="115525"/>
                  </a:cubicBezTo>
                  <a:cubicBezTo>
                    <a:pt x="172794" y="114928"/>
                    <a:pt x="169837" y="114621"/>
                    <a:pt x="166871" y="114607"/>
                  </a:cubicBezTo>
                  <a:cubicBezTo>
                    <a:pt x="160480" y="114666"/>
                    <a:pt x="154127" y="115592"/>
                    <a:pt x="147985" y="117359"/>
                  </a:cubicBezTo>
                  <a:cubicBezTo>
                    <a:pt x="141586" y="119095"/>
                    <a:pt x="135515" y="121872"/>
                    <a:pt x="130017" y="125577"/>
                  </a:cubicBezTo>
                  <a:lnTo>
                    <a:pt x="130017" y="103972"/>
                  </a:lnTo>
                  <a:cubicBezTo>
                    <a:pt x="135718" y="100951"/>
                    <a:pt x="141805" y="98721"/>
                    <a:pt x="148109" y="97345"/>
                  </a:cubicBezTo>
                  <a:cubicBezTo>
                    <a:pt x="154984" y="95841"/>
                    <a:pt x="162003" y="95102"/>
                    <a:pt x="169040" y="95139"/>
                  </a:cubicBezTo>
                  <a:cubicBezTo>
                    <a:pt x="175326" y="95128"/>
                    <a:pt x="181591" y="95868"/>
                    <a:pt x="187701" y="97345"/>
                  </a:cubicBezTo>
                  <a:cubicBezTo>
                    <a:pt x="193397" y="98678"/>
                    <a:pt x="198825" y="100970"/>
                    <a:pt x="203752" y="104123"/>
                  </a:cubicBezTo>
                  <a:cubicBezTo>
                    <a:pt x="208323" y="107069"/>
                    <a:pt x="212154" y="111028"/>
                    <a:pt x="214947" y="115694"/>
                  </a:cubicBezTo>
                  <a:cubicBezTo>
                    <a:pt x="217833" y="120740"/>
                    <a:pt x="219279" y="126481"/>
                    <a:pt x="219130" y="132291"/>
                  </a:cubicBezTo>
                  <a:cubicBezTo>
                    <a:pt x="219493" y="141426"/>
                    <a:pt x="216364" y="150357"/>
                    <a:pt x="210379" y="157267"/>
                  </a:cubicBezTo>
                  <a:cubicBezTo>
                    <a:pt x="203970" y="164087"/>
                    <a:pt x="195580" y="168721"/>
                    <a:pt x="186394" y="170512"/>
                  </a:cubicBezTo>
                  <a:cubicBezTo>
                    <a:pt x="191368" y="171026"/>
                    <a:pt x="196241" y="172262"/>
                    <a:pt x="200859" y="174181"/>
                  </a:cubicBezTo>
                  <a:cubicBezTo>
                    <a:pt x="205397" y="176033"/>
                    <a:pt x="209594" y="178633"/>
                    <a:pt x="213273" y="181872"/>
                  </a:cubicBezTo>
                  <a:cubicBezTo>
                    <a:pt x="216845" y="185033"/>
                    <a:pt x="219766" y="188861"/>
                    <a:pt x="221872" y="193140"/>
                  </a:cubicBezTo>
                  <a:cubicBezTo>
                    <a:pt x="224035" y="197572"/>
                    <a:pt x="225135" y="202448"/>
                    <a:pt x="225082" y="207380"/>
                  </a:cubicBezTo>
                  <a:cubicBezTo>
                    <a:pt x="225226" y="214280"/>
                    <a:pt x="223567" y="221098"/>
                    <a:pt x="220267" y="227160"/>
                  </a:cubicBezTo>
                  <a:close/>
                </a:path>
              </a:pathLst>
            </a:custGeom>
            <a:solidFill>
              <a:schemeClr val="accent2"/>
            </a:solidFill>
            <a:ln w="45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endParaRPr>
            </a:p>
          </p:txBody>
        </p:sp>
        <p:sp>
          <p:nvSpPr>
            <p:cNvPr id="12" name="Rectangle: Rounded Corners 11">
              <a:extLst>
                <a:ext uri="{FF2B5EF4-FFF2-40B4-BE49-F238E27FC236}">
                  <a16:creationId xmlns:a16="http://schemas.microsoft.com/office/drawing/2014/main" id="{7DBC5C56-3556-B9D6-CFB6-119BED290A46}"/>
                </a:ext>
              </a:extLst>
            </p:cNvPr>
            <p:cNvSpPr/>
            <p:nvPr/>
          </p:nvSpPr>
          <p:spPr>
            <a:xfrm>
              <a:off x="3431636" y="2315064"/>
              <a:ext cx="4864100" cy="10604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masis MT Pro" panose="02040504050005020304" pitchFamily="18" charset="0"/>
              </a:endParaRPr>
            </a:p>
          </p:txBody>
        </p:sp>
        <p:sp>
          <p:nvSpPr>
            <p:cNvPr id="23" name="Graphic 65" descr="Badge">
              <a:extLst>
                <a:ext uri="{FF2B5EF4-FFF2-40B4-BE49-F238E27FC236}">
                  <a16:creationId xmlns:a16="http://schemas.microsoft.com/office/drawing/2014/main" id="{B700B247-95FC-E04B-416D-2D8688C4C236}"/>
                </a:ext>
              </a:extLst>
            </p:cNvPr>
            <p:cNvSpPr/>
            <p:nvPr/>
          </p:nvSpPr>
          <p:spPr>
            <a:xfrm>
              <a:off x="8174913" y="2670353"/>
              <a:ext cx="348352" cy="348353"/>
            </a:xfrm>
            <a:custGeom>
              <a:avLst/>
              <a:gdLst>
                <a:gd name="connsiteX0" fmla="*/ 174176 w 348352"/>
                <a:gd name="connsiteY0" fmla="*/ 0 h 348352"/>
                <a:gd name="connsiteX1" fmla="*/ 0 w 348352"/>
                <a:gd name="connsiteY1" fmla="*/ 174176 h 348352"/>
                <a:gd name="connsiteX2" fmla="*/ 174176 w 348352"/>
                <a:gd name="connsiteY2" fmla="*/ 348353 h 348352"/>
                <a:gd name="connsiteX3" fmla="*/ 348353 w 348352"/>
                <a:gd name="connsiteY3" fmla="*/ 174176 h 348352"/>
                <a:gd name="connsiteX4" fmla="*/ 348353 w 348352"/>
                <a:gd name="connsiteY4" fmla="*/ 174163 h 348352"/>
                <a:gd name="connsiteX5" fmla="*/ 174309 w 348352"/>
                <a:gd name="connsiteY5" fmla="*/ 0 h 348352"/>
                <a:gd name="connsiteX6" fmla="*/ 174176 w 348352"/>
                <a:gd name="connsiteY6" fmla="*/ 0 h 348352"/>
                <a:gd name="connsiteX7" fmla="*/ 223973 w 348352"/>
                <a:gd name="connsiteY7" fmla="*/ 252278 h 348352"/>
                <a:gd name="connsiteX8" fmla="*/ 124385 w 348352"/>
                <a:gd name="connsiteY8" fmla="*/ 252278 h 348352"/>
                <a:gd name="connsiteX9" fmla="*/ 124385 w 348352"/>
                <a:gd name="connsiteY9" fmla="*/ 237662 h 348352"/>
                <a:gd name="connsiteX10" fmla="*/ 127733 w 348352"/>
                <a:gd name="connsiteY10" fmla="*/ 219776 h 348352"/>
                <a:gd name="connsiteX11" fmla="*/ 136942 w 348352"/>
                <a:gd name="connsiteY11" fmla="*/ 205101 h 348352"/>
                <a:gd name="connsiteX12" fmla="*/ 150576 w 348352"/>
                <a:gd name="connsiteY12" fmla="*/ 192617 h 348352"/>
                <a:gd name="connsiteX13" fmla="*/ 167325 w 348352"/>
                <a:gd name="connsiteY13" fmla="*/ 181349 h 348352"/>
                <a:gd name="connsiteX14" fmla="*/ 181542 w 348352"/>
                <a:gd name="connsiteY14" fmla="*/ 171145 h 348352"/>
                <a:gd name="connsiteX15" fmla="*/ 190388 w 348352"/>
                <a:gd name="connsiteY15" fmla="*/ 161432 h 348352"/>
                <a:gd name="connsiteX16" fmla="*/ 194887 w 348352"/>
                <a:gd name="connsiteY16" fmla="*/ 151608 h 348352"/>
                <a:gd name="connsiteX17" fmla="*/ 196103 w 348352"/>
                <a:gd name="connsiteY17" fmla="*/ 140643 h 348352"/>
                <a:gd name="connsiteX18" fmla="*/ 194580 w 348352"/>
                <a:gd name="connsiteY18" fmla="*/ 131204 h 348352"/>
                <a:gd name="connsiteX19" fmla="*/ 190086 w 348352"/>
                <a:gd name="connsiteY19" fmla="*/ 123211 h 348352"/>
                <a:gd name="connsiteX20" fmla="*/ 182473 w 348352"/>
                <a:gd name="connsiteY20" fmla="*/ 117707 h 348352"/>
                <a:gd name="connsiteX21" fmla="*/ 171741 w 348352"/>
                <a:gd name="connsiteY21" fmla="*/ 115653 h 348352"/>
                <a:gd name="connsiteX22" fmla="*/ 151030 w 348352"/>
                <a:gd name="connsiteY22" fmla="*/ 120528 h 348352"/>
                <a:gd name="connsiteX23" fmla="*/ 132608 w 348352"/>
                <a:gd name="connsiteY23" fmla="*/ 133621 h 348352"/>
                <a:gd name="connsiteX24" fmla="*/ 132608 w 348352"/>
                <a:gd name="connsiteY24" fmla="*/ 109865 h 348352"/>
                <a:gd name="connsiteX25" fmla="*/ 151104 w 348352"/>
                <a:gd name="connsiteY25" fmla="*/ 99207 h 348352"/>
                <a:gd name="connsiteX26" fmla="*/ 174034 w 348352"/>
                <a:gd name="connsiteY26" fmla="*/ 95997 h 348352"/>
                <a:gd name="connsiteX27" fmla="*/ 192305 w 348352"/>
                <a:gd name="connsiteY27" fmla="*/ 98748 h 348352"/>
                <a:gd name="connsiteX28" fmla="*/ 207229 w 348352"/>
                <a:gd name="connsiteY28" fmla="*/ 106742 h 348352"/>
                <a:gd name="connsiteX29" fmla="*/ 217281 w 348352"/>
                <a:gd name="connsiteY29" fmla="*/ 119835 h 348352"/>
                <a:gd name="connsiteX30" fmla="*/ 220950 w 348352"/>
                <a:gd name="connsiteY30" fmla="*/ 137721 h 348352"/>
                <a:gd name="connsiteX31" fmla="*/ 219038 w 348352"/>
                <a:gd name="connsiteY31" fmla="*/ 154163 h 348352"/>
                <a:gd name="connsiteX32" fmla="*/ 212764 w 348352"/>
                <a:gd name="connsiteY32" fmla="*/ 168375 h 348352"/>
                <a:gd name="connsiteX33" fmla="*/ 201427 w 348352"/>
                <a:gd name="connsiteY33" fmla="*/ 181322 h 348352"/>
                <a:gd name="connsiteX34" fmla="*/ 184371 w 348352"/>
                <a:gd name="connsiteY34" fmla="*/ 193956 h 348352"/>
                <a:gd name="connsiteX35" fmla="*/ 169751 w 348352"/>
                <a:gd name="connsiteY35" fmla="*/ 203551 h 348352"/>
                <a:gd name="connsiteX36" fmla="*/ 158859 w 348352"/>
                <a:gd name="connsiteY36" fmla="*/ 212305 h 348352"/>
                <a:gd name="connsiteX37" fmla="*/ 152090 w 348352"/>
                <a:gd name="connsiteY37" fmla="*/ 221290 h 348352"/>
                <a:gd name="connsiteX38" fmla="*/ 149797 w 348352"/>
                <a:gd name="connsiteY38" fmla="*/ 231572 h 348352"/>
                <a:gd name="connsiteX39" fmla="*/ 223954 w 348352"/>
                <a:gd name="connsiteY39" fmla="*/ 231572 h 3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8352" h="348352">
                  <a:moveTo>
                    <a:pt x="174176" y="0"/>
                  </a:moveTo>
                  <a:cubicBezTo>
                    <a:pt x="77982" y="0"/>
                    <a:pt x="0" y="77982"/>
                    <a:pt x="0" y="174176"/>
                  </a:cubicBezTo>
                  <a:cubicBezTo>
                    <a:pt x="0" y="270371"/>
                    <a:pt x="77982" y="348353"/>
                    <a:pt x="174176" y="348353"/>
                  </a:cubicBezTo>
                  <a:cubicBezTo>
                    <a:pt x="270371" y="348353"/>
                    <a:pt x="348353" y="270371"/>
                    <a:pt x="348353" y="174176"/>
                  </a:cubicBezTo>
                  <a:cubicBezTo>
                    <a:pt x="348353" y="174172"/>
                    <a:pt x="348353" y="174167"/>
                    <a:pt x="348353" y="174163"/>
                  </a:cubicBezTo>
                  <a:cubicBezTo>
                    <a:pt x="348386" y="78008"/>
                    <a:pt x="270464" y="33"/>
                    <a:pt x="174309" y="0"/>
                  </a:cubicBezTo>
                  <a:cubicBezTo>
                    <a:pt x="174265" y="0"/>
                    <a:pt x="174221" y="0"/>
                    <a:pt x="174176" y="0"/>
                  </a:cubicBezTo>
                  <a:close/>
                  <a:moveTo>
                    <a:pt x="223973" y="252278"/>
                  </a:moveTo>
                  <a:lnTo>
                    <a:pt x="124385" y="252278"/>
                  </a:lnTo>
                  <a:lnTo>
                    <a:pt x="124385" y="237662"/>
                  </a:lnTo>
                  <a:cubicBezTo>
                    <a:pt x="124294" y="231536"/>
                    <a:pt x="125432" y="225454"/>
                    <a:pt x="127733" y="219776"/>
                  </a:cubicBezTo>
                  <a:cubicBezTo>
                    <a:pt x="129987" y="214418"/>
                    <a:pt x="133097" y="209461"/>
                    <a:pt x="136942" y="205101"/>
                  </a:cubicBezTo>
                  <a:cubicBezTo>
                    <a:pt x="141033" y="200470"/>
                    <a:pt x="145604" y="196286"/>
                    <a:pt x="150576" y="192617"/>
                  </a:cubicBezTo>
                  <a:cubicBezTo>
                    <a:pt x="155755" y="188762"/>
                    <a:pt x="161339" y="185006"/>
                    <a:pt x="167325" y="181349"/>
                  </a:cubicBezTo>
                  <a:cubicBezTo>
                    <a:pt x="172338" y="178347"/>
                    <a:pt x="177093" y="174934"/>
                    <a:pt x="181542" y="171145"/>
                  </a:cubicBezTo>
                  <a:cubicBezTo>
                    <a:pt x="184886" y="168291"/>
                    <a:pt x="187859" y="165028"/>
                    <a:pt x="190388" y="161432"/>
                  </a:cubicBezTo>
                  <a:cubicBezTo>
                    <a:pt x="192470" y="158457"/>
                    <a:pt x="193995" y="155128"/>
                    <a:pt x="194887" y="151608"/>
                  </a:cubicBezTo>
                  <a:cubicBezTo>
                    <a:pt x="195724" y="148014"/>
                    <a:pt x="196132" y="144333"/>
                    <a:pt x="196103" y="140643"/>
                  </a:cubicBezTo>
                  <a:cubicBezTo>
                    <a:pt x="196108" y="137435"/>
                    <a:pt x="195594" y="134248"/>
                    <a:pt x="194580" y="131204"/>
                  </a:cubicBezTo>
                  <a:cubicBezTo>
                    <a:pt x="193625" y="128269"/>
                    <a:pt x="192098" y="125552"/>
                    <a:pt x="190086" y="123211"/>
                  </a:cubicBezTo>
                  <a:cubicBezTo>
                    <a:pt x="187989" y="120832"/>
                    <a:pt x="185389" y="118952"/>
                    <a:pt x="182473" y="117707"/>
                  </a:cubicBezTo>
                  <a:cubicBezTo>
                    <a:pt x="179079" y="116279"/>
                    <a:pt x="175423" y="115579"/>
                    <a:pt x="171741" y="115653"/>
                  </a:cubicBezTo>
                  <a:cubicBezTo>
                    <a:pt x="164550" y="115626"/>
                    <a:pt x="157454" y="117296"/>
                    <a:pt x="151030" y="120528"/>
                  </a:cubicBezTo>
                  <a:cubicBezTo>
                    <a:pt x="144275" y="123956"/>
                    <a:pt x="138066" y="128368"/>
                    <a:pt x="132608" y="133621"/>
                  </a:cubicBezTo>
                  <a:lnTo>
                    <a:pt x="132608" y="109865"/>
                  </a:lnTo>
                  <a:cubicBezTo>
                    <a:pt x="137882" y="104952"/>
                    <a:pt x="144208" y="101307"/>
                    <a:pt x="151104" y="99207"/>
                  </a:cubicBezTo>
                  <a:cubicBezTo>
                    <a:pt x="158545" y="97001"/>
                    <a:pt x="166274" y="95918"/>
                    <a:pt x="174034" y="95997"/>
                  </a:cubicBezTo>
                  <a:cubicBezTo>
                    <a:pt x="180231" y="95954"/>
                    <a:pt x="186396" y="96882"/>
                    <a:pt x="192305" y="98748"/>
                  </a:cubicBezTo>
                  <a:cubicBezTo>
                    <a:pt x="197743" y="100440"/>
                    <a:pt x="202808" y="103153"/>
                    <a:pt x="207229" y="106742"/>
                  </a:cubicBezTo>
                  <a:cubicBezTo>
                    <a:pt x="211527" y="110289"/>
                    <a:pt x="214965" y="114766"/>
                    <a:pt x="217281" y="119835"/>
                  </a:cubicBezTo>
                  <a:cubicBezTo>
                    <a:pt x="219804" y="125455"/>
                    <a:pt x="221056" y="131562"/>
                    <a:pt x="220950" y="137721"/>
                  </a:cubicBezTo>
                  <a:cubicBezTo>
                    <a:pt x="221004" y="143260"/>
                    <a:pt x="220361" y="148784"/>
                    <a:pt x="219038" y="154163"/>
                  </a:cubicBezTo>
                  <a:cubicBezTo>
                    <a:pt x="217741" y="159212"/>
                    <a:pt x="215622" y="164014"/>
                    <a:pt x="212764" y="168375"/>
                  </a:cubicBezTo>
                  <a:cubicBezTo>
                    <a:pt x="209579" y="173176"/>
                    <a:pt x="205766" y="177530"/>
                    <a:pt x="201427" y="181322"/>
                  </a:cubicBezTo>
                  <a:cubicBezTo>
                    <a:pt x="196086" y="185979"/>
                    <a:pt x="190383" y="190204"/>
                    <a:pt x="184371" y="193956"/>
                  </a:cubicBezTo>
                  <a:cubicBezTo>
                    <a:pt x="178886" y="197411"/>
                    <a:pt x="174013" y="200609"/>
                    <a:pt x="169751" y="203551"/>
                  </a:cubicBezTo>
                  <a:cubicBezTo>
                    <a:pt x="165890" y="206171"/>
                    <a:pt x="162248" y="209099"/>
                    <a:pt x="158859" y="212305"/>
                  </a:cubicBezTo>
                  <a:cubicBezTo>
                    <a:pt x="156103" y="214889"/>
                    <a:pt x="153813" y="217928"/>
                    <a:pt x="152090" y="221290"/>
                  </a:cubicBezTo>
                  <a:cubicBezTo>
                    <a:pt x="150540" y="224494"/>
                    <a:pt x="149755" y="228013"/>
                    <a:pt x="149797" y="231572"/>
                  </a:cubicBezTo>
                  <a:lnTo>
                    <a:pt x="223954" y="231572"/>
                  </a:lnTo>
                  <a:close/>
                </a:path>
              </a:pathLst>
            </a:custGeom>
            <a:solidFill>
              <a:schemeClr val="accent2"/>
            </a:solidFill>
            <a:ln w="45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bg1"/>
                </a:solidFill>
                <a:effectLst/>
                <a:uLnTx/>
                <a:uFillTx/>
              </a:endParaRPr>
            </a:p>
          </p:txBody>
        </p:sp>
        <p:sp>
          <p:nvSpPr>
            <p:cNvPr id="14" name="Rectangle: Rounded Corners 13">
              <a:extLst>
                <a:ext uri="{FF2B5EF4-FFF2-40B4-BE49-F238E27FC236}">
                  <a16:creationId xmlns:a16="http://schemas.microsoft.com/office/drawing/2014/main" id="{DA511945-1C86-D35F-4108-381D5DCB612C}"/>
                </a:ext>
              </a:extLst>
            </p:cNvPr>
            <p:cNvSpPr/>
            <p:nvPr/>
          </p:nvSpPr>
          <p:spPr>
            <a:xfrm>
              <a:off x="1788394" y="977330"/>
              <a:ext cx="4864100" cy="10604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masis MT Pro" panose="02040504050005020304" pitchFamily="18" charset="0"/>
              </a:endParaRPr>
            </a:p>
          </p:txBody>
        </p:sp>
        <p:sp>
          <p:nvSpPr>
            <p:cNvPr id="15" name="TextBox 14">
              <a:extLst>
                <a:ext uri="{FF2B5EF4-FFF2-40B4-BE49-F238E27FC236}">
                  <a16:creationId xmlns:a16="http://schemas.microsoft.com/office/drawing/2014/main" id="{DE018885-5F0B-CAC3-227D-B65E78B678B5}"/>
                </a:ext>
              </a:extLst>
            </p:cNvPr>
            <p:cNvSpPr txBox="1"/>
            <p:nvPr/>
          </p:nvSpPr>
          <p:spPr>
            <a:xfrm>
              <a:off x="2247863" y="1196138"/>
              <a:ext cx="3945161" cy="622638"/>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prstClr val="white"/>
                  </a:solidFill>
                  <a:effectLst/>
                  <a:uLnTx/>
                  <a:uFillTx/>
                </a:rPr>
                <a:t>Isolation and breaking bonds without a support system.</a:t>
              </a:r>
            </a:p>
          </p:txBody>
        </p:sp>
        <p:sp>
          <p:nvSpPr>
            <p:cNvPr id="21" name="Graphic 69" descr="Badge 1">
              <a:extLst>
                <a:ext uri="{FF2B5EF4-FFF2-40B4-BE49-F238E27FC236}">
                  <a16:creationId xmlns:a16="http://schemas.microsoft.com/office/drawing/2014/main" id="{9AA92042-8E36-A9D7-2F58-0E8EDE0DF48A}"/>
                </a:ext>
              </a:extLst>
            </p:cNvPr>
            <p:cNvSpPr/>
            <p:nvPr/>
          </p:nvSpPr>
          <p:spPr>
            <a:xfrm>
              <a:off x="6543954" y="1333281"/>
              <a:ext cx="348352" cy="348352"/>
            </a:xfrm>
            <a:custGeom>
              <a:avLst/>
              <a:gdLst>
                <a:gd name="connsiteX0" fmla="*/ 174176 w 348352"/>
                <a:gd name="connsiteY0" fmla="*/ 0 h 348352"/>
                <a:gd name="connsiteX1" fmla="*/ 0 w 348352"/>
                <a:gd name="connsiteY1" fmla="*/ 174176 h 348352"/>
                <a:gd name="connsiteX2" fmla="*/ 174176 w 348352"/>
                <a:gd name="connsiteY2" fmla="*/ 348353 h 348352"/>
                <a:gd name="connsiteX3" fmla="*/ 348353 w 348352"/>
                <a:gd name="connsiteY3" fmla="*/ 174176 h 348352"/>
                <a:gd name="connsiteX4" fmla="*/ 348353 w 348352"/>
                <a:gd name="connsiteY4" fmla="*/ 174158 h 348352"/>
                <a:gd name="connsiteX5" fmla="*/ 174314 w 348352"/>
                <a:gd name="connsiteY5" fmla="*/ 0 h 348352"/>
                <a:gd name="connsiteX6" fmla="*/ 174176 w 348352"/>
                <a:gd name="connsiteY6" fmla="*/ 0 h 348352"/>
                <a:gd name="connsiteX7" fmla="*/ 193282 w 348352"/>
                <a:gd name="connsiteY7" fmla="*/ 248109 h 348352"/>
                <a:gd name="connsiteX8" fmla="*/ 166788 w 348352"/>
                <a:gd name="connsiteY8" fmla="*/ 248109 h 348352"/>
                <a:gd name="connsiteX9" fmla="*/ 166788 w 348352"/>
                <a:gd name="connsiteY9" fmla="*/ 121574 h 348352"/>
                <a:gd name="connsiteX10" fmla="*/ 159703 w 348352"/>
                <a:gd name="connsiteY10" fmla="*/ 125990 h 348352"/>
                <a:gd name="connsiteX11" fmla="*/ 152016 w 348352"/>
                <a:gd name="connsiteY11" fmla="*/ 129797 h 348352"/>
                <a:gd name="connsiteX12" fmla="*/ 143032 w 348352"/>
                <a:gd name="connsiteY12" fmla="*/ 132920 h 348352"/>
                <a:gd name="connsiteX13" fmla="*/ 132677 w 348352"/>
                <a:gd name="connsiteY13" fmla="*/ 135736 h 348352"/>
                <a:gd name="connsiteX14" fmla="*/ 132677 w 348352"/>
                <a:gd name="connsiteY14" fmla="*/ 114571 h 348352"/>
                <a:gd name="connsiteX15" fmla="*/ 139602 w 348352"/>
                <a:gd name="connsiteY15" fmla="*/ 112438 h 348352"/>
                <a:gd name="connsiteX16" fmla="*/ 145775 w 348352"/>
                <a:gd name="connsiteY16" fmla="*/ 110306 h 348352"/>
                <a:gd name="connsiteX17" fmla="*/ 151865 w 348352"/>
                <a:gd name="connsiteY17" fmla="*/ 107792 h 348352"/>
                <a:gd name="connsiteX18" fmla="*/ 157955 w 348352"/>
                <a:gd name="connsiteY18" fmla="*/ 105279 h 348352"/>
                <a:gd name="connsiteX19" fmla="*/ 163812 w 348352"/>
                <a:gd name="connsiteY19" fmla="*/ 102234 h 348352"/>
                <a:gd name="connsiteX20" fmla="*/ 169682 w 348352"/>
                <a:gd name="connsiteY20" fmla="*/ 99024 h 348352"/>
                <a:gd name="connsiteX21" fmla="*/ 175997 w 348352"/>
                <a:gd name="connsiteY21" fmla="*/ 95355 h 348352"/>
                <a:gd name="connsiteX22" fmla="*/ 182321 w 348352"/>
                <a:gd name="connsiteY22" fmla="*/ 91686 h 348352"/>
                <a:gd name="connsiteX23" fmla="*/ 193282 w 348352"/>
                <a:gd name="connsiteY23" fmla="*/ 91686 h 3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352" h="348352">
                  <a:moveTo>
                    <a:pt x="174176" y="0"/>
                  </a:moveTo>
                  <a:cubicBezTo>
                    <a:pt x="77982" y="0"/>
                    <a:pt x="0" y="77982"/>
                    <a:pt x="0" y="174176"/>
                  </a:cubicBezTo>
                  <a:cubicBezTo>
                    <a:pt x="0" y="270371"/>
                    <a:pt x="77982" y="348353"/>
                    <a:pt x="174176" y="348353"/>
                  </a:cubicBezTo>
                  <a:cubicBezTo>
                    <a:pt x="270371" y="348353"/>
                    <a:pt x="348353" y="270371"/>
                    <a:pt x="348353" y="174176"/>
                  </a:cubicBezTo>
                  <a:cubicBezTo>
                    <a:pt x="348353" y="174171"/>
                    <a:pt x="348353" y="174164"/>
                    <a:pt x="348353" y="174158"/>
                  </a:cubicBezTo>
                  <a:cubicBezTo>
                    <a:pt x="348386" y="78006"/>
                    <a:pt x="270466" y="33"/>
                    <a:pt x="174314" y="0"/>
                  </a:cubicBezTo>
                  <a:cubicBezTo>
                    <a:pt x="174268" y="0"/>
                    <a:pt x="174222" y="0"/>
                    <a:pt x="174176" y="0"/>
                  </a:cubicBezTo>
                  <a:close/>
                  <a:moveTo>
                    <a:pt x="193282" y="248109"/>
                  </a:moveTo>
                  <a:lnTo>
                    <a:pt x="166788" y="248109"/>
                  </a:lnTo>
                  <a:lnTo>
                    <a:pt x="166788" y="121574"/>
                  </a:lnTo>
                  <a:cubicBezTo>
                    <a:pt x="164550" y="123102"/>
                    <a:pt x="162188" y="124574"/>
                    <a:pt x="159703" y="125990"/>
                  </a:cubicBezTo>
                  <a:cubicBezTo>
                    <a:pt x="157218" y="127410"/>
                    <a:pt x="154651" y="128681"/>
                    <a:pt x="152016" y="129797"/>
                  </a:cubicBezTo>
                  <a:cubicBezTo>
                    <a:pt x="149167" y="130916"/>
                    <a:pt x="146172" y="131957"/>
                    <a:pt x="143032" y="132920"/>
                  </a:cubicBezTo>
                  <a:cubicBezTo>
                    <a:pt x="139892" y="133883"/>
                    <a:pt x="136440" y="134822"/>
                    <a:pt x="132677" y="135736"/>
                  </a:cubicBezTo>
                  <a:lnTo>
                    <a:pt x="132677" y="114571"/>
                  </a:lnTo>
                  <a:cubicBezTo>
                    <a:pt x="135214" y="113858"/>
                    <a:pt x="137523" y="113148"/>
                    <a:pt x="139602" y="112438"/>
                  </a:cubicBezTo>
                  <a:cubicBezTo>
                    <a:pt x="141681" y="111729"/>
                    <a:pt x="143738" y="111018"/>
                    <a:pt x="145775" y="110306"/>
                  </a:cubicBezTo>
                  <a:cubicBezTo>
                    <a:pt x="147797" y="109494"/>
                    <a:pt x="149833" y="108659"/>
                    <a:pt x="151865" y="107792"/>
                  </a:cubicBezTo>
                  <a:cubicBezTo>
                    <a:pt x="153897" y="106926"/>
                    <a:pt x="155924" y="106095"/>
                    <a:pt x="157955" y="105279"/>
                  </a:cubicBezTo>
                  <a:cubicBezTo>
                    <a:pt x="159881" y="104264"/>
                    <a:pt x="161834" y="103249"/>
                    <a:pt x="163812" y="102234"/>
                  </a:cubicBezTo>
                  <a:cubicBezTo>
                    <a:pt x="165790" y="101219"/>
                    <a:pt x="167747" y="100149"/>
                    <a:pt x="169682" y="99024"/>
                  </a:cubicBezTo>
                  <a:cubicBezTo>
                    <a:pt x="171822" y="97911"/>
                    <a:pt x="173927" y="96688"/>
                    <a:pt x="175997" y="95355"/>
                  </a:cubicBezTo>
                  <a:cubicBezTo>
                    <a:pt x="178067" y="94022"/>
                    <a:pt x="180175" y="92799"/>
                    <a:pt x="182321" y="91686"/>
                  </a:cubicBezTo>
                  <a:lnTo>
                    <a:pt x="193282" y="91686"/>
                  </a:lnTo>
                  <a:close/>
                </a:path>
              </a:pathLst>
            </a:custGeom>
            <a:solidFill>
              <a:schemeClr val="accent2"/>
            </a:solidFill>
            <a:ln w="45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masis MT Pro" panose="02040504050005020304" pitchFamily="18" charset="0"/>
              </a:endParaRPr>
            </a:p>
          </p:txBody>
        </p:sp>
        <p:sp>
          <p:nvSpPr>
            <p:cNvPr id="17" name="TextBox 16">
              <a:extLst>
                <a:ext uri="{FF2B5EF4-FFF2-40B4-BE49-F238E27FC236}">
                  <a16:creationId xmlns:a16="http://schemas.microsoft.com/office/drawing/2014/main" id="{0A6E827A-4B9C-52BD-9582-C78BD72B8724}"/>
                </a:ext>
              </a:extLst>
            </p:cNvPr>
            <p:cNvSpPr txBox="1"/>
            <p:nvPr/>
          </p:nvSpPr>
          <p:spPr>
            <a:xfrm>
              <a:off x="3844269" y="2533211"/>
              <a:ext cx="3945161" cy="622638"/>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prstClr val="white"/>
                  </a:solidFill>
                  <a:effectLst/>
                  <a:uLnTx/>
                  <a:uFillTx/>
                </a:rPr>
                <a:t>Creating fear if they leave their trafficker.</a:t>
              </a:r>
            </a:p>
          </p:txBody>
        </p:sp>
        <p:sp>
          <p:nvSpPr>
            <p:cNvPr id="18" name="TextBox 17">
              <a:extLst>
                <a:ext uri="{FF2B5EF4-FFF2-40B4-BE49-F238E27FC236}">
                  <a16:creationId xmlns:a16="http://schemas.microsoft.com/office/drawing/2014/main" id="{6EBDF0CF-E95F-FEF3-139E-24C737AF02F8}"/>
                </a:ext>
              </a:extLst>
            </p:cNvPr>
            <p:cNvSpPr txBox="1"/>
            <p:nvPr/>
          </p:nvSpPr>
          <p:spPr>
            <a:xfrm>
              <a:off x="5425143" y="3763350"/>
              <a:ext cx="4375702" cy="884803"/>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prstClr val="white"/>
                  </a:solidFill>
                  <a:effectLst/>
                  <a:uLnTx/>
                  <a:uFillTx/>
                </a:rPr>
                <a:t>Using manipulation to make the victim question their capabilities and mental stability.</a:t>
              </a:r>
            </a:p>
          </p:txBody>
        </p:sp>
        <p:sp>
          <p:nvSpPr>
            <p:cNvPr id="19" name="TextBox 18">
              <a:extLst>
                <a:ext uri="{FF2B5EF4-FFF2-40B4-BE49-F238E27FC236}">
                  <a16:creationId xmlns:a16="http://schemas.microsoft.com/office/drawing/2014/main" id="{48172463-0A88-1BD9-897C-9017C02BCA79}"/>
                </a:ext>
              </a:extLst>
            </p:cNvPr>
            <p:cNvSpPr txBox="1"/>
            <p:nvPr/>
          </p:nvSpPr>
          <p:spPr>
            <a:xfrm>
              <a:off x="7171459" y="5217840"/>
              <a:ext cx="3945161" cy="622638"/>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1">
                  <a:ln>
                    <a:noFill/>
                  </a:ln>
                  <a:solidFill>
                    <a:prstClr val="white"/>
                  </a:solidFill>
                  <a:effectLst/>
                  <a:uLnTx/>
                  <a:uFillTx/>
                </a:rPr>
                <a:t>Rotating acts of kindness with acts of violence.</a:t>
              </a:r>
            </a:p>
          </p:txBody>
        </p:sp>
      </p:grpSp>
      <p:pic>
        <p:nvPicPr>
          <p:cNvPr id="13" name="Picture 12">
            <a:extLst>
              <a:ext uri="{FF2B5EF4-FFF2-40B4-BE49-F238E27FC236}">
                <a16:creationId xmlns:a16="http://schemas.microsoft.com/office/drawing/2014/main" id="{2F2527F3-5F41-A55F-6A23-A67DBF29BE5C}"/>
              </a:ext>
            </a:extLst>
          </p:cNvPr>
          <p:cNvPicPr>
            <a:picLocks noChangeAspect="1"/>
          </p:cNvPicPr>
          <p:nvPr/>
        </p:nvPicPr>
        <p:blipFill>
          <a:blip r:embed="rId3"/>
          <a:stretch>
            <a:fillRect/>
          </a:stretch>
        </p:blipFill>
        <p:spPr>
          <a:xfrm>
            <a:off x="10372705" y="553661"/>
            <a:ext cx="1770034" cy="1354267"/>
          </a:xfrm>
          <a:prstGeom prst="rect">
            <a:avLst/>
          </a:prstGeom>
        </p:spPr>
      </p:pic>
    </p:spTree>
    <p:extLst>
      <p:ext uri="{BB962C8B-B14F-4D97-AF65-F5344CB8AC3E}">
        <p14:creationId xmlns:p14="http://schemas.microsoft.com/office/powerpoint/2010/main" val="424703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CE6C-88BC-9178-36BE-4F7BBD7A2F17}"/>
              </a:ext>
            </a:extLst>
          </p:cNvPr>
          <p:cNvSpPr>
            <a:spLocks noGrp="1"/>
          </p:cNvSpPr>
          <p:nvPr>
            <p:ph type="title"/>
          </p:nvPr>
        </p:nvSpPr>
        <p:spPr/>
        <p:txBody>
          <a:bodyPr/>
          <a:lstStyle/>
          <a:p>
            <a:r>
              <a:rPr lang="en-US"/>
              <a:t>Isolation and Breaking Bonds</a:t>
            </a:r>
            <a:br>
              <a:rPr lang="en-US"/>
            </a:br>
            <a:endParaRPr lang="en-US"/>
          </a:p>
        </p:txBody>
      </p:sp>
      <p:sp>
        <p:nvSpPr>
          <p:cNvPr id="4" name="Content Placeholder 3">
            <a:extLst>
              <a:ext uri="{FF2B5EF4-FFF2-40B4-BE49-F238E27FC236}">
                <a16:creationId xmlns:a16="http://schemas.microsoft.com/office/drawing/2014/main" id="{143FB968-3EA2-A490-3EAB-B3320AD4F72C}"/>
              </a:ext>
            </a:extLst>
          </p:cNvPr>
          <p:cNvSpPr>
            <a:spLocks noGrp="1"/>
          </p:cNvSpPr>
          <p:nvPr>
            <p:ph sz="half" idx="2"/>
          </p:nvPr>
        </p:nvSpPr>
        <p:spPr>
          <a:xfrm>
            <a:off x="6066497" y="1717990"/>
            <a:ext cx="5194769" cy="3633047"/>
          </a:xfrm>
        </p:spPr>
        <p:txBody>
          <a:bodyPr>
            <a:normAutofit fontScale="92500" lnSpcReduction="10000"/>
          </a:bodyPr>
          <a:lstStyle/>
          <a:p>
            <a:pPr>
              <a:buFont typeface="Arial" panose="020B0604020202020204" pitchFamily="34" charset="0"/>
              <a:buChar char="•"/>
            </a:pPr>
            <a:r>
              <a:rPr lang="en-US" sz="1800"/>
              <a:t>Taking all the victim’s money or not allowing them control over their money while making the victim rely on their trafficker to meet their needs and wants.</a:t>
            </a:r>
          </a:p>
          <a:p>
            <a:pPr>
              <a:buFont typeface="Arial" panose="020B0604020202020204" pitchFamily="34" charset="0"/>
              <a:buChar char="•"/>
            </a:pPr>
            <a:r>
              <a:rPr lang="en-US" sz="1800"/>
              <a:t>Making the victim participate in illegal activities and then using this against them if they try to leave.</a:t>
            </a:r>
          </a:p>
          <a:p>
            <a:pPr>
              <a:buFont typeface="Arial" panose="020B0604020202020204" pitchFamily="34" charset="0"/>
              <a:buChar char="•"/>
            </a:pPr>
            <a:r>
              <a:rPr lang="en-US" sz="1800"/>
              <a:t>Isolating the victim from their family and friends.</a:t>
            </a:r>
          </a:p>
          <a:p>
            <a:pPr>
              <a:buFont typeface="Arial" panose="020B0604020202020204" pitchFamily="34" charset="0"/>
              <a:buChar char="•"/>
            </a:pPr>
            <a:r>
              <a:rPr lang="en-US" sz="1800"/>
              <a:t>Moving the victim to another city or state, so they have no one to call or nowhere to go to ask for help.</a:t>
            </a:r>
          </a:p>
        </p:txBody>
      </p:sp>
      <p:sp>
        <p:nvSpPr>
          <p:cNvPr id="5" name="Slide Number Placeholder 4">
            <a:extLst>
              <a:ext uri="{FF2B5EF4-FFF2-40B4-BE49-F238E27FC236}">
                <a16:creationId xmlns:a16="http://schemas.microsoft.com/office/drawing/2014/main" id="{D1EB3ECC-3B5D-2806-B624-52D50AD276E2}"/>
              </a:ext>
            </a:extLst>
          </p:cNvPr>
          <p:cNvSpPr>
            <a:spLocks noGrp="1"/>
          </p:cNvSpPr>
          <p:nvPr>
            <p:ph type="sldNum" sz="quarter" idx="12"/>
          </p:nvPr>
        </p:nvSpPr>
        <p:spPr/>
        <p:txBody>
          <a:bodyPr/>
          <a:lstStyle/>
          <a:p>
            <a:fld id="{3A98EE3D-8CD1-4C3F-BD1C-C98C9596463C}" type="slidenum">
              <a:rPr lang="en-US" smtClean="0"/>
              <a:t>21</a:t>
            </a:fld>
            <a:endParaRPr lang="en-US"/>
          </a:p>
        </p:txBody>
      </p:sp>
      <p:sp>
        <p:nvSpPr>
          <p:cNvPr id="7" name="Rectangle: Rounded Corners 6">
            <a:extLst>
              <a:ext uri="{FF2B5EF4-FFF2-40B4-BE49-F238E27FC236}">
                <a16:creationId xmlns:a16="http://schemas.microsoft.com/office/drawing/2014/main" id="{3F004D35-8A3F-2C4D-8197-E3338FC32136}"/>
              </a:ext>
            </a:extLst>
          </p:cNvPr>
          <p:cNvSpPr/>
          <p:nvPr/>
        </p:nvSpPr>
        <p:spPr>
          <a:xfrm>
            <a:off x="360596" y="2443259"/>
            <a:ext cx="4864100" cy="1060450"/>
          </a:xfrm>
          <a:prstGeom prst="roundRect">
            <a:avLst>
              <a:gd name="adj" fmla="val 50000"/>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Bell MT" panose="02020503060305020303" pitchFamily="18" charset="0"/>
              <a:ea typeface="+mn-ea"/>
              <a:cs typeface="+mn-cs"/>
            </a:endParaRPr>
          </a:p>
        </p:txBody>
      </p:sp>
      <p:sp>
        <p:nvSpPr>
          <p:cNvPr id="8" name="TextBox 7">
            <a:extLst>
              <a:ext uri="{FF2B5EF4-FFF2-40B4-BE49-F238E27FC236}">
                <a16:creationId xmlns:a16="http://schemas.microsoft.com/office/drawing/2014/main" id="{1FCA2D78-B38C-B86C-2FA6-9228AC92B2C5}"/>
              </a:ext>
            </a:extLst>
          </p:cNvPr>
          <p:cNvSpPr txBox="1"/>
          <p:nvPr/>
        </p:nvSpPr>
        <p:spPr>
          <a:xfrm>
            <a:off x="751707" y="2619541"/>
            <a:ext cx="3945161" cy="646331"/>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1">
                <a:ln>
                  <a:noFill/>
                </a:ln>
                <a:solidFill>
                  <a:prstClr val="white"/>
                </a:solidFill>
                <a:effectLst/>
                <a:uLnTx/>
                <a:uFillTx/>
              </a:rPr>
              <a:t>Isolation and breaking bonds without a support system.</a:t>
            </a:r>
          </a:p>
        </p:txBody>
      </p:sp>
      <p:sp>
        <p:nvSpPr>
          <p:cNvPr id="9" name="Graphic 69" descr="Badge 1">
            <a:extLst>
              <a:ext uri="{FF2B5EF4-FFF2-40B4-BE49-F238E27FC236}">
                <a16:creationId xmlns:a16="http://schemas.microsoft.com/office/drawing/2014/main" id="{FC33AD27-147E-4C9D-EEE4-40F38BB09003}"/>
              </a:ext>
            </a:extLst>
          </p:cNvPr>
          <p:cNvSpPr/>
          <p:nvPr/>
        </p:nvSpPr>
        <p:spPr>
          <a:xfrm>
            <a:off x="5140258" y="2799308"/>
            <a:ext cx="348352" cy="348352"/>
          </a:xfrm>
          <a:custGeom>
            <a:avLst/>
            <a:gdLst>
              <a:gd name="connsiteX0" fmla="*/ 174176 w 348352"/>
              <a:gd name="connsiteY0" fmla="*/ 0 h 348352"/>
              <a:gd name="connsiteX1" fmla="*/ 0 w 348352"/>
              <a:gd name="connsiteY1" fmla="*/ 174176 h 348352"/>
              <a:gd name="connsiteX2" fmla="*/ 174176 w 348352"/>
              <a:gd name="connsiteY2" fmla="*/ 348353 h 348352"/>
              <a:gd name="connsiteX3" fmla="*/ 348353 w 348352"/>
              <a:gd name="connsiteY3" fmla="*/ 174176 h 348352"/>
              <a:gd name="connsiteX4" fmla="*/ 348353 w 348352"/>
              <a:gd name="connsiteY4" fmla="*/ 174158 h 348352"/>
              <a:gd name="connsiteX5" fmla="*/ 174314 w 348352"/>
              <a:gd name="connsiteY5" fmla="*/ 0 h 348352"/>
              <a:gd name="connsiteX6" fmla="*/ 174176 w 348352"/>
              <a:gd name="connsiteY6" fmla="*/ 0 h 348352"/>
              <a:gd name="connsiteX7" fmla="*/ 193282 w 348352"/>
              <a:gd name="connsiteY7" fmla="*/ 248109 h 348352"/>
              <a:gd name="connsiteX8" fmla="*/ 166788 w 348352"/>
              <a:gd name="connsiteY8" fmla="*/ 248109 h 348352"/>
              <a:gd name="connsiteX9" fmla="*/ 166788 w 348352"/>
              <a:gd name="connsiteY9" fmla="*/ 121574 h 348352"/>
              <a:gd name="connsiteX10" fmla="*/ 159703 w 348352"/>
              <a:gd name="connsiteY10" fmla="*/ 125990 h 348352"/>
              <a:gd name="connsiteX11" fmla="*/ 152016 w 348352"/>
              <a:gd name="connsiteY11" fmla="*/ 129797 h 348352"/>
              <a:gd name="connsiteX12" fmla="*/ 143032 w 348352"/>
              <a:gd name="connsiteY12" fmla="*/ 132920 h 348352"/>
              <a:gd name="connsiteX13" fmla="*/ 132677 w 348352"/>
              <a:gd name="connsiteY13" fmla="*/ 135736 h 348352"/>
              <a:gd name="connsiteX14" fmla="*/ 132677 w 348352"/>
              <a:gd name="connsiteY14" fmla="*/ 114571 h 348352"/>
              <a:gd name="connsiteX15" fmla="*/ 139602 w 348352"/>
              <a:gd name="connsiteY15" fmla="*/ 112438 h 348352"/>
              <a:gd name="connsiteX16" fmla="*/ 145775 w 348352"/>
              <a:gd name="connsiteY16" fmla="*/ 110306 h 348352"/>
              <a:gd name="connsiteX17" fmla="*/ 151865 w 348352"/>
              <a:gd name="connsiteY17" fmla="*/ 107792 h 348352"/>
              <a:gd name="connsiteX18" fmla="*/ 157955 w 348352"/>
              <a:gd name="connsiteY18" fmla="*/ 105279 h 348352"/>
              <a:gd name="connsiteX19" fmla="*/ 163812 w 348352"/>
              <a:gd name="connsiteY19" fmla="*/ 102234 h 348352"/>
              <a:gd name="connsiteX20" fmla="*/ 169682 w 348352"/>
              <a:gd name="connsiteY20" fmla="*/ 99024 h 348352"/>
              <a:gd name="connsiteX21" fmla="*/ 175997 w 348352"/>
              <a:gd name="connsiteY21" fmla="*/ 95355 h 348352"/>
              <a:gd name="connsiteX22" fmla="*/ 182321 w 348352"/>
              <a:gd name="connsiteY22" fmla="*/ 91686 h 348352"/>
              <a:gd name="connsiteX23" fmla="*/ 193282 w 348352"/>
              <a:gd name="connsiteY23" fmla="*/ 91686 h 3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352" h="348352">
                <a:moveTo>
                  <a:pt x="174176" y="0"/>
                </a:moveTo>
                <a:cubicBezTo>
                  <a:pt x="77982" y="0"/>
                  <a:pt x="0" y="77982"/>
                  <a:pt x="0" y="174176"/>
                </a:cubicBezTo>
                <a:cubicBezTo>
                  <a:pt x="0" y="270371"/>
                  <a:pt x="77982" y="348353"/>
                  <a:pt x="174176" y="348353"/>
                </a:cubicBezTo>
                <a:cubicBezTo>
                  <a:pt x="270371" y="348353"/>
                  <a:pt x="348353" y="270371"/>
                  <a:pt x="348353" y="174176"/>
                </a:cubicBezTo>
                <a:cubicBezTo>
                  <a:pt x="348353" y="174171"/>
                  <a:pt x="348353" y="174164"/>
                  <a:pt x="348353" y="174158"/>
                </a:cubicBezTo>
                <a:cubicBezTo>
                  <a:pt x="348386" y="78006"/>
                  <a:pt x="270466" y="33"/>
                  <a:pt x="174314" y="0"/>
                </a:cubicBezTo>
                <a:cubicBezTo>
                  <a:pt x="174268" y="0"/>
                  <a:pt x="174222" y="0"/>
                  <a:pt x="174176" y="0"/>
                </a:cubicBezTo>
                <a:close/>
                <a:moveTo>
                  <a:pt x="193282" y="248109"/>
                </a:moveTo>
                <a:lnTo>
                  <a:pt x="166788" y="248109"/>
                </a:lnTo>
                <a:lnTo>
                  <a:pt x="166788" y="121574"/>
                </a:lnTo>
                <a:cubicBezTo>
                  <a:pt x="164550" y="123102"/>
                  <a:pt x="162188" y="124574"/>
                  <a:pt x="159703" y="125990"/>
                </a:cubicBezTo>
                <a:cubicBezTo>
                  <a:pt x="157218" y="127410"/>
                  <a:pt x="154651" y="128681"/>
                  <a:pt x="152016" y="129797"/>
                </a:cubicBezTo>
                <a:cubicBezTo>
                  <a:pt x="149167" y="130916"/>
                  <a:pt x="146172" y="131957"/>
                  <a:pt x="143032" y="132920"/>
                </a:cubicBezTo>
                <a:cubicBezTo>
                  <a:pt x="139892" y="133883"/>
                  <a:pt x="136440" y="134822"/>
                  <a:pt x="132677" y="135736"/>
                </a:cubicBezTo>
                <a:lnTo>
                  <a:pt x="132677" y="114571"/>
                </a:lnTo>
                <a:cubicBezTo>
                  <a:pt x="135214" y="113858"/>
                  <a:pt x="137523" y="113148"/>
                  <a:pt x="139602" y="112438"/>
                </a:cubicBezTo>
                <a:cubicBezTo>
                  <a:pt x="141681" y="111729"/>
                  <a:pt x="143738" y="111018"/>
                  <a:pt x="145775" y="110306"/>
                </a:cubicBezTo>
                <a:cubicBezTo>
                  <a:pt x="147797" y="109494"/>
                  <a:pt x="149833" y="108659"/>
                  <a:pt x="151865" y="107792"/>
                </a:cubicBezTo>
                <a:cubicBezTo>
                  <a:pt x="153897" y="106926"/>
                  <a:pt x="155924" y="106095"/>
                  <a:pt x="157955" y="105279"/>
                </a:cubicBezTo>
                <a:cubicBezTo>
                  <a:pt x="159881" y="104264"/>
                  <a:pt x="161834" y="103249"/>
                  <a:pt x="163812" y="102234"/>
                </a:cubicBezTo>
                <a:cubicBezTo>
                  <a:pt x="165790" y="101219"/>
                  <a:pt x="167747" y="100149"/>
                  <a:pt x="169682" y="99024"/>
                </a:cubicBezTo>
                <a:cubicBezTo>
                  <a:pt x="171822" y="97911"/>
                  <a:pt x="173927" y="96688"/>
                  <a:pt x="175997" y="95355"/>
                </a:cubicBezTo>
                <a:cubicBezTo>
                  <a:pt x="178067" y="94022"/>
                  <a:pt x="180175" y="92799"/>
                  <a:pt x="182321" y="91686"/>
                </a:cubicBezTo>
                <a:lnTo>
                  <a:pt x="193282" y="91686"/>
                </a:lnTo>
                <a:close/>
              </a:path>
            </a:pathLst>
          </a:custGeom>
          <a:solidFill>
            <a:schemeClr val="accent2"/>
          </a:solidFill>
          <a:ln w="456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Bell MT" panose="02020503060305020303" pitchFamily="18" charset="0"/>
            </a:endParaRPr>
          </a:p>
        </p:txBody>
      </p:sp>
      <p:pic>
        <p:nvPicPr>
          <p:cNvPr id="11" name="Picture 10">
            <a:extLst>
              <a:ext uri="{FF2B5EF4-FFF2-40B4-BE49-F238E27FC236}">
                <a16:creationId xmlns:a16="http://schemas.microsoft.com/office/drawing/2014/main" id="{4B3345E3-2B89-5F29-C3A5-896C9BE1FF9A}"/>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3531021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CE6C-88BC-9178-36BE-4F7BBD7A2F17}"/>
              </a:ext>
            </a:extLst>
          </p:cNvPr>
          <p:cNvSpPr>
            <a:spLocks noGrp="1"/>
          </p:cNvSpPr>
          <p:nvPr>
            <p:ph type="title"/>
          </p:nvPr>
        </p:nvSpPr>
        <p:spPr/>
        <p:txBody>
          <a:bodyPr/>
          <a:lstStyle/>
          <a:p>
            <a:r>
              <a:rPr lang="en-US"/>
              <a:t>Creating Fear</a:t>
            </a:r>
          </a:p>
        </p:txBody>
      </p:sp>
      <p:sp>
        <p:nvSpPr>
          <p:cNvPr id="4" name="Content Placeholder 3">
            <a:extLst>
              <a:ext uri="{FF2B5EF4-FFF2-40B4-BE49-F238E27FC236}">
                <a16:creationId xmlns:a16="http://schemas.microsoft.com/office/drawing/2014/main" id="{143FB968-3EA2-A490-3EAB-B3320AD4F72C}"/>
              </a:ext>
            </a:extLst>
          </p:cNvPr>
          <p:cNvSpPr>
            <a:spLocks noGrp="1"/>
          </p:cNvSpPr>
          <p:nvPr>
            <p:ph sz="half" idx="2"/>
          </p:nvPr>
        </p:nvSpPr>
        <p:spPr>
          <a:xfrm>
            <a:off x="6066497" y="1717990"/>
            <a:ext cx="5194769" cy="3633047"/>
          </a:xfrm>
        </p:spPr>
        <p:txBody>
          <a:bodyPr>
            <a:normAutofit lnSpcReduction="10000"/>
          </a:bodyPr>
          <a:lstStyle/>
          <a:p>
            <a:pPr>
              <a:buFont typeface="Arial" panose="020B0604020202020204" pitchFamily="34" charset="0"/>
              <a:buChar char="•"/>
            </a:pPr>
            <a:r>
              <a:rPr lang="en-US" sz="1800"/>
              <a:t>Instills the thoughts that if the victim leaves or even thinks about leaving, they will not receive money or support from their trafficker. They would be left homeless and unable to provide for themselves.</a:t>
            </a:r>
          </a:p>
          <a:p>
            <a:pPr>
              <a:buFont typeface="Arial" panose="020B0604020202020204" pitchFamily="34" charset="0"/>
              <a:buChar char="•"/>
            </a:pPr>
            <a:r>
              <a:rPr lang="en-US" sz="1800"/>
              <a:t>Convinces the victim that they will find them wherever they go if they try to leave.</a:t>
            </a:r>
          </a:p>
          <a:p>
            <a:pPr>
              <a:buFont typeface="Arial" panose="020B0604020202020204" pitchFamily="34" charset="0"/>
              <a:buChar char="•"/>
            </a:pPr>
            <a:r>
              <a:rPr lang="en-US" sz="1800"/>
              <a:t>Threatens to kill the victim or someone they love if they try to leave.</a:t>
            </a:r>
          </a:p>
        </p:txBody>
      </p:sp>
      <p:sp>
        <p:nvSpPr>
          <p:cNvPr id="5" name="Slide Number Placeholder 4">
            <a:extLst>
              <a:ext uri="{FF2B5EF4-FFF2-40B4-BE49-F238E27FC236}">
                <a16:creationId xmlns:a16="http://schemas.microsoft.com/office/drawing/2014/main" id="{D1EB3ECC-3B5D-2806-B624-52D50AD276E2}"/>
              </a:ext>
            </a:extLst>
          </p:cNvPr>
          <p:cNvSpPr>
            <a:spLocks noGrp="1"/>
          </p:cNvSpPr>
          <p:nvPr>
            <p:ph type="sldNum" sz="quarter" idx="12"/>
          </p:nvPr>
        </p:nvSpPr>
        <p:spPr/>
        <p:txBody>
          <a:bodyPr/>
          <a:lstStyle/>
          <a:p>
            <a:fld id="{3A98EE3D-8CD1-4C3F-BD1C-C98C9596463C}" type="slidenum">
              <a:rPr lang="en-US" smtClean="0"/>
              <a:t>22</a:t>
            </a:fld>
            <a:endParaRPr lang="en-US"/>
          </a:p>
        </p:txBody>
      </p:sp>
      <p:sp>
        <p:nvSpPr>
          <p:cNvPr id="7" name="Rectangle: Rounded Corners 6">
            <a:extLst>
              <a:ext uri="{FF2B5EF4-FFF2-40B4-BE49-F238E27FC236}">
                <a16:creationId xmlns:a16="http://schemas.microsoft.com/office/drawing/2014/main" id="{3F004D35-8A3F-2C4D-8197-E3338FC32136}"/>
              </a:ext>
            </a:extLst>
          </p:cNvPr>
          <p:cNvSpPr/>
          <p:nvPr/>
        </p:nvSpPr>
        <p:spPr>
          <a:xfrm>
            <a:off x="360596" y="2443259"/>
            <a:ext cx="4864100" cy="1060450"/>
          </a:xfrm>
          <a:prstGeom prst="roundRect">
            <a:avLst>
              <a:gd name="adj" fmla="val 50000"/>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Bell MT" panose="02020503060305020303" pitchFamily="18" charset="0"/>
              <a:ea typeface="+mn-ea"/>
              <a:cs typeface="+mn-cs"/>
            </a:endParaRPr>
          </a:p>
        </p:txBody>
      </p:sp>
      <p:sp>
        <p:nvSpPr>
          <p:cNvPr id="8" name="TextBox 7">
            <a:extLst>
              <a:ext uri="{FF2B5EF4-FFF2-40B4-BE49-F238E27FC236}">
                <a16:creationId xmlns:a16="http://schemas.microsoft.com/office/drawing/2014/main" id="{1FCA2D78-B38C-B86C-2FA6-9228AC92B2C5}"/>
              </a:ext>
            </a:extLst>
          </p:cNvPr>
          <p:cNvSpPr txBox="1"/>
          <p:nvPr/>
        </p:nvSpPr>
        <p:spPr>
          <a:xfrm>
            <a:off x="751707" y="2619541"/>
            <a:ext cx="3945161" cy="646331"/>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1">
                <a:ln>
                  <a:noFill/>
                </a:ln>
                <a:solidFill>
                  <a:prstClr val="white"/>
                </a:solidFill>
                <a:effectLst/>
                <a:uLnTx/>
                <a:uFillTx/>
              </a:rPr>
              <a:t>Creating fear if they leave their trafficker.</a:t>
            </a:r>
          </a:p>
        </p:txBody>
      </p:sp>
      <p:sp>
        <p:nvSpPr>
          <p:cNvPr id="10" name="Graphic 65" descr="Badge">
            <a:extLst>
              <a:ext uri="{FF2B5EF4-FFF2-40B4-BE49-F238E27FC236}">
                <a16:creationId xmlns:a16="http://schemas.microsoft.com/office/drawing/2014/main" id="{BC311E59-3D70-2434-67A1-0CCB617D61F3}"/>
              </a:ext>
            </a:extLst>
          </p:cNvPr>
          <p:cNvSpPr/>
          <p:nvPr/>
        </p:nvSpPr>
        <p:spPr>
          <a:xfrm>
            <a:off x="5137223" y="2799308"/>
            <a:ext cx="348352" cy="348352"/>
          </a:xfrm>
          <a:custGeom>
            <a:avLst/>
            <a:gdLst>
              <a:gd name="connsiteX0" fmla="*/ 174176 w 348352"/>
              <a:gd name="connsiteY0" fmla="*/ 0 h 348352"/>
              <a:gd name="connsiteX1" fmla="*/ 0 w 348352"/>
              <a:gd name="connsiteY1" fmla="*/ 174176 h 348352"/>
              <a:gd name="connsiteX2" fmla="*/ 174176 w 348352"/>
              <a:gd name="connsiteY2" fmla="*/ 348353 h 348352"/>
              <a:gd name="connsiteX3" fmla="*/ 348353 w 348352"/>
              <a:gd name="connsiteY3" fmla="*/ 174176 h 348352"/>
              <a:gd name="connsiteX4" fmla="*/ 348353 w 348352"/>
              <a:gd name="connsiteY4" fmla="*/ 174163 h 348352"/>
              <a:gd name="connsiteX5" fmla="*/ 174309 w 348352"/>
              <a:gd name="connsiteY5" fmla="*/ 0 h 348352"/>
              <a:gd name="connsiteX6" fmla="*/ 174176 w 348352"/>
              <a:gd name="connsiteY6" fmla="*/ 0 h 348352"/>
              <a:gd name="connsiteX7" fmla="*/ 223973 w 348352"/>
              <a:gd name="connsiteY7" fmla="*/ 252278 h 348352"/>
              <a:gd name="connsiteX8" fmla="*/ 124385 w 348352"/>
              <a:gd name="connsiteY8" fmla="*/ 252278 h 348352"/>
              <a:gd name="connsiteX9" fmla="*/ 124385 w 348352"/>
              <a:gd name="connsiteY9" fmla="*/ 237662 h 348352"/>
              <a:gd name="connsiteX10" fmla="*/ 127733 w 348352"/>
              <a:gd name="connsiteY10" fmla="*/ 219776 h 348352"/>
              <a:gd name="connsiteX11" fmla="*/ 136942 w 348352"/>
              <a:gd name="connsiteY11" fmla="*/ 205101 h 348352"/>
              <a:gd name="connsiteX12" fmla="*/ 150576 w 348352"/>
              <a:gd name="connsiteY12" fmla="*/ 192617 h 348352"/>
              <a:gd name="connsiteX13" fmla="*/ 167325 w 348352"/>
              <a:gd name="connsiteY13" fmla="*/ 181349 h 348352"/>
              <a:gd name="connsiteX14" fmla="*/ 181542 w 348352"/>
              <a:gd name="connsiteY14" fmla="*/ 171145 h 348352"/>
              <a:gd name="connsiteX15" fmla="*/ 190388 w 348352"/>
              <a:gd name="connsiteY15" fmla="*/ 161432 h 348352"/>
              <a:gd name="connsiteX16" fmla="*/ 194887 w 348352"/>
              <a:gd name="connsiteY16" fmla="*/ 151608 h 348352"/>
              <a:gd name="connsiteX17" fmla="*/ 196103 w 348352"/>
              <a:gd name="connsiteY17" fmla="*/ 140643 h 348352"/>
              <a:gd name="connsiteX18" fmla="*/ 194580 w 348352"/>
              <a:gd name="connsiteY18" fmla="*/ 131204 h 348352"/>
              <a:gd name="connsiteX19" fmla="*/ 190086 w 348352"/>
              <a:gd name="connsiteY19" fmla="*/ 123211 h 348352"/>
              <a:gd name="connsiteX20" fmla="*/ 182473 w 348352"/>
              <a:gd name="connsiteY20" fmla="*/ 117707 h 348352"/>
              <a:gd name="connsiteX21" fmla="*/ 171741 w 348352"/>
              <a:gd name="connsiteY21" fmla="*/ 115653 h 348352"/>
              <a:gd name="connsiteX22" fmla="*/ 151030 w 348352"/>
              <a:gd name="connsiteY22" fmla="*/ 120528 h 348352"/>
              <a:gd name="connsiteX23" fmla="*/ 132608 w 348352"/>
              <a:gd name="connsiteY23" fmla="*/ 133621 h 348352"/>
              <a:gd name="connsiteX24" fmla="*/ 132608 w 348352"/>
              <a:gd name="connsiteY24" fmla="*/ 109865 h 348352"/>
              <a:gd name="connsiteX25" fmla="*/ 151104 w 348352"/>
              <a:gd name="connsiteY25" fmla="*/ 99207 h 348352"/>
              <a:gd name="connsiteX26" fmla="*/ 174034 w 348352"/>
              <a:gd name="connsiteY26" fmla="*/ 95997 h 348352"/>
              <a:gd name="connsiteX27" fmla="*/ 192305 w 348352"/>
              <a:gd name="connsiteY27" fmla="*/ 98748 h 348352"/>
              <a:gd name="connsiteX28" fmla="*/ 207229 w 348352"/>
              <a:gd name="connsiteY28" fmla="*/ 106742 h 348352"/>
              <a:gd name="connsiteX29" fmla="*/ 217281 w 348352"/>
              <a:gd name="connsiteY29" fmla="*/ 119835 h 348352"/>
              <a:gd name="connsiteX30" fmla="*/ 220950 w 348352"/>
              <a:gd name="connsiteY30" fmla="*/ 137721 h 348352"/>
              <a:gd name="connsiteX31" fmla="*/ 219038 w 348352"/>
              <a:gd name="connsiteY31" fmla="*/ 154163 h 348352"/>
              <a:gd name="connsiteX32" fmla="*/ 212764 w 348352"/>
              <a:gd name="connsiteY32" fmla="*/ 168375 h 348352"/>
              <a:gd name="connsiteX33" fmla="*/ 201427 w 348352"/>
              <a:gd name="connsiteY33" fmla="*/ 181322 h 348352"/>
              <a:gd name="connsiteX34" fmla="*/ 184371 w 348352"/>
              <a:gd name="connsiteY34" fmla="*/ 193956 h 348352"/>
              <a:gd name="connsiteX35" fmla="*/ 169751 w 348352"/>
              <a:gd name="connsiteY35" fmla="*/ 203551 h 348352"/>
              <a:gd name="connsiteX36" fmla="*/ 158859 w 348352"/>
              <a:gd name="connsiteY36" fmla="*/ 212305 h 348352"/>
              <a:gd name="connsiteX37" fmla="*/ 152090 w 348352"/>
              <a:gd name="connsiteY37" fmla="*/ 221290 h 348352"/>
              <a:gd name="connsiteX38" fmla="*/ 149797 w 348352"/>
              <a:gd name="connsiteY38" fmla="*/ 231572 h 348352"/>
              <a:gd name="connsiteX39" fmla="*/ 223954 w 348352"/>
              <a:gd name="connsiteY39" fmla="*/ 231572 h 3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8352" h="348352">
                <a:moveTo>
                  <a:pt x="174176" y="0"/>
                </a:moveTo>
                <a:cubicBezTo>
                  <a:pt x="77982" y="0"/>
                  <a:pt x="0" y="77982"/>
                  <a:pt x="0" y="174176"/>
                </a:cubicBezTo>
                <a:cubicBezTo>
                  <a:pt x="0" y="270371"/>
                  <a:pt x="77982" y="348353"/>
                  <a:pt x="174176" y="348353"/>
                </a:cubicBezTo>
                <a:cubicBezTo>
                  <a:pt x="270371" y="348353"/>
                  <a:pt x="348353" y="270371"/>
                  <a:pt x="348353" y="174176"/>
                </a:cubicBezTo>
                <a:cubicBezTo>
                  <a:pt x="348353" y="174172"/>
                  <a:pt x="348353" y="174167"/>
                  <a:pt x="348353" y="174163"/>
                </a:cubicBezTo>
                <a:cubicBezTo>
                  <a:pt x="348386" y="78008"/>
                  <a:pt x="270464" y="33"/>
                  <a:pt x="174309" y="0"/>
                </a:cubicBezTo>
                <a:cubicBezTo>
                  <a:pt x="174265" y="0"/>
                  <a:pt x="174221" y="0"/>
                  <a:pt x="174176" y="0"/>
                </a:cubicBezTo>
                <a:close/>
                <a:moveTo>
                  <a:pt x="223973" y="252278"/>
                </a:moveTo>
                <a:lnTo>
                  <a:pt x="124385" y="252278"/>
                </a:lnTo>
                <a:lnTo>
                  <a:pt x="124385" y="237662"/>
                </a:lnTo>
                <a:cubicBezTo>
                  <a:pt x="124294" y="231536"/>
                  <a:pt x="125432" y="225454"/>
                  <a:pt x="127733" y="219776"/>
                </a:cubicBezTo>
                <a:cubicBezTo>
                  <a:pt x="129987" y="214418"/>
                  <a:pt x="133097" y="209461"/>
                  <a:pt x="136942" y="205101"/>
                </a:cubicBezTo>
                <a:cubicBezTo>
                  <a:pt x="141033" y="200470"/>
                  <a:pt x="145604" y="196286"/>
                  <a:pt x="150576" y="192617"/>
                </a:cubicBezTo>
                <a:cubicBezTo>
                  <a:pt x="155755" y="188762"/>
                  <a:pt x="161339" y="185006"/>
                  <a:pt x="167325" y="181349"/>
                </a:cubicBezTo>
                <a:cubicBezTo>
                  <a:pt x="172338" y="178347"/>
                  <a:pt x="177093" y="174934"/>
                  <a:pt x="181542" y="171145"/>
                </a:cubicBezTo>
                <a:cubicBezTo>
                  <a:pt x="184886" y="168291"/>
                  <a:pt x="187859" y="165028"/>
                  <a:pt x="190388" y="161432"/>
                </a:cubicBezTo>
                <a:cubicBezTo>
                  <a:pt x="192470" y="158457"/>
                  <a:pt x="193995" y="155128"/>
                  <a:pt x="194887" y="151608"/>
                </a:cubicBezTo>
                <a:cubicBezTo>
                  <a:pt x="195724" y="148014"/>
                  <a:pt x="196132" y="144333"/>
                  <a:pt x="196103" y="140643"/>
                </a:cubicBezTo>
                <a:cubicBezTo>
                  <a:pt x="196108" y="137435"/>
                  <a:pt x="195594" y="134248"/>
                  <a:pt x="194580" y="131204"/>
                </a:cubicBezTo>
                <a:cubicBezTo>
                  <a:pt x="193625" y="128269"/>
                  <a:pt x="192098" y="125552"/>
                  <a:pt x="190086" y="123211"/>
                </a:cubicBezTo>
                <a:cubicBezTo>
                  <a:pt x="187989" y="120832"/>
                  <a:pt x="185389" y="118952"/>
                  <a:pt x="182473" y="117707"/>
                </a:cubicBezTo>
                <a:cubicBezTo>
                  <a:pt x="179079" y="116279"/>
                  <a:pt x="175423" y="115579"/>
                  <a:pt x="171741" y="115653"/>
                </a:cubicBezTo>
                <a:cubicBezTo>
                  <a:pt x="164550" y="115626"/>
                  <a:pt x="157454" y="117296"/>
                  <a:pt x="151030" y="120528"/>
                </a:cubicBezTo>
                <a:cubicBezTo>
                  <a:pt x="144275" y="123956"/>
                  <a:pt x="138066" y="128368"/>
                  <a:pt x="132608" y="133621"/>
                </a:cubicBezTo>
                <a:lnTo>
                  <a:pt x="132608" y="109865"/>
                </a:lnTo>
                <a:cubicBezTo>
                  <a:pt x="137882" y="104952"/>
                  <a:pt x="144208" y="101307"/>
                  <a:pt x="151104" y="99207"/>
                </a:cubicBezTo>
                <a:cubicBezTo>
                  <a:pt x="158545" y="97001"/>
                  <a:pt x="166274" y="95918"/>
                  <a:pt x="174034" y="95997"/>
                </a:cubicBezTo>
                <a:cubicBezTo>
                  <a:pt x="180231" y="95954"/>
                  <a:pt x="186396" y="96882"/>
                  <a:pt x="192305" y="98748"/>
                </a:cubicBezTo>
                <a:cubicBezTo>
                  <a:pt x="197743" y="100440"/>
                  <a:pt x="202808" y="103153"/>
                  <a:pt x="207229" y="106742"/>
                </a:cubicBezTo>
                <a:cubicBezTo>
                  <a:pt x="211527" y="110289"/>
                  <a:pt x="214965" y="114766"/>
                  <a:pt x="217281" y="119835"/>
                </a:cubicBezTo>
                <a:cubicBezTo>
                  <a:pt x="219804" y="125455"/>
                  <a:pt x="221056" y="131562"/>
                  <a:pt x="220950" y="137721"/>
                </a:cubicBezTo>
                <a:cubicBezTo>
                  <a:pt x="221004" y="143260"/>
                  <a:pt x="220361" y="148784"/>
                  <a:pt x="219038" y="154163"/>
                </a:cubicBezTo>
                <a:cubicBezTo>
                  <a:pt x="217741" y="159212"/>
                  <a:pt x="215622" y="164014"/>
                  <a:pt x="212764" y="168375"/>
                </a:cubicBezTo>
                <a:cubicBezTo>
                  <a:pt x="209579" y="173176"/>
                  <a:pt x="205766" y="177530"/>
                  <a:pt x="201427" y="181322"/>
                </a:cubicBezTo>
                <a:cubicBezTo>
                  <a:pt x="196086" y="185979"/>
                  <a:pt x="190383" y="190204"/>
                  <a:pt x="184371" y="193956"/>
                </a:cubicBezTo>
                <a:cubicBezTo>
                  <a:pt x="178886" y="197411"/>
                  <a:pt x="174013" y="200609"/>
                  <a:pt x="169751" y="203551"/>
                </a:cubicBezTo>
                <a:cubicBezTo>
                  <a:pt x="165890" y="206171"/>
                  <a:pt x="162248" y="209099"/>
                  <a:pt x="158859" y="212305"/>
                </a:cubicBezTo>
                <a:cubicBezTo>
                  <a:pt x="156103" y="214889"/>
                  <a:pt x="153813" y="217928"/>
                  <a:pt x="152090" y="221290"/>
                </a:cubicBezTo>
                <a:cubicBezTo>
                  <a:pt x="150540" y="224494"/>
                  <a:pt x="149755" y="228013"/>
                  <a:pt x="149797" y="231572"/>
                </a:cubicBezTo>
                <a:lnTo>
                  <a:pt x="223954" y="231572"/>
                </a:lnTo>
                <a:close/>
              </a:path>
            </a:pathLst>
          </a:custGeom>
          <a:solidFill>
            <a:schemeClr val="accent2"/>
          </a:solidFill>
          <a:ln w="45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masis MT Pro" panose="02040504050005020304" pitchFamily="18" charset="0"/>
            </a:endParaRPr>
          </a:p>
        </p:txBody>
      </p:sp>
      <p:pic>
        <p:nvPicPr>
          <p:cNvPr id="11" name="Picture 10">
            <a:extLst>
              <a:ext uri="{FF2B5EF4-FFF2-40B4-BE49-F238E27FC236}">
                <a16:creationId xmlns:a16="http://schemas.microsoft.com/office/drawing/2014/main" id="{5FB6B7AC-29E0-23FA-A642-A5D7F47E189B}"/>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2798953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CE6C-88BC-9178-36BE-4F7BBD7A2F17}"/>
              </a:ext>
            </a:extLst>
          </p:cNvPr>
          <p:cNvSpPr>
            <a:spLocks noGrp="1"/>
          </p:cNvSpPr>
          <p:nvPr>
            <p:ph type="title"/>
          </p:nvPr>
        </p:nvSpPr>
        <p:spPr/>
        <p:txBody>
          <a:bodyPr/>
          <a:lstStyle/>
          <a:p>
            <a:r>
              <a:rPr lang="en-US"/>
              <a:t>Using Manipulation</a:t>
            </a:r>
          </a:p>
        </p:txBody>
      </p:sp>
      <p:sp>
        <p:nvSpPr>
          <p:cNvPr id="4" name="Content Placeholder 3">
            <a:extLst>
              <a:ext uri="{FF2B5EF4-FFF2-40B4-BE49-F238E27FC236}">
                <a16:creationId xmlns:a16="http://schemas.microsoft.com/office/drawing/2014/main" id="{143FB968-3EA2-A490-3EAB-B3320AD4F72C}"/>
              </a:ext>
            </a:extLst>
          </p:cNvPr>
          <p:cNvSpPr>
            <a:spLocks noGrp="1"/>
          </p:cNvSpPr>
          <p:nvPr>
            <p:ph sz="half" idx="2"/>
          </p:nvPr>
        </p:nvSpPr>
        <p:spPr>
          <a:xfrm>
            <a:off x="5711593" y="1801497"/>
            <a:ext cx="5163454" cy="4050581"/>
          </a:xfrm>
        </p:spPr>
        <p:txBody>
          <a:bodyPr>
            <a:noAutofit/>
          </a:bodyPr>
          <a:lstStyle/>
          <a:p>
            <a:pPr marL="305435" indent="-305435">
              <a:buFont typeface="Arial" panose="020B0604020202020204" pitchFamily="34" charset="0"/>
              <a:buChar char="•"/>
            </a:pPr>
            <a:r>
              <a:rPr lang="en-US" sz="1600">
                <a:latin typeface="Verdana"/>
                <a:ea typeface="Verdana"/>
              </a:rPr>
              <a:t>Using sleep deprivation to control the victim.</a:t>
            </a:r>
            <a:endParaRPr lang="en-US">
              <a:latin typeface="Verdana"/>
              <a:ea typeface="Verdana"/>
            </a:endParaRPr>
          </a:p>
          <a:p>
            <a:pPr marL="305435" indent="-305435">
              <a:buFont typeface="Arial" panose="020B0604020202020204" pitchFamily="34" charset="0"/>
              <a:buChar char="•"/>
            </a:pPr>
            <a:r>
              <a:rPr lang="en-US" sz="1600">
                <a:latin typeface="Verdana"/>
                <a:ea typeface="Verdana"/>
              </a:rPr>
              <a:t>Playing tricks with their mind to attempt to convince the victim that they are mentally unstable.</a:t>
            </a:r>
          </a:p>
          <a:p>
            <a:pPr marL="305435" indent="-305435">
              <a:buFont typeface="Arial" panose="020B0604020202020204" pitchFamily="34" charset="0"/>
              <a:buChar char="•"/>
            </a:pPr>
            <a:r>
              <a:rPr lang="en-US" sz="1600">
                <a:latin typeface="Verdana"/>
                <a:ea typeface="Verdana"/>
              </a:rPr>
              <a:t>Consistently telling the victim that they are unattractive, that they disgust them, and no one will ever want them because they have done.</a:t>
            </a:r>
          </a:p>
          <a:p>
            <a:pPr marL="305435" indent="-305435">
              <a:buFont typeface="Arial" panose="020B0604020202020204" pitchFamily="34" charset="0"/>
              <a:buChar char="•"/>
            </a:pPr>
            <a:r>
              <a:rPr lang="en-US" sz="1600">
                <a:latin typeface="Verdana"/>
                <a:ea typeface="Verdana"/>
              </a:rPr>
              <a:t>Telling the victim that they are only good at sexual acts. </a:t>
            </a:r>
          </a:p>
          <a:p>
            <a:pPr marL="305435" indent="-305435">
              <a:buFont typeface="Arial" panose="020B0604020202020204" pitchFamily="34" charset="0"/>
              <a:buChar char="•"/>
            </a:pPr>
            <a:r>
              <a:rPr lang="en-US" sz="1600">
                <a:latin typeface="Verdana"/>
                <a:ea typeface="Verdana"/>
              </a:rPr>
              <a:t>Questioning why the victim is trying to better themselves by furthering their education, detoxing from substances, or getting a job.</a:t>
            </a:r>
            <a:endParaRPr lang="en-US"/>
          </a:p>
        </p:txBody>
      </p:sp>
      <p:sp>
        <p:nvSpPr>
          <p:cNvPr id="5" name="Slide Number Placeholder 4">
            <a:extLst>
              <a:ext uri="{FF2B5EF4-FFF2-40B4-BE49-F238E27FC236}">
                <a16:creationId xmlns:a16="http://schemas.microsoft.com/office/drawing/2014/main" id="{D1EB3ECC-3B5D-2806-B624-52D50AD276E2}"/>
              </a:ext>
            </a:extLst>
          </p:cNvPr>
          <p:cNvSpPr>
            <a:spLocks noGrp="1"/>
          </p:cNvSpPr>
          <p:nvPr>
            <p:ph type="sldNum" sz="quarter" idx="12"/>
          </p:nvPr>
        </p:nvSpPr>
        <p:spPr/>
        <p:txBody>
          <a:bodyPr/>
          <a:lstStyle/>
          <a:p>
            <a:fld id="{3A98EE3D-8CD1-4C3F-BD1C-C98C9596463C}" type="slidenum">
              <a:rPr lang="en-US" smtClean="0"/>
              <a:t>23</a:t>
            </a:fld>
            <a:endParaRPr lang="en-US"/>
          </a:p>
        </p:txBody>
      </p:sp>
      <p:sp>
        <p:nvSpPr>
          <p:cNvPr id="7" name="Rectangle: Rounded Corners 6">
            <a:extLst>
              <a:ext uri="{FF2B5EF4-FFF2-40B4-BE49-F238E27FC236}">
                <a16:creationId xmlns:a16="http://schemas.microsoft.com/office/drawing/2014/main" id="{3F004D35-8A3F-2C4D-8197-E3338FC32136}"/>
              </a:ext>
            </a:extLst>
          </p:cNvPr>
          <p:cNvSpPr/>
          <p:nvPr/>
        </p:nvSpPr>
        <p:spPr>
          <a:xfrm>
            <a:off x="360596" y="2443259"/>
            <a:ext cx="4864100" cy="1060450"/>
          </a:xfrm>
          <a:prstGeom prst="roundRect">
            <a:avLst>
              <a:gd name="adj" fmla="val 50000"/>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Bell MT" panose="02020503060305020303" pitchFamily="18" charset="0"/>
              <a:ea typeface="+mn-ea"/>
              <a:cs typeface="+mn-cs"/>
            </a:endParaRPr>
          </a:p>
        </p:txBody>
      </p:sp>
      <p:sp>
        <p:nvSpPr>
          <p:cNvPr id="8" name="TextBox 7">
            <a:extLst>
              <a:ext uri="{FF2B5EF4-FFF2-40B4-BE49-F238E27FC236}">
                <a16:creationId xmlns:a16="http://schemas.microsoft.com/office/drawing/2014/main" id="{1FCA2D78-B38C-B86C-2FA6-9228AC92B2C5}"/>
              </a:ext>
            </a:extLst>
          </p:cNvPr>
          <p:cNvSpPr txBox="1"/>
          <p:nvPr/>
        </p:nvSpPr>
        <p:spPr>
          <a:xfrm>
            <a:off x="771161" y="2511819"/>
            <a:ext cx="3945161" cy="923330"/>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1">
                <a:ln>
                  <a:noFill/>
                </a:ln>
                <a:solidFill>
                  <a:prstClr val="white"/>
                </a:solidFill>
                <a:effectLst/>
                <a:uLnTx/>
                <a:uFillTx/>
              </a:rPr>
              <a:t>Using manipulation to make the victim question their capabilities and mental stability.</a:t>
            </a:r>
          </a:p>
        </p:txBody>
      </p:sp>
      <p:sp>
        <p:nvSpPr>
          <p:cNvPr id="3" name="Graphic 67" descr="Badge 3">
            <a:extLst>
              <a:ext uri="{FF2B5EF4-FFF2-40B4-BE49-F238E27FC236}">
                <a16:creationId xmlns:a16="http://schemas.microsoft.com/office/drawing/2014/main" id="{5676A251-A35F-46D9-A23A-61D09DB3BA3D}"/>
              </a:ext>
            </a:extLst>
          </p:cNvPr>
          <p:cNvSpPr/>
          <p:nvPr/>
        </p:nvSpPr>
        <p:spPr>
          <a:xfrm>
            <a:off x="5149057" y="2808354"/>
            <a:ext cx="348362" cy="330260"/>
          </a:xfrm>
          <a:custGeom>
            <a:avLst/>
            <a:gdLst>
              <a:gd name="connsiteX0" fmla="*/ 174186 w 348362"/>
              <a:gd name="connsiteY0" fmla="*/ 0 h 348362"/>
              <a:gd name="connsiteX1" fmla="*/ 0 w 348362"/>
              <a:gd name="connsiteY1" fmla="*/ 174176 h 348362"/>
              <a:gd name="connsiteX2" fmla="*/ 174176 w 348362"/>
              <a:gd name="connsiteY2" fmla="*/ 348362 h 348362"/>
              <a:gd name="connsiteX3" fmla="*/ 348362 w 348362"/>
              <a:gd name="connsiteY3" fmla="*/ 174186 h 348362"/>
              <a:gd name="connsiteX4" fmla="*/ 348362 w 348362"/>
              <a:gd name="connsiteY4" fmla="*/ 174167 h 348362"/>
              <a:gd name="connsiteX5" fmla="*/ 174323 w 348362"/>
              <a:gd name="connsiteY5" fmla="*/ 0 h 348362"/>
              <a:gd name="connsiteX6" fmla="*/ 174186 w 348362"/>
              <a:gd name="connsiteY6" fmla="*/ 0 h 348362"/>
              <a:gd name="connsiteX7" fmla="*/ 220267 w 348362"/>
              <a:gd name="connsiteY7" fmla="*/ 227160 h 348362"/>
              <a:gd name="connsiteX8" fmla="*/ 207242 w 348362"/>
              <a:gd name="connsiteY8" fmla="*/ 241473 h 348362"/>
              <a:gd name="connsiteX9" fmla="*/ 188137 w 348362"/>
              <a:gd name="connsiteY9" fmla="*/ 250228 h 348362"/>
              <a:gd name="connsiteX10" fmla="*/ 165206 w 348362"/>
              <a:gd name="connsiteY10" fmla="*/ 253200 h 348362"/>
              <a:gd name="connsiteX11" fmla="*/ 141908 w 348362"/>
              <a:gd name="connsiteY11" fmla="*/ 251141 h 348362"/>
              <a:gd name="connsiteX12" fmla="*/ 123486 w 348362"/>
              <a:gd name="connsiteY12" fmla="*/ 244977 h 348362"/>
              <a:gd name="connsiteX13" fmla="*/ 123486 w 348362"/>
              <a:gd name="connsiteY13" fmla="*/ 221510 h 348362"/>
              <a:gd name="connsiteX14" fmla="*/ 143665 w 348362"/>
              <a:gd name="connsiteY14" fmla="*/ 230801 h 348362"/>
              <a:gd name="connsiteX15" fmla="*/ 165967 w 348362"/>
              <a:gd name="connsiteY15" fmla="*/ 233847 h 348362"/>
              <a:gd name="connsiteX16" fmla="*/ 176781 w 348362"/>
              <a:gd name="connsiteY16" fmla="*/ 232778 h 348362"/>
              <a:gd name="connsiteX17" fmla="*/ 187522 w 348362"/>
              <a:gd name="connsiteY17" fmla="*/ 228898 h 348362"/>
              <a:gd name="connsiteX18" fmla="*/ 195745 w 348362"/>
              <a:gd name="connsiteY18" fmla="*/ 221207 h 348362"/>
              <a:gd name="connsiteX19" fmla="*/ 199010 w 348362"/>
              <a:gd name="connsiteY19" fmla="*/ 208875 h 348362"/>
              <a:gd name="connsiteX20" fmla="*/ 195896 w 348362"/>
              <a:gd name="connsiteY20" fmla="*/ 196158 h 348362"/>
              <a:gd name="connsiteX21" fmla="*/ 187215 w 348362"/>
              <a:gd name="connsiteY21" fmla="*/ 187632 h 348362"/>
              <a:gd name="connsiteX22" fmla="*/ 174121 w 348362"/>
              <a:gd name="connsiteY22" fmla="*/ 182835 h 348362"/>
              <a:gd name="connsiteX23" fmla="*/ 157744 w 348362"/>
              <a:gd name="connsiteY23" fmla="*/ 181312 h 348362"/>
              <a:gd name="connsiteX24" fmla="*/ 143592 w 348362"/>
              <a:gd name="connsiteY24" fmla="*/ 181312 h 348362"/>
              <a:gd name="connsiteX25" fmla="*/ 143592 w 348362"/>
              <a:gd name="connsiteY25" fmla="*/ 161821 h 348362"/>
              <a:gd name="connsiteX26" fmla="*/ 156992 w 348362"/>
              <a:gd name="connsiteY26" fmla="*/ 161821 h 348362"/>
              <a:gd name="connsiteX27" fmla="*/ 171539 w 348362"/>
              <a:gd name="connsiteY27" fmla="*/ 160446 h 348362"/>
              <a:gd name="connsiteX28" fmla="*/ 182959 w 348362"/>
              <a:gd name="connsiteY28" fmla="*/ 155956 h 348362"/>
              <a:gd name="connsiteX29" fmla="*/ 190421 w 348362"/>
              <a:gd name="connsiteY29" fmla="*/ 147958 h 348362"/>
              <a:gd name="connsiteX30" fmla="*/ 193085 w 348362"/>
              <a:gd name="connsiteY30" fmla="*/ 136084 h 348362"/>
              <a:gd name="connsiteX31" fmla="*/ 190576 w 348362"/>
              <a:gd name="connsiteY31" fmla="*/ 125348 h 348362"/>
              <a:gd name="connsiteX32" fmla="*/ 184156 w 348362"/>
              <a:gd name="connsiteY32" fmla="*/ 118799 h 348362"/>
              <a:gd name="connsiteX33" fmla="*/ 175699 w 348362"/>
              <a:gd name="connsiteY33" fmla="*/ 115525 h 348362"/>
              <a:gd name="connsiteX34" fmla="*/ 166871 w 348362"/>
              <a:gd name="connsiteY34" fmla="*/ 114607 h 348362"/>
              <a:gd name="connsiteX35" fmla="*/ 147985 w 348362"/>
              <a:gd name="connsiteY35" fmla="*/ 117359 h 348362"/>
              <a:gd name="connsiteX36" fmla="*/ 130017 w 348362"/>
              <a:gd name="connsiteY36" fmla="*/ 125577 h 348362"/>
              <a:gd name="connsiteX37" fmla="*/ 130017 w 348362"/>
              <a:gd name="connsiteY37" fmla="*/ 103972 h 348362"/>
              <a:gd name="connsiteX38" fmla="*/ 148109 w 348362"/>
              <a:gd name="connsiteY38" fmla="*/ 97345 h 348362"/>
              <a:gd name="connsiteX39" fmla="*/ 169040 w 348362"/>
              <a:gd name="connsiteY39" fmla="*/ 95139 h 348362"/>
              <a:gd name="connsiteX40" fmla="*/ 187701 w 348362"/>
              <a:gd name="connsiteY40" fmla="*/ 97345 h 348362"/>
              <a:gd name="connsiteX41" fmla="*/ 203752 w 348362"/>
              <a:gd name="connsiteY41" fmla="*/ 104123 h 348362"/>
              <a:gd name="connsiteX42" fmla="*/ 214947 w 348362"/>
              <a:gd name="connsiteY42" fmla="*/ 115694 h 348362"/>
              <a:gd name="connsiteX43" fmla="*/ 219130 w 348362"/>
              <a:gd name="connsiteY43" fmla="*/ 132291 h 348362"/>
              <a:gd name="connsiteX44" fmla="*/ 210379 w 348362"/>
              <a:gd name="connsiteY44" fmla="*/ 157267 h 348362"/>
              <a:gd name="connsiteX45" fmla="*/ 186394 w 348362"/>
              <a:gd name="connsiteY45" fmla="*/ 170512 h 348362"/>
              <a:gd name="connsiteX46" fmla="*/ 200859 w 348362"/>
              <a:gd name="connsiteY46" fmla="*/ 174181 h 348362"/>
              <a:gd name="connsiteX47" fmla="*/ 213273 w 348362"/>
              <a:gd name="connsiteY47" fmla="*/ 181872 h 348362"/>
              <a:gd name="connsiteX48" fmla="*/ 221872 w 348362"/>
              <a:gd name="connsiteY48" fmla="*/ 193140 h 348362"/>
              <a:gd name="connsiteX49" fmla="*/ 225082 w 348362"/>
              <a:gd name="connsiteY49" fmla="*/ 207380 h 348362"/>
              <a:gd name="connsiteX50" fmla="*/ 220267 w 348362"/>
              <a:gd name="connsiteY50" fmla="*/ 227160 h 34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8362" h="348362">
                <a:moveTo>
                  <a:pt x="174186" y="0"/>
                </a:moveTo>
                <a:cubicBezTo>
                  <a:pt x="77988" y="-2"/>
                  <a:pt x="3" y="77979"/>
                  <a:pt x="0" y="174176"/>
                </a:cubicBezTo>
                <a:cubicBezTo>
                  <a:pt x="-3" y="270374"/>
                  <a:pt x="77979" y="348359"/>
                  <a:pt x="174176" y="348362"/>
                </a:cubicBezTo>
                <a:cubicBezTo>
                  <a:pt x="270374" y="348364"/>
                  <a:pt x="348359" y="270383"/>
                  <a:pt x="348362" y="174186"/>
                </a:cubicBezTo>
                <a:cubicBezTo>
                  <a:pt x="348362" y="174180"/>
                  <a:pt x="348362" y="174173"/>
                  <a:pt x="348362" y="174167"/>
                </a:cubicBezTo>
                <a:cubicBezTo>
                  <a:pt x="348397" y="78013"/>
                  <a:pt x="270478" y="35"/>
                  <a:pt x="174323" y="0"/>
                </a:cubicBezTo>
                <a:cubicBezTo>
                  <a:pt x="174277" y="0"/>
                  <a:pt x="174231" y="0"/>
                  <a:pt x="174186" y="0"/>
                </a:cubicBezTo>
                <a:close/>
                <a:moveTo>
                  <a:pt x="220267" y="227160"/>
                </a:moveTo>
                <a:cubicBezTo>
                  <a:pt x="217063" y="232854"/>
                  <a:pt x="212610" y="237748"/>
                  <a:pt x="207242" y="241473"/>
                </a:cubicBezTo>
                <a:cubicBezTo>
                  <a:pt x="201433" y="245483"/>
                  <a:pt x="194967" y="248446"/>
                  <a:pt x="188137" y="250228"/>
                </a:cubicBezTo>
                <a:cubicBezTo>
                  <a:pt x="180660" y="252238"/>
                  <a:pt x="172948" y="253237"/>
                  <a:pt x="165206" y="253200"/>
                </a:cubicBezTo>
                <a:cubicBezTo>
                  <a:pt x="157394" y="253227"/>
                  <a:pt x="149595" y="252538"/>
                  <a:pt x="141908" y="251141"/>
                </a:cubicBezTo>
                <a:cubicBezTo>
                  <a:pt x="135473" y="250104"/>
                  <a:pt x="129250" y="248022"/>
                  <a:pt x="123486" y="244977"/>
                </a:cubicBezTo>
                <a:lnTo>
                  <a:pt x="123486" y="221510"/>
                </a:lnTo>
                <a:cubicBezTo>
                  <a:pt x="129606" y="225782"/>
                  <a:pt x="136440" y="228929"/>
                  <a:pt x="143665" y="230801"/>
                </a:cubicBezTo>
                <a:cubicBezTo>
                  <a:pt x="150933" y="232792"/>
                  <a:pt x="158432" y="233816"/>
                  <a:pt x="165967" y="233847"/>
                </a:cubicBezTo>
                <a:cubicBezTo>
                  <a:pt x="169597" y="233821"/>
                  <a:pt x="173217" y="233463"/>
                  <a:pt x="176781" y="232778"/>
                </a:cubicBezTo>
                <a:cubicBezTo>
                  <a:pt x="180555" y="232100"/>
                  <a:pt x="184187" y="230788"/>
                  <a:pt x="187522" y="228898"/>
                </a:cubicBezTo>
                <a:cubicBezTo>
                  <a:pt x="190826" y="227012"/>
                  <a:pt x="193643" y="224378"/>
                  <a:pt x="195745" y="221207"/>
                </a:cubicBezTo>
                <a:cubicBezTo>
                  <a:pt x="198044" y="217516"/>
                  <a:pt x="199181" y="213220"/>
                  <a:pt x="199010" y="208875"/>
                </a:cubicBezTo>
                <a:cubicBezTo>
                  <a:pt x="199145" y="204432"/>
                  <a:pt x="198068" y="200036"/>
                  <a:pt x="195896" y="196158"/>
                </a:cubicBezTo>
                <a:cubicBezTo>
                  <a:pt x="193776" y="192622"/>
                  <a:pt x="190788" y="189688"/>
                  <a:pt x="187215" y="187632"/>
                </a:cubicBezTo>
                <a:cubicBezTo>
                  <a:pt x="183147" y="185317"/>
                  <a:pt x="178722" y="183695"/>
                  <a:pt x="174121" y="182835"/>
                </a:cubicBezTo>
                <a:cubicBezTo>
                  <a:pt x="168726" y="181786"/>
                  <a:pt x="163240" y="181276"/>
                  <a:pt x="157744" y="181312"/>
                </a:cubicBezTo>
                <a:lnTo>
                  <a:pt x="143592" y="181312"/>
                </a:lnTo>
                <a:lnTo>
                  <a:pt x="143592" y="161821"/>
                </a:lnTo>
                <a:lnTo>
                  <a:pt x="156992" y="161821"/>
                </a:lnTo>
                <a:cubicBezTo>
                  <a:pt x="161876" y="161857"/>
                  <a:pt x="166750" y="161396"/>
                  <a:pt x="171539" y="160446"/>
                </a:cubicBezTo>
                <a:cubicBezTo>
                  <a:pt x="175594" y="159678"/>
                  <a:pt x="179467" y="158155"/>
                  <a:pt x="182959" y="155956"/>
                </a:cubicBezTo>
                <a:cubicBezTo>
                  <a:pt x="186078" y="153959"/>
                  <a:pt x="188645" y="151208"/>
                  <a:pt x="190421" y="147958"/>
                </a:cubicBezTo>
                <a:cubicBezTo>
                  <a:pt x="192295" y="144287"/>
                  <a:pt x="193212" y="140203"/>
                  <a:pt x="193085" y="136084"/>
                </a:cubicBezTo>
                <a:cubicBezTo>
                  <a:pt x="193238" y="132344"/>
                  <a:pt x="192371" y="128633"/>
                  <a:pt x="190576" y="125348"/>
                </a:cubicBezTo>
                <a:cubicBezTo>
                  <a:pt x="189008" y="122669"/>
                  <a:pt x="186803" y="120420"/>
                  <a:pt x="184156" y="118799"/>
                </a:cubicBezTo>
                <a:cubicBezTo>
                  <a:pt x="181551" y="117220"/>
                  <a:pt x="178688" y="116112"/>
                  <a:pt x="175699" y="115525"/>
                </a:cubicBezTo>
                <a:cubicBezTo>
                  <a:pt x="172794" y="114928"/>
                  <a:pt x="169837" y="114621"/>
                  <a:pt x="166871" y="114607"/>
                </a:cubicBezTo>
                <a:cubicBezTo>
                  <a:pt x="160480" y="114666"/>
                  <a:pt x="154127" y="115592"/>
                  <a:pt x="147985" y="117359"/>
                </a:cubicBezTo>
                <a:cubicBezTo>
                  <a:pt x="141586" y="119095"/>
                  <a:pt x="135515" y="121872"/>
                  <a:pt x="130017" y="125577"/>
                </a:cubicBezTo>
                <a:lnTo>
                  <a:pt x="130017" y="103972"/>
                </a:lnTo>
                <a:cubicBezTo>
                  <a:pt x="135718" y="100951"/>
                  <a:pt x="141805" y="98721"/>
                  <a:pt x="148109" y="97345"/>
                </a:cubicBezTo>
                <a:cubicBezTo>
                  <a:pt x="154984" y="95841"/>
                  <a:pt x="162003" y="95102"/>
                  <a:pt x="169040" y="95139"/>
                </a:cubicBezTo>
                <a:cubicBezTo>
                  <a:pt x="175326" y="95128"/>
                  <a:pt x="181591" y="95868"/>
                  <a:pt x="187701" y="97345"/>
                </a:cubicBezTo>
                <a:cubicBezTo>
                  <a:pt x="193397" y="98678"/>
                  <a:pt x="198825" y="100970"/>
                  <a:pt x="203752" y="104123"/>
                </a:cubicBezTo>
                <a:cubicBezTo>
                  <a:pt x="208323" y="107069"/>
                  <a:pt x="212154" y="111028"/>
                  <a:pt x="214947" y="115694"/>
                </a:cubicBezTo>
                <a:cubicBezTo>
                  <a:pt x="217833" y="120740"/>
                  <a:pt x="219279" y="126481"/>
                  <a:pt x="219130" y="132291"/>
                </a:cubicBezTo>
                <a:cubicBezTo>
                  <a:pt x="219493" y="141426"/>
                  <a:pt x="216364" y="150357"/>
                  <a:pt x="210379" y="157267"/>
                </a:cubicBezTo>
                <a:cubicBezTo>
                  <a:pt x="203970" y="164087"/>
                  <a:pt x="195580" y="168721"/>
                  <a:pt x="186394" y="170512"/>
                </a:cubicBezTo>
                <a:cubicBezTo>
                  <a:pt x="191368" y="171026"/>
                  <a:pt x="196241" y="172262"/>
                  <a:pt x="200859" y="174181"/>
                </a:cubicBezTo>
                <a:cubicBezTo>
                  <a:pt x="205397" y="176033"/>
                  <a:pt x="209594" y="178633"/>
                  <a:pt x="213273" y="181872"/>
                </a:cubicBezTo>
                <a:cubicBezTo>
                  <a:pt x="216845" y="185033"/>
                  <a:pt x="219766" y="188861"/>
                  <a:pt x="221872" y="193140"/>
                </a:cubicBezTo>
                <a:cubicBezTo>
                  <a:pt x="224035" y="197572"/>
                  <a:pt x="225135" y="202448"/>
                  <a:pt x="225082" y="207380"/>
                </a:cubicBezTo>
                <a:cubicBezTo>
                  <a:pt x="225226" y="214280"/>
                  <a:pt x="223567" y="221098"/>
                  <a:pt x="220267" y="227160"/>
                </a:cubicBezTo>
                <a:close/>
              </a:path>
            </a:pathLst>
          </a:custGeom>
          <a:solidFill>
            <a:schemeClr val="accent2"/>
          </a:solidFill>
          <a:ln w="45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969743D-8A5C-686F-3DE3-BAA0A6BF9CC7}"/>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3010859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177ECD-776E-B3EC-7727-05A2CB9B94A8}"/>
              </a:ext>
            </a:extLst>
          </p:cNvPr>
          <p:cNvSpPr>
            <a:spLocks noGrp="1"/>
          </p:cNvSpPr>
          <p:nvPr>
            <p:ph idx="1"/>
          </p:nvPr>
        </p:nvSpPr>
        <p:spPr>
          <a:xfrm>
            <a:off x="605747" y="1609866"/>
            <a:ext cx="5904781" cy="2220051"/>
          </a:xfrm>
        </p:spPr>
        <p:txBody>
          <a:bodyPr>
            <a:normAutofit fontScale="92500" lnSpcReduction="20000"/>
          </a:bodyPr>
          <a:lstStyle/>
          <a:p>
            <a:pPr marL="0" indent="0">
              <a:buNone/>
            </a:pPr>
            <a:r>
              <a:rPr lang="en-US" sz="1800" b="1">
                <a:latin typeface="Verdana"/>
                <a:ea typeface="Verdana"/>
              </a:rPr>
              <a:t>Strengthening Law by:</a:t>
            </a:r>
          </a:p>
          <a:p>
            <a:pPr marL="305435" indent="-305435">
              <a:buFont typeface="Arial" panose="020B0604020202020204" pitchFamily="34" charset="0"/>
              <a:buChar char="•"/>
            </a:pPr>
            <a:r>
              <a:rPr lang="en-US" sz="1800">
                <a:latin typeface="Verdana"/>
                <a:ea typeface="Verdana"/>
              </a:rPr>
              <a:t>Criminalizing the purchase of sex</a:t>
            </a:r>
          </a:p>
          <a:p>
            <a:pPr marL="305435" indent="-305435">
              <a:buFont typeface="Arial" panose="020B0604020202020204" pitchFamily="34" charset="0"/>
              <a:buChar char="•"/>
            </a:pPr>
            <a:r>
              <a:rPr lang="en-US" sz="1800">
                <a:latin typeface="Verdana"/>
                <a:ea typeface="Verdana"/>
              </a:rPr>
              <a:t>Law enforcement should target buyers, not the victims. </a:t>
            </a:r>
          </a:p>
          <a:p>
            <a:pPr marL="305435" indent="-305435">
              <a:buFont typeface="Arial" panose="020B0604020202020204" pitchFamily="34" charset="0"/>
              <a:buChar char="•"/>
            </a:pPr>
            <a:r>
              <a:rPr lang="en-US" sz="1800">
                <a:latin typeface="Verdana"/>
                <a:ea typeface="Verdana"/>
              </a:rPr>
              <a:t>Increased penalties for buyers</a:t>
            </a:r>
          </a:p>
          <a:p>
            <a:pPr marL="305435" indent="-305435">
              <a:buFont typeface="Arial" panose="020B0604020202020204" pitchFamily="34" charset="0"/>
              <a:buChar char="•"/>
            </a:pPr>
            <a:r>
              <a:rPr lang="en-US" sz="1800">
                <a:latin typeface="Verdana"/>
                <a:ea typeface="Verdana"/>
              </a:rPr>
              <a:t>Combating online solicitation</a:t>
            </a:r>
          </a:p>
          <a:p>
            <a:pPr marL="0" indent="0">
              <a:buNone/>
            </a:pPr>
            <a:endParaRPr lang="en-US"/>
          </a:p>
        </p:txBody>
      </p:sp>
      <p:sp>
        <p:nvSpPr>
          <p:cNvPr id="3" name="Title 2">
            <a:extLst>
              <a:ext uri="{FF2B5EF4-FFF2-40B4-BE49-F238E27FC236}">
                <a16:creationId xmlns:a16="http://schemas.microsoft.com/office/drawing/2014/main" id="{FEBFB296-F897-5E8E-24AA-D44ECD41D88B}"/>
              </a:ext>
            </a:extLst>
          </p:cNvPr>
          <p:cNvSpPr>
            <a:spLocks noGrp="1"/>
          </p:cNvSpPr>
          <p:nvPr>
            <p:ph type="title"/>
          </p:nvPr>
        </p:nvSpPr>
        <p:spPr/>
        <p:txBody>
          <a:bodyPr/>
          <a:lstStyle/>
          <a:p>
            <a:r>
              <a:rPr lang="en-US"/>
              <a:t>Addressing the Demand</a:t>
            </a:r>
          </a:p>
        </p:txBody>
      </p:sp>
      <p:sp>
        <p:nvSpPr>
          <p:cNvPr id="4" name="Slide Number Placeholder 3">
            <a:extLst>
              <a:ext uri="{FF2B5EF4-FFF2-40B4-BE49-F238E27FC236}">
                <a16:creationId xmlns:a16="http://schemas.microsoft.com/office/drawing/2014/main" id="{E267CED5-8CD3-7A4F-6E95-4F8F5BB91AF5}"/>
              </a:ext>
            </a:extLst>
          </p:cNvPr>
          <p:cNvSpPr>
            <a:spLocks noGrp="1"/>
          </p:cNvSpPr>
          <p:nvPr>
            <p:ph type="sldNum" sz="quarter" idx="12"/>
          </p:nvPr>
        </p:nvSpPr>
        <p:spPr/>
        <p:txBody>
          <a:bodyPr/>
          <a:lstStyle/>
          <a:p>
            <a:fld id="{3A98EE3D-8CD1-4C3F-BD1C-C98C9596463C}" type="slidenum">
              <a:rPr lang="en-US" smtClean="0"/>
              <a:pPr/>
              <a:t>24</a:t>
            </a:fld>
            <a:endParaRPr lang="en-US"/>
          </a:p>
        </p:txBody>
      </p:sp>
      <p:sp>
        <p:nvSpPr>
          <p:cNvPr id="6" name="Content Placeholder 1">
            <a:extLst>
              <a:ext uri="{FF2B5EF4-FFF2-40B4-BE49-F238E27FC236}">
                <a16:creationId xmlns:a16="http://schemas.microsoft.com/office/drawing/2014/main" id="{63494C43-3A89-1852-D92D-C22CCCC5F22A}"/>
              </a:ext>
            </a:extLst>
          </p:cNvPr>
          <p:cNvSpPr txBox="1">
            <a:spLocks/>
          </p:cNvSpPr>
          <p:nvPr/>
        </p:nvSpPr>
        <p:spPr>
          <a:xfrm>
            <a:off x="6510528" y="1609865"/>
            <a:ext cx="4760976" cy="2220051"/>
          </a:xfrm>
          <a:prstGeom prst="rect">
            <a:avLst/>
          </a:prstGeom>
        </p:spPr>
        <p:txBody>
          <a:bodyPr vert="horz" lIns="91440" tIns="45720" rIns="91440" bIns="45720" rtlCol="0" anchor="t" anchorCtr="0">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lang="en-US" sz="1700" kern="120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b="1">
                <a:latin typeface="Verdana"/>
                <a:ea typeface="Verdana"/>
              </a:rPr>
              <a:t>Public Awareness Campaigns:</a:t>
            </a:r>
          </a:p>
          <a:p>
            <a:pPr marL="305435" indent="-305435">
              <a:buFont typeface="Arial" panose="020B0604020202020204" pitchFamily="34" charset="0"/>
              <a:buChar char="•"/>
            </a:pPr>
            <a:r>
              <a:rPr lang="en-US">
                <a:latin typeface="Verdana"/>
                <a:ea typeface="Verdana"/>
              </a:rPr>
              <a:t>Educating the public and mandated reporters</a:t>
            </a:r>
          </a:p>
          <a:p>
            <a:pPr marL="305435" indent="-305435">
              <a:buFont typeface="Arial" panose="020B0604020202020204" pitchFamily="34" charset="0"/>
              <a:buChar char="•"/>
            </a:pPr>
            <a:r>
              <a:rPr lang="en-US">
                <a:latin typeface="Verdana"/>
                <a:ea typeface="Verdana"/>
              </a:rPr>
              <a:t>Saturate awareness in high-risk areas</a:t>
            </a:r>
          </a:p>
          <a:p>
            <a:pPr marL="305435" indent="-305435">
              <a:buFont typeface="Arial" panose="020B0604020202020204" pitchFamily="34" charset="0"/>
              <a:buChar char="•"/>
            </a:pPr>
            <a:r>
              <a:rPr lang="en-US">
                <a:latin typeface="Verdana"/>
                <a:ea typeface="Verdana"/>
              </a:rPr>
              <a:t>Engaging local community leaders</a:t>
            </a:r>
          </a:p>
          <a:p>
            <a:pPr marL="0" indent="0">
              <a:buFont typeface="Wingdings 2" panose="05020102010507070707" pitchFamily="18" charset="2"/>
              <a:buNone/>
            </a:pPr>
            <a:endParaRPr lang="en-US"/>
          </a:p>
        </p:txBody>
      </p:sp>
      <p:sp>
        <p:nvSpPr>
          <p:cNvPr id="7" name="Content Placeholder 1">
            <a:extLst>
              <a:ext uri="{FF2B5EF4-FFF2-40B4-BE49-F238E27FC236}">
                <a16:creationId xmlns:a16="http://schemas.microsoft.com/office/drawing/2014/main" id="{57522C9B-B3F7-AE3B-0E4A-32807F093189}"/>
              </a:ext>
            </a:extLst>
          </p:cNvPr>
          <p:cNvSpPr txBox="1">
            <a:spLocks/>
          </p:cNvSpPr>
          <p:nvPr/>
        </p:nvSpPr>
        <p:spPr>
          <a:xfrm>
            <a:off x="3542105" y="4016889"/>
            <a:ext cx="7301452" cy="2220051"/>
          </a:xfrm>
          <a:prstGeom prst="rect">
            <a:avLst/>
          </a:prstGeom>
        </p:spPr>
        <p:txBody>
          <a:bodyPr vert="horz" lIns="91440" tIns="45720" rIns="91440" bIns="45720" rtlCol="0" anchor="t" anchorCtr="0">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lang="en-US" sz="1700" kern="120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b="1">
                <a:latin typeface="Verdana"/>
                <a:ea typeface="Verdana"/>
              </a:rPr>
              <a:t>Creating Supports for Survivors:</a:t>
            </a:r>
          </a:p>
          <a:p>
            <a:pPr marL="305435" indent="-305435">
              <a:buFont typeface="Arial" panose="020B0604020202020204" pitchFamily="34" charset="0"/>
              <a:buChar char="•"/>
            </a:pPr>
            <a:r>
              <a:rPr lang="en-US">
                <a:latin typeface="Verdana"/>
                <a:ea typeface="Verdana"/>
              </a:rPr>
              <a:t>Establishing emergency safe beds</a:t>
            </a:r>
          </a:p>
          <a:p>
            <a:pPr marL="305435" indent="-305435">
              <a:buFont typeface="Arial" panose="020B0604020202020204" pitchFamily="34" charset="0"/>
              <a:buChar char="•"/>
            </a:pPr>
            <a:r>
              <a:rPr lang="en-US">
                <a:latin typeface="Verdana"/>
                <a:ea typeface="Verdana"/>
              </a:rPr>
              <a:t>Increasing behavioral health supports</a:t>
            </a:r>
          </a:p>
          <a:p>
            <a:pPr marL="305435" indent="-305435">
              <a:buFont typeface="Arial" panose="020B0604020202020204" pitchFamily="34" charset="0"/>
              <a:buChar char="•"/>
            </a:pPr>
            <a:r>
              <a:rPr lang="en-US">
                <a:latin typeface="Verdana"/>
                <a:ea typeface="Verdana"/>
              </a:rPr>
              <a:t>Creating safe spaces to determine level of treatment needed.</a:t>
            </a:r>
          </a:p>
        </p:txBody>
      </p:sp>
      <p:pic>
        <p:nvPicPr>
          <p:cNvPr id="10" name="Picture 9">
            <a:extLst>
              <a:ext uri="{FF2B5EF4-FFF2-40B4-BE49-F238E27FC236}">
                <a16:creationId xmlns:a16="http://schemas.microsoft.com/office/drawing/2014/main" id="{01F7CE04-4A3B-58A0-EC8C-587A17D2D2B3}"/>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339457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99687-F7C0-77D4-C13D-2C99D43D7AE9}"/>
              </a:ext>
            </a:extLst>
          </p:cNvPr>
          <p:cNvSpPr>
            <a:spLocks noGrp="1"/>
          </p:cNvSpPr>
          <p:nvPr>
            <p:ph type="title"/>
          </p:nvPr>
        </p:nvSpPr>
        <p:spPr>
          <a:xfrm>
            <a:off x="5598800" y="2760043"/>
            <a:ext cx="6593856" cy="1343034"/>
          </a:xfrm>
        </p:spPr>
        <p:txBody>
          <a:bodyPr>
            <a:normAutofit/>
          </a:bodyPr>
          <a:lstStyle/>
          <a:p>
            <a:r>
              <a:rPr lang="en-US" sz="3200"/>
              <a:t>Targeting victims</a:t>
            </a:r>
          </a:p>
        </p:txBody>
      </p:sp>
      <p:pic>
        <p:nvPicPr>
          <p:cNvPr id="4" name="Picture 3">
            <a:extLst>
              <a:ext uri="{FF2B5EF4-FFF2-40B4-BE49-F238E27FC236}">
                <a16:creationId xmlns:a16="http://schemas.microsoft.com/office/drawing/2014/main" id="{C0300D0C-82E5-92CD-DCC7-596ECD5B8715}"/>
              </a:ext>
            </a:extLst>
          </p:cNvPr>
          <p:cNvPicPr>
            <a:picLocks noChangeAspect="1"/>
          </p:cNvPicPr>
          <p:nvPr/>
        </p:nvPicPr>
        <p:blipFill>
          <a:blip r:embed="rId2"/>
          <a:stretch>
            <a:fillRect/>
          </a:stretch>
        </p:blipFill>
        <p:spPr>
          <a:xfrm>
            <a:off x="1326677" y="3754062"/>
            <a:ext cx="3446433" cy="3281037"/>
          </a:xfrm>
          <a:prstGeom prst="rect">
            <a:avLst/>
          </a:prstGeom>
        </p:spPr>
      </p:pic>
    </p:spTree>
    <p:extLst>
      <p:ext uri="{BB962C8B-B14F-4D97-AF65-F5344CB8AC3E}">
        <p14:creationId xmlns:p14="http://schemas.microsoft.com/office/powerpoint/2010/main" val="1061775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715A6-03E3-ADEC-A203-3B33C22B3EE9}"/>
              </a:ext>
            </a:extLst>
          </p:cNvPr>
          <p:cNvSpPr>
            <a:spLocks noGrp="1"/>
          </p:cNvSpPr>
          <p:nvPr>
            <p:ph type="title"/>
          </p:nvPr>
        </p:nvSpPr>
        <p:spPr>
          <a:xfrm>
            <a:off x="200192" y="639810"/>
            <a:ext cx="11410616" cy="1320182"/>
          </a:xfrm>
        </p:spPr>
        <p:txBody>
          <a:bodyPr/>
          <a:lstStyle/>
          <a:p>
            <a:r>
              <a:rPr lang="en-US">
                <a:latin typeface="Verdana"/>
                <a:ea typeface="Verdana"/>
              </a:rPr>
              <a:t>Understanding Traffickers' Techniques</a:t>
            </a:r>
            <a:br>
              <a:rPr lang="en-US"/>
            </a:br>
            <a:endParaRPr lang="en-US"/>
          </a:p>
        </p:txBody>
      </p:sp>
      <p:sp>
        <p:nvSpPr>
          <p:cNvPr id="4" name="Slide Number Placeholder 3">
            <a:extLst>
              <a:ext uri="{FF2B5EF4-FFF2-40B4-BE49-F238E27FC236}">
                <a16:creationId xmlns:a16="http://schemas.microsoft.com/office/drawing/2014/main" id="{D2B3E1B9-90F9-8DAB-0D7A-AC6983E657C3}"/>
              </a:ext>
            </a:extLst>
          </p:cNvPr>
          <p:cNvSpPr>
            <a:spLocks noGrp="1"/>
          </p:cNvSpPr>
          <p:nvPr>
            <p:ph type="sldNum" sz="quarter" idx="12"/>
          </p:nvPr>
        </p:nvSpPr>
        <p:spPr/>
        <p:txBody>
          <a:bodyPr/>
          <a:lstStyle/>
          <a:p>
            <a:fld id="{3A98EE3D-8CD1-4C3F-BD1C-C98C9596463C}" type="slidenum">
              <a:rPr lang="en-US" smtClean="0"/>
              <a:pPr/>
              <a:t>26</a:t>
            </a:fld>
            <a:endParaRPr lang="en-US"/>
          </a:p>
        </p:txBody>
      </p:sp>
      <p:graphicFrame>
        <p:nvGraphicFramePr>
          <p:cNvPr id="5" name="Diagram 4">
            <a:extLst>
              <a:ext uri="{FF2B5EF4-FFF2-40B4-BE49-F238E27FC236}">
                <a16:creationId xmlns:a16="http://schemas.microsoft.com/office/drawing/2014/main" id="{6B87D24F-D8EB-057C-52CA-98FF5EE6028E}"/>
              </a:ext>
            </a:extLst>
          </p:cNvPr>
          <p:cNvGraphicFramePr/>
          <p:nvPr>
            <p:extLst>
              <p:ext uri="{D42A27DB-BD31-4B8C-83A1-F6EECF244321}">
                <p14:modId xmlns:p14="http://schemas.microsoft.com/office/powerpoint/2010/main" val="1038917464"/>
              </p:ext>
            </p:extLst>
          </p:nvPr>
        </p:nvGraphicFramePr>
        <p:xfrm>
          <a:off x="2300328" y="1412831"/>
          <a:ext cx="7591344" cy="5193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a:extLst>
              <a:ext uri="{FF2B5EF4-FFF2-40B4-BE49-F238E27FC236}">
                <a16:creationId xmlns:a16="http://schemas.microsoft.com/office/drawing/2014/main" id="{33897798-386F-CFA7-501C-BB1F563504EC}"/>
              </a:ext>
            </a:extLst>
          </p:cNvPr>
          <p:cNvPicPr>
            <a:picLocks noChangeAspect="1"/>
          </p:cNvPicPr>
          <p:nvPr/>
        </p:nvPicPr>
        <p:blipFill>
          <a:blip r:embed="rId8"/>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3867220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77CCF8-BE08-A0C3-519D-67CF52D0E9E6}"/>
              </a:ext>
            </a:extLst>
          </p:cNvPr>
          <p:cNvSpPr>
            <a:spLocks noGrp="1"/>
          </p:cNvSpPr>
          <p:nvPr>
            <p:ph type="title"/>
          </p:nvPr>
        </p:nvSpPr>
        <p:spPr/>
        <p:txBody>
          <a:bodyPr/>
          <a:lstStyle/>
          <a:p>
            <a:r>
              <a:rPr lang="en-US"/>
              <a:t>Substance Abuse Vulnerabilities</a:t>
            </a:r>
            <a:br>
              <a:rPr lang="en-US"/>
            </a:br>
            <a:endParaRPr lang="en-US"/>
          </a:p>
        </p:txBody>
      </p:sp>
      <p:sp>
        <p:nvSpPr>
          <p:cNvPr id="4" name="Slide Number Placeholder 3">
            <a:extLst>
              <a:ext uri="{FF2B5EF4-FFF2-40B4-BE49-F238E27FC236}">
                <a16:creationId xmlns:a16="http://schemas.microsoft.com/office/drawing/2014/main" id="{914949B5-597A-0FA9-4F77-844F64315445}"/>
              </a:ext>
            </a:extLst>
          </p:cNvPr>
          <p:cNvSpPr>
            <a:spLocks noGrp="1"/>
          </p:cNvSpPr>
          <p:nvPr>
            <p:ph type="sldNum" sz="quarter" idx="12"/>
          </p:nvPr>
        </p:nvSpPr>
        <p:spPr/>
        <p:txBody>
          <a:bodyPr/>
          <a:lstStyle/>
          <a:p>
            <a:fld id="{3A98EE3D-8CD1-4C3F-BD1C-C98C9596463C}" type="slidenum">
              <a:rPr lang="en-US" smtClean="0"/>
              <a:pPr/>
              <a:t>27</a:t>
            </a:fld>
            <a:endParaRPr lang="en-US"/>
          </a:p>
        </p:txBody>
      </p:sp>
      <p:pic>
        <p:nvPicPr>
          <p:cNvPr id="5" name="Picture 4" descr="Icon&#10;&#10;Description automatically generated">
            <a:extLst>
              <a:ext uri="{FF2B5EF4-FFF2-40B4-BE49-F238E27FC236}">
                <a16:creationId xmlns:a16="http://schemas.microsoft.com/office/drawing/2014/main" id="{1F4C5FCD-A4A7-F9F6-19E0-4EBCAD652F57}"/>
              </a:ext>
            </a:extLst>
          </p:cNvPr>
          <p:cNvPicPr>
            <a:picLocks noChangeAspect="1"/>
          </p:cNvPicPr>
          <p:nvPr/>
        </p:nvPicPr>
        <p:blipFill>
          <a:blip r:embed="rId3">
            <a:extLst>
              <a:ext uri="{28A0092B-C50C-407E-A947-70E740481C1C}">
                <a14:useLocalDpi xmlns:a14="http://schemas.microsoft.com/office/drawing/2010/main" val="0"/>
              </a:ext>
            </a:extLst>
          </a:blip>
          <a:srcRect l="6854" t="39310" r="66509" b="5058"/>
          <a:stretch/>
        </p:blipFill>
        <p:spPr>
          <a:xfrm>
            <a:off x="4463147" y="3796339"/>
            <a:ext cx="2141418" cy="2515647"/>
          </a:xfrm>
          <a:prstGeom prst="rect">
            <a:avLst/>
          </a:prstGeom>
        </p:spPr>
      </p:pic>
      <p:pic>
        <p:nvPicPr>
          <p:cNvPr id="6" name="Picture 5" descr="Icon&#10;&#10;Description automatically generated">
            <a:extLst>
              <a:ext uri="{FF2B5EF4-FFF2-40B4-BE49-F238E27FC236}">
                <a16:creationId xmlns:a16="http://schemas.microsoft.com/office/drawing/2014/main" id="{A024D542-D212-D952-EDD0-0C29762B5E7B}"/>
              </a:ext>
            </a:extLst>
          </p:cNvPr>
          <p:cNvPicPr>
            <a:picLocks noChangeAspect="1"/>
          </p:cNvPicPr>
          <p:nvPr/>
        </p:nvPicPr>
        <p:blipFill>
          <a:blip r:embed="rId3">
            <a:extLst>
              <a:ext uri="{28A0092B-C50C-407E-A947-70E740481C1C}">
                <a14:useLocalDpi xmlns:a14="http://schemas.microsoft.com/office/drawing/2010/main" val="0"/>
              </a:ext>
            </a:extLst>
          </a:blip>
          <a:srcRect l="34573" t="4153" r="38790" b="47487"/>
          <a:stretch/>
        </p:blipFill>
        <p:spPr>
          <a:xfrm>
            <a:off x="5080368" y="1738057"/>
            <a:ext cx="2141418" cy="2186805"/>
          </a:xfrm>
          <a:prstGeom prst="rect">
            <a:avLst/>
          </a:prstGeom>
        </p:spPr>
      </p:pic>
      <p:pic>
        <p:nvPicPr>
          <p:cNvPr id="7" name="Picture 6" descr="Icon&#10;&#10;Description automatically generated">
            <a:extLst>
              <a:ext uri="{FF2B5EF4-FFF2-40B4-BE49-F238E27FC236}">
                <a16:creationId xmlns:a16="http://schemas.microsoft.com/office/drawing/2014/main" id="{F8598DFD-0538-B333-6769-3EC93961D100}"/>
              </a:ext>
            </a:extLst>
          </p:cNvPr>
          <p:cNvPicPr>
            <a:picLocks noChangeAspect="1"/>
          </p:cNvPicPr>
          <p:nvPr/>
        </p:nvPicPr>
        <p:blipFill>
          <a:blip r:embed="rId4">
            <a:extLst>
              <a:ext uri="{28A0092B-C50C-407E-A947-70E740481C1C}">
                <a14:useLocalDpi xmlns:a14="http://schemas.microsoft.com/office/drawing/2010/main" val="0"/>
              </a:ext>
            </a:extLst>
          </a:blip>
          <a:srcRect l="58966" t="47126" r="10776" b="7062"/>
          <a:stretch/>
        </p:blipFill>
        <p:spPr>
          <a:xfrm>
            <a:off x="6445223" y="3924862"/>
            <a:ext cx="2430330" cy="2069734"/>
          </a:xfrm>
          <a:prstGeom prst="rect">
            <a:avLst/>
          </a:prstGeom>
        </p:spPr>
      </p:pic>
      <p:sp>
        <p:nvSpPr>
          <p:cNvPr id="8" name="TextBox 7">
            <a:extLst>
              <a:ext uri="{FF2B5EF4-FFF2-40B4-BE49-F238E27FC236}">
                <a16:creationId xmlns:a16="http://schemas.microsoft.com/office/drawing/2014/main" id="{B864CA18-1404-F377-542E-9F2691130156}"/>
              </a:ext>
            </a:extLst>
          </p:cNvPr>
          <p:cNvSpPr txBox="1"/>
          <p:nvPr/>
        </p:nvSpPr>
        <p:spPr>
          <a:xfrm>
            <a:off x="359539" y="1753691"/>
            <a:ext cx="4916550" cy="1323439"/>
          </a:xfrm>
          <a:prstGeom prst="rect">
            <a:avLst/>
          </a:prstGeom>
          <a:noFill/>
        </p:spPr>
        <p:txBody>
          <a:bodyPr wrap="square">
            <a:spAutoFit/>
          </a:bodyPr>
          <a:lstStyle/>
          <a:p>
            <a:pPr lvl="0"/>
            <a:r>
              <a:rPr lang="en-US" sz="1600" b="1"/>
              <a:t>Substance Abuse As A Coping Mechanism: </a:t>
            </a:r>
            <a:r>
              <a:rPr lang="en-US" sz="1600"/>
              <a:t>Some victims of human trafficking may abuse substances as a response to the trauma of their trafficking victimization.</a:t>
            </a:r>
          </a:p>
        </p:txBody>
      </p:sp>
      <p:sp>
        <p:nvSpPr>
          <p:cNvPr id="9" name="TextBox 8">
            <a:extLst>
              <a:ext uri="{FF2B5EF4-FFF2-40B4-BE49-F238E27FC236}">
                <a16:creationId xmlns:a16="http://schemas.microsoft.com/office/drawing/2014/main" id="{F6C4C8A4-A894-834F-51EB-4DD847C3B17F}"/>
              </a:ext>
            </a:extLst>
          </p:cNvPr>
          <p:cNvSpPr txBox="1"/>
          <p:nvPr/>
        </p:nvSpPr>
        <p:spPr>
          <a:xfrm>
            <a:off x="7333695" y="2423352"/>
            <a:ext cx="4587711" cy="1077218"/>
          </a:xfrm>
          <a:prstGeom prst="rect">
            <a:avLst/>
          </a:prstGeom>
          <a:noFill/>
        </p:spPr>
        <p:txBody>
          <a:bodyPr wrap="square">
            <a:spAutoFit/>
          </a:bodyPr>
          <a:lstStyle/>
          <a:p>
            <a:pPr lvl="0"/>
            <a:r>
              <a:rPr lang="en-US" sz="1600" b="1"/>
              <a:t>Recruitment Through Substance Use: </a:t>
            </a:r>
            <a:r>
              <a:rPr lang="en-US" sz="1600"/>
              <a:t>Traffickers may target individuals with existing substance abuse issues to recruit into a trafficking situation.</a:t>
            </a:r>
          </a:p>
        </p:txBody>
      </p:sp>
      <p:sp>
        <p:nvSpPr>
          <p:cNvPr id="10" name="TextBox 9">
            <a:extLst>
              <a:ext uri="{FF2B5EF4-FFF2-40B4-BE49-F238E27FC236}">
                <a16:creationId xmlns:a16="http://schemas.microsoft.com/office/drawing/2014/main" id="{3752917F-28A0-14B3-FE09-1BC7EAE49D46}"/>
              </a:ext>
            </a:extLst>
          </p:cNvPr>
          <p:cNvSpPr txBox="1"/>
          <p:nvPr/>
        </p:nvSpPr>
        <p:spPr>
          <a:xfrm>
            <a:off x="359538" y="4479338"/>
            <a:ext cx="4203318" cy="1815882"/>
          </a:xfrm>
          <a:prstGeom prst="rect">
            <a:avLst/>
          </a:prstGeom>
          <a:noFill/>
        </p:spPr>
        <p:txBody>
          <a:bodyPr wrap="square">
            <a:spAutoFit/>
          </a:bodyPr>
          <a:lstStyle/>
          <a:p>
            <a:pPr lvl="0"/>
            <a:r>
              <a:rPr lang="en-US" sz="1600" b="1"/>
              <a:t>Control Through Substance Addiction: </a:t>
            </a:r>
            <a:r>
              <a:rPr lang="en-US" sz="1600"/>
              <a:t>Traffickers may also use substance addiction to keep victims in a trafficking situation. It can be framed as a reward or punishment, or to decrease the victim’s ability to resist trafficking and abuse.</a:t>
            </a:r>
          </a:p>
        </p:txBody>
      </p:sp>
      <p:cxnSp>
        <p:nvCxnSpPr>
          <p:cNvPr id="11" name="Straight Connector 10">
            <a:extLst>
              <a:ext uri="{FF2B5EF4-FFF2-40B4-BE49-F238E27FC236}">
                <a16:creationId xmlns:a16="http://schemas.microsoft.com/office/drawing/2014/main" id="{EBA6AE2B-F1C2-DB0F-8F72-7281448EDFC1}"/>
              </a:ext>
            </a:extLst>
          </p:cNvPr>
          <p:cNvCxnSpPr>
            <a:cxnSpLocks/>
            <a:endCxn id="14" idx="6"/>
          </p:cNvCxnSpPr>
          <p:nvPr/>
        </p:nvCxnSpPr>
        <p:spPr>
          <a:xfrm flipH="1" flipV="1">
            <a:off x="3007589" y="2932473"/>
            <a:ext cx="2245796" cy="473560"/>
          </a:xfrm>
          <a:prstGeom prst="line">
            <a:avLst/>
          </a:prstGeom>
          <a:ln w="28575">
            <a:solidFill>
              <a:srgbClr val="1A437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61F485-A4A4-594B-C0DE-3610802D4E79}"/>
              </a:ext>
            </a:extLst>
          </p:cNvPr>
          <p:cNvCxnSpPr>
            <a:cxnSpLocks/>
          </p:cNvCxnSpPr>
          <p:nvPr/>
        </p:nvCxnSpPr>
        <p:spPr>
          <a:xfrm flipH="1">
            <a:off x="8577794" y="3752204"/>
            <a:ext cx="604220" cy="1041080"/>
          </a:xfrm>
          <a:prstGeom prst="line">
            <a:avLst/>
          </a:prstGeom>
          <a:ln w="28575">
            <a:solidFill>
              <a:srgbClr val="1A437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549277-02A7-0F83-517D-FA10100E1CFD}"/>
              </a:ext>
            </a:extLst>
          </p:cNvPr>
          <p:cNvCxnSpPr>
            <a:cxnSpLocks/>
          </p:cNvCxnSpPr>
          <p:nvPr/>
        </p:nvCxnSpPr>
        <p:spPr>
          <a:xfrm flipH="1">
            <a:off x="3622876" y="5856790"/>
            <a:ext cx="1920303" cy="474854"/>
          </a:xfrm>
          <a:prstGeom prst="line">
            <a:avLst/>
          </a:prstGeom>
          <a:ln w="28575">
            <a:solidFill>
              <a:srgbClr val="1A437A"/>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C0252C1-5EDB-371C-3793-037A47DCB46D}"/>
              </a:ext>
            </a:extLst>
          </p:cNvPr>
          <p:cNvSpPr/>
          <p:nvPr/>
        </p:nvSpPr>
        <p:spPr>
          <a:xfrm>
            <a:off x="2805786" y="2831571"/>
            <a:ext cx="201803" cy="201803"/>
          </a:xfrm>
          <a:prstGeom prst="ellipse">
            <a:avLst/>
          </a:prstGeom>
          <a:solidFill>
            <a:srgbClr val="1A43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DCAF311-E7B6-6CE9-01AA-7B443FB34D87}"/>
              </a:ext>
            </a:extLst>
          </p:cNvPr>
          <p:cNvSpPr/>
          <p:nvPr/>
        </p:nvSpPr>
        <p:spPr>
          <a:xfrm>
            <a:off x="3521974" y="6211084"/>
            <a:ext cx="201803" cy="201803"/>
          </a:xfrm>
          <a:prstGeom prst="ellipse">
            <a:avLst/>
          </a:prstGeom>
          <a:solidFill>
            <a:srgbClr val="1A43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DC81893-E7D3-E149-3187-BDFDE9D35922}"/>
              </a:ext>
            </a:extLst>
          </p:cNvPr>
          <p:cNvSpPr/>
          <p:nvPr/>
        </p:nvSpPr>
        <p:spPr>
          <a:xfrm>
            <a:off x="9094113" y="3594536"/>
            <a:ext cx="201803" cy="201803"/>
          </a:xfrm>
          <a:prstGeom prst="ellipse">
            <a:avLst/>
          </a:prstGeom>
          <a:solidFill>
            <a:srgbClr val="1A43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D7EBA0B-696C-F111-1DCC-67E154C5FCC0}"/>
              </a:ext>
            </a:extLst>
          </p:cNvPr>
          <p:cNvPicPr>
            <a:picLocks noChangeAspect="1"/>
          </p:cNvPicPr>
          <p:nvPr/>
        </p:nvPicPr>
        <p:blipFill>
          <a:blip r:embed="rId5"/>
          <a:stretch>
            <a:fillRect/>
          </a:stretch>
        </p:blipFill>
        <p:spPr>
          <a:xfrm>
            <a:off x="10427133" y="542776"/>
            <a:ext cx="1770034" cy="1354267"/>
          </a:xfrm>
          <a:prstGeom prst="rect">
            <a:avLst/>
          </a:prstGeom>
        </p:spPr>
      </p:pic>
    </p:spTree>
    <p:extLst>
      <p:ext uri="{BB962C8B-B14F-4D97-AF65-F5344CB8AC3E}">
        <p14:creationId xmlns:p14="http://schemas.microsoft.com/office/powerpoint/2010/main" val="1537884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78B5D4-1459-C8C8-BB9F-F2A6870E258D}"/>
              </a:ext>
            </a:extLst>
          </p:cNvPr>
          <p:cNvSpPr>
            <a:spLocks noGrp="1"/>
          </p:cNvSpPr>
          <p:nvPr>
            <p:ph idx="1"/>
          </p:nvPr>
        </p:nvSpPr>
        <p:spPr>
          <a:xfrm>
            <a:off x="581192" y="1675257"/>
            <a:ext cx="11029615" cy="3507486"/>
          </a:xfrm>
        </p:spPr>
        <p:txBody>
          <a:bodyPr>
            <a:normAutofit lnSpcReduction="10000"/>
          </a:bodyPr>
          <a:lstStyle/>
          <a:p>
            <a:pPr marL="305435" indent="-305435">
              <a:buFont typeface="Arial" panose="020B0604020202020204" pitchFamily="34" charset="0"/>
              <a:buChar char="•"/>
            </a:pPr>
            <a:r>
              <a:rPr lang="en-US" sz="2000">
                <a:latin typeface="Verdana"/>
                <a:ea typeface="Verdana"/>
              </a:rPr>
              <a:t>Substance use is one of the most influential techniques that human traffickers use to coerce, manipulate, and exploit their victims. </a:t>
            </a:r>
            <a:endParaRPr lang="en-US">
              <a:latin typeface="Verdana"/>
              <a:ea typeface="Verdana"/>
            </a:endParaRPr>
          </a:p>
          <a:p>
            <a:pPr marL="305435" indent="-305435">
              <a:buFont typeface="Arial" panose="020B0604020202020204" pitchFamily="34" charset="0"/>
              <a:buChar char="•"/>
            </a:pPr>
            <a:endParaRPr lang="en-US" sz="2000"/>
          </a:p>
          <a:p>
            <a:pPr marL="305435" indent="-305435">
              <a:buFont typeface="Arial" panose="020B0604020202020204" pitchFamily="34" charset="0"/>
              <a:buChar char="•"/>
            </a:pPr>
            <a:r>
              <a:rPr lang="en-US" sz="2000">
                <a:latin typeface="Verdana"/>
                <a:ea typeface="Verdana"/>
              </a:rPr>
              <a:t>Substances are commonly used to prey on the person's vulnerabilities that leads to the recruitment of labor and sex trafficking. </a:t>
            </a:r>
          </a:p>
          <a:p>
            <a:pPr marL="305435" indent="-305435">
              <a:buFont typeface="Arial" panose="020B0604020202020204" pitchFamily="34" charset="0"/>
              <a:buChar char="•"/>
            </a:pPr>
            <a:endParaRPr lang="en-US" sz="2000"/>
          </a:p>
          <a:p>
            <a:pPr marL="305435" indent="-305435">
              <a:buFont typeface="Arial" panose="020B0604020202020204" pitchFamily="34" charset="0"/>
              <a:buChar char="•"/>
            </a:pPr>
            <a:r>
              <a:rPr lang="en-US" sz="2000">
                <a:latin typeface="Verdana"/>
                <a:ea typeface="Verdana"/>
              </a:rPr>
              <a:t>Traffickers may introduce victims to drugs or alcohol to create a dependency, making victims more reliant on the trafficker for access to the substances they now crave.</a:t>
            </a:r>
          </a:p>
          <a:p>
            <a:pPr marL="305435" indent="-305435"/>
            <a:endParaRPr lang="en-US"/>
          </a:p>
        </p:txBody>
      </p:sp>
      <p:sp>
        <p:nvSpPr>
          <p:cNvPr id="3" name="Title 2">
            <a:extLst>
              <a:ext uri="{FF2B5EF4-FFF2-40B4-BE49-F238E27FC236}">
                <a16:creationId xmlns:a16="http://schemas.microsoft.com/office/drawing/2014/main" id="{840F27F7-1288-D84A-84E5-6A478848AE1E}"/>
              </a:ext>
            </a:extLst>
          </p:cNvPr>
          <p:cNvSpPr>
            <a:spLocks noGrp="1"/>
          </p:cNvSpPr>
          <p:nvPr>
            <p:ph type="title"/>
          </p:nvPr>
        </p:nvSpPr>
        <p:spPr/>
        <p:txBody>
          <a:bodyPr/>
          <a:lstStyle/>
          <a:p>
            <a:r>
              <a:rPr lang="en-US"/>
              <a:t>Coercion and Dependency</a:t>
            </a:r>
            <a:br>
              <a:rPr lang="en-US"/>
            </a:br>
            <a:endParaRPr lang="en-US"/>
          </a:p>
        </p:txBody>
      </p:sp>
      <p:sp>
        <p:nvSpPr>
          <p:cNvPr id="4" name="Slide Number Placeholder 3">
            <a:extLst>
              <a:ext uri="{FF2B5EF4-FFF2-40B4-BE49-F238E27FC236}">
                <a16:creationId xmlns:a16="http://schemas.microsoft.com/office/drawing/2014/main" id="{B4772BFE-68CD-9362-6EB2-B0DA3FC931AF}"/>
              </a:ext>
            </a:extLst>
          </p:cNvPr>
          <p:cNvSpPr>
            <a:spLocks noGrp="1"/>
          </p:cNvSpPr>
          <p:nvPr>
            <p:ph type="sldNum" sz="quarter" idx="12"/>
          </p:nvPr>
        </p:nvSpPr>
        <p:spPr/>
        <p:txBody>
          <a:bodyPr/>
          <a:lstStyle/>
          <a:p>
            <a:fld id="{3A98EE3D-8CD1-4C3F-BD1C-C98C9596463C}" type="slidenum">
              <a:rPr lang="en-US" smtClean="0"/>
              <a:pPr/>
              <a:t>28</a:t>
            </a:fld>
            <a:endParaRPr lang="en-US"/>
          </a:p>
        </p:txBody>
      </p:sp>
      <p:pic>
        <p:nvPicPr>
          <p:cNvPr id="8" name="Picture 7">
            <a:extLst>
              <a:ext uri="{FF2B5EF4-FFF2-40B4-BE49-F238E27FC236}">
                <a16:creationId xmlns:a16="http://schemas.microsoft.com/office/drawing/2014/main" id="{639CD4F8-FB57-884E-B526-896ADA1DEFD2}"/>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3900479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78B5D4-1459-C8C8-BB9F-F2A6870E258D}"/>
              </a:ext>
            </a:extLst>
          </p:cNvPr>
          <p:cNvSpPr>
            <a:spLocks noGrp="1"/>
          </p:cNvSpPr>
          <p:nvPr>
            <p:ph idx="1"/>
          </p:nvPr>
        </p:nvSpPr>
        <p:spPr>
          <a:xfrm>
            <a:off x="581192" y="1675257"/>
            <a:ext cx="11029615" cy="3507486"/>
          </a:xfrm>
        </p:spPr>
        <p:txBody>
          <a:bodyPr/>
          <a:lstStyle/>
          <a:p>
            <a:pPr marL="305435" indent="-305435">
              <a:buFont typeface="Arial" panose="020B0604020202020204" pitchFamily="34" charset="0"/>
              <a:buChar char="•"/>
            </a:pPr>
            <a:r>
              <a:rPr lang="en-US" sz="2000">
                <a:latin typeface="Verdana"/>
                <a:ea typeface="Verdana"/>
              </a:rPr>
              <a:t>The traffickers may target individuals with existing substance use disorders to recruit into a trafficking situation. </a:t>
            </a:r>
            <a:endParaRPr lang="en-US">
              <a:latin typeface="Verdana"/>
              <a:ea typeface="Verdana"/>
            </a:endParaRPr>
          </a:p>
          <a:p>
            <a:pPr marL="305435" indent="-305435">
              <a:buFont typeface="Arial" panose="020B0604020202020204" pitchFamily="34" charset="0"/>
              <a:buChar char="•"/>
            </a:pPr>
            <a:endParaRPr lang="en-US" sz="2000"/>
          </a:p>
          <a:p>
            <a:pPr marL="305435" indent="-305435">
              <a:buFont typeface="Arial" panose="020B0604020202020204" pitchFamily="34" charset="0"/>
              <a:buChar char="•"/>
            </a:pPr>
            <a:r>
              <a:rPr lang="en-US" sz="2000">
                <a:latin typeface="Verdana"/>
                <a:ea typeface="Verdana"/>
              </a:rPr>
              <a:t>The traffickers may also use substance addiction to keep victims in a trafficking situation. </a:t>
            </a:r>
          </a:p>
          <a:p>
            <a:pPr marL="305435" indent="-305435">
              <a:buFont typeface="Arial" panose="020B0604020202020204" pitchFamily="34" charset="0"/>
              <a:buChar char="•"/>
            </a:pPr>
            <a:endParaRPr lang="en-US" sz="2000"/>
          </a:p>
          <a:p>
            <a:pPr marL="305435" indent="-305435">
              <a:buFont typeface="Arial" panose="020B0604020202020204" pitchFamily="34" charset="0"/>
              <a:buChar char="•"/>
            </a:pPr>
            <a:r>
              <a:rPr lang="en-US" sz="2000">
                <a:latin typeface="Verdana"/>
                <a:ea typeface="Verdana"/>
              </a:rPr>
              <a:t>Victims may be given substances to impair their judgment or physical ability, making them easier to control or less likely to resist.</a:t>
            </a:r>
          </a:p>
          <a:p>
            <a:pPr marL="305435" indent="-305435"/>
            <a:endParaRPr lang="en-US"/>
          </a:p>
        </p:txBody>
      </p:sp>
      <p:sp>
        <p:nvSpPr>
          <p:cNvPr id="3" name="Title 2">
            <a:extLst>
              <a:ext uri="{FF2B5EF4-FFF2-40B4-BE49-F238E27FC236}">
                <a16:creationId xmlns:a16="http://schemas.microsoft.com/office/drawing/2014/main" id="{840F27F7-1288-D84A-84E5-6A478848AE1E}"/>
              </a:ext>
            </a:extLst>
          </p:cNvPr>
          <p:cNvSpPr>
            <a:spLocks noGrp="1"/>
          </p:cNvSpPr>
          <p:nvPr>
            <p:ph type="title"/>
          </p:nvPr>
        </p:nvSpPr>
        <p:spPr>
          <a:xfrm>
            <a:off x="591630" y="705124"/>
            <a:ext cx="11029616" cy="1189554"/>
          </a:xfrm>
        </p:spPr>
        <p:txBody>
          <a:bodyPr>
            <a:normAutofit fontScale="90000"/>
          </a:bodyPr>
          <a:lstStyle/>
          <a:p>
            <a:r>
              <a:rPr lang="en-US"/>
              <a:t>Impairment and Compliance</a:t>
            </a:r>
            <a:br>
              <a:rPr lang="en-US"/>
            </a:br>
            <a:br>
              <a:rPr lang="en-US"/>
            </a:br>
            <a:endParaRPr lang="en-US"/>
          </a:p>
        </p:txBody>
      </p:sp>
      <p:sp>
        <p:nvSpPr>
          <p:cNvPr id="4" name="Slide Number Placeholder 3">
            <a:extLst>
              <a:ext uri="{FF2B5EF4-FFF2-40B4-BE49-F238E27FC236}">
                <a16:creationId xmlns:a16="http://schemas.microsoft.com/office/drawing/2014/main" id="{B4772BFE-68CD-9362-6EB2-B0DA3FC931AF}"/>
              </a:ext>
            </a:extLst>
          </p:cNvPr>
          <p:cNvSpPr>
            <a:spLocks noGrp="1"/>
          </p:cNvSpPr>
          <p:nvPr>
            <p:ph type="sldNum" sz="quarter" idx="12"/>
          </p:nvPr>
        </p:nvSpPr>
        <p:spPr/>
        <p:txBody>
          <a:bodyPr/>
          <a:lstStyle/>
          <a:p>
            <a:fld id="{3A98EE3D-8CD1-4C3F-BD1C-C98C9596463C}" type="slidenum">
              <a:rPr lang="en-US" smtClean="0"/>
              <a:pPr/>
              <a:t>29</a:t>
            </a:fld>
            <a:endParaRPr lang="en-US"/>
          </a:p>
        </p:txBody>
      </p:sp>
      <p:pic>
        <p:nvPicPr>
          <p:cNvPr id="8" name="Picture 7">
            <a:extLst>
              <a:ext uri="{FF2B5EF4-FFF2-40B4-BE49-F238E27FC236}">
                <a16:creationId xmlns:a16="http://schemas.microsoft.com/office/drawing/2014/main" id="{73166D48-5C6F-9B6E-5159-F64C57597835}"/>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338230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99687-F7C0-77D4-C13D-2C99D43D7AE9}"/>
              </a:ext>
            </a:extLst>
          </p:cNvPr>
          <p:cNvSpPr>
            <a:spLocks noGrp="1"/>
          </p:cNvSpPr>
          <p:nvPr>
            <p:ph type="title"/>
          </p:nvPr>
        </p:nvSpPr>
        <p:spPr>
          <a:xfrm>
            <a:off x="5256274" y="2761702"/>
            <a:ext cx="6593856" cy="1343034"/>
          </a:xfrm>
        </p:spPr>
        <p:txBody>
          <a:bodyPr>
            <a:normAutofit/>
          </a:bodyPr>
          <a:lstStyle/>
          <a:p>
            <a:r>
              <a:rPr lang="en-US" sz="3200"/>
              <a:t>Human traffickers</a:t>
            </a:r>
          </a:p>
        </p:txBody>
      </p:sp>
      <p:pic>
        <p:nvPicPr>
          <p:cNvPr id="2" name="Picture 1">
            <a:extLst>
              <a:ext uri="{FF2B5EF4-FFF2-40B4-BE49-F238E27FC236}">
                <a16:creationId xmlns:a16="http://schemas.microsoft.com/office/drawing/2014/main" id="{0B14F29D-F20B-3903-7206-31839E095606}"/>
              </a:ext>
            </a:extLst>
          </p:cNvPr>
          <p:cNvPicPr>
            <a:picLocks noChangeAspect="1"/>
          </p:cNvPicPr>
          <p:nvPr/>
        </p:nvPicPr>
        <p:blipFill>
          <a:blip r:embed="rId2"/>
          <a:stretch>
            <a:fillRect/>
          </a:stretch>
        </p:blipFill>
        <p:spPr>
          <a:xfrm>
            <a:off x="1587932" y="3279667"/>
            <a:ext cx="2918241" cy="4160099"/>
          </a:xfrm>
          <a:prstGeom prst="rect">
            <a:avLst/>
          </a:prstGeom>
        </p:spPr>
      </p:pic>
    </p:spTree>
    <p:extLst>
      <p:ext uri="{BB962C8B-B14F-4D97-AF65-F5344CB8AC3E}">
        <p14:creationId xmlns:p14="http://schemas.microsoft.com/office/powerpoint/2010/main" val="993552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78B5D4-1459-C8C8-BB9F-F2A6870E258D}"/>
              </a:ext>
            </a:extLst>
          </p:cNvPr>
          <p:cNvSpPr>
            <a:spLocks noGrp="1"/>
          </p:cNvSpPr>
          <p:nvPr>
            <p:ph idx="1"/>
          </p:nvPr>
        </p:nvSpPr>
        <p:spPr>
          <a:xfrm>
            <a:off x="581192" y="1675257"/>
            <a:ext cx="11029615" cy="3507486"/>
          </a:xfrm>
        </p:spPr>
        <p:txBody>
          <a:bodyPr>
            <a:normAutofit lnSpcReduction="10000"/>
          </a:bodyPr>
          <a:lstStyle/>
          <a:p>
            <a:pPr>
              <a:buFont typeface="Arial" panose="020B0604020202020204" pitchFamily="34" charset="0"/>
              <a:buChar char="•"/>
            </a:pPr>
            <a:r>
              <a:rPr lang="en-US" sz="2000"/>
              <a:t>Substances are sometimes used as rewards for compliance or as a punishment by withholding them, maintaining control over the victim's behavior.</a:t>
            </a:r>
          </a:p>
          <a:p>
            <a:pPr>
              <a:buFont typeface="Arial" panose="020B0604020202020204" pitchFamily="34" charset="0"/>
              <a:buChar char="•"/>
            </a:pPr>
            <a:endParaRPr lang="en-US" sz="2000"/>
          </a:p>
          <a:p>
            <a:pPr>
              <a:buFont typeface="Arial" panose="020B0604020202020204" pitchFamily="34" charset="0"/>
              <a:buChar char="•"/>
            </a:pPr>
            <a:r>
              <a:rPr lang="en-US" sz="2000"/>
              <a:t>Substances can be used as a reward or punishment, or to decrease the victim’s ability to resist trafficking and abuse. </a:t>
            </a:r>
          </a:p>
          <a:p>
            <a:pPr>
              <a:buFont typeface="Arial" panose="020B0604020202020204" pitchFamily="34" charset="0"/>
              <a:buChar char="•"/>
            </a:pPr>
            <a:endParaRPr lang="en-US" sz="2000"/>
          </a:p>
          <a:p>
            <a:pPr>
              <a:buFont typeface="Arial" panose="020B0604020202020204" pitchFamily="34" charset="0"/>
              <a:buChar char="•"/>
            </a:pPr>
            <a:r>
              <a:rPr lang="en-US" sz="2000"/>
              <a:t>The trafficker may provide additional substances as a bribe or reward when the victim complies or pleases them. The trafficker may also withhold the substances as a form of punishment if the victim's actions displease the trafficker.</a:t>
            </a:r>
          </a:p>
          <a:p>
            <a:endParaRPr lang="en-US"/>
          </a:p>
        </p:txBody>
      </p:sp>
      <p:sp>
        <p:nvSpPr>
          <p:cNvPr id="3" name="Title 2">
            <a:extLst>
              <a:ext uri="{FF2B5EF4-FFF2-40B4-BE49-F238E27FC236}">
                <a16:creationId xmlns:a16="http://schemas.microsoft.com/office/drawing/2014/main" id="{840F27F7-1288-D84A-84E5-6A478848AE1E}"/>
              </a:ext>
            </a:extLst>
          </p:cNvPr>
          <p:cNvSpPr>
            <a:spLocks noGrp="1"/>
          </p:cNvSpPr>
          <p:nvPr>
            <p:ph type="title"/>
          </p:nvPr>
        </p:nvSpPr>
        <p:spPr/>
        <p:txBody>
          <a:bodyPr>
            <a:normAutofit fontScale="90000"/>
          </a:bodyPr>
          <a:lstStyle/>
          <a:p>
            <a:r>
              <a:rPr lang="en-US"/>
              <a:t>Reward and Punishment</a:t>
            </a:r>
            <a:br>
              <a:rPr lang="en-US"/>
            </a:br>
            <a:br>
              <a:rPr lang="en-US"/>
            </a:br>
            <a:br>
              <a:rPr lang="en-US"/>
            </a:br>
            <a:endParaRPr lang="en-US"/>
          </a:p>
        </p:txBody>
      </p:sp>
      <p:sp>
        <p:nvSpPr>
          <p:cNvPr id="4" name="Slide Number Placeholder 3">
            <a:extLst>
              <a:ext uri="{FF2B5EF4-FFF2-40B4-BE49-F238E27FC236}">
                <a16:creationId xmlns:a16="http://schemas.microsoft.com/office/drawing/2014/main" id="{B4772BFE-68CD-9362-6EB2-B0DA3FC931AF}"/>
              </a:ext>
            </a:extLst>
          </p:cNvPr>
          <p:cNvSpPr>
            <a:spLocks noGrp="1"/>
          </p:cNvSpPr>
          <p:nvPr>
            <p:ph type="sldNum" sz="quarter" idx="12"/>
          </p:nvPr>
        </p:nvSpPr>
        <p:spPr/>
        <p:txBody>
          <a:bodyPr/>
          <a:lstStyle/>
          <a:p>
            <a:fld id="{3A98EE3D-8CD1-4C3F-BD1C-C98C9596463C}" type="slidenum">
              <a:rPr lang="en-US" smtClean="0"/>
              <a:pPr/>
              <a:t>30</a:t>
            </a:fld>
            <a:endParaRPr lang="en-US"/>
          </a:p>
        </p:txBody>
      </p:sp>
      <p:pic>
        <p:nvPicPr>
          <p:cNvPr id="8" name="Picture 7">
            <a:extLst>
              <a:ext uri="{FF2B5EF4-FFF2-40B4-BE49-F238E27FC236}">
                <a16:creationId xmlns:a16="http://schemas.microsoft.com/office/drawing/2014/main" id="{8DB699C2-BE6B-35E3-53AB-433D4741CBF4}"/>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1343374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78B5D4-1459-C8C8-BB9F-F2A6870E258D}"/>
              </a:ext>
            </a:extLst>
          </p:cNvPr>
          <p:cNvSpPr>
            <a:spLocks noGrp="1"/>
          </p:cNvSpPr>
          <p:nvPr>
            <p:ph idx="1"/>
          </p:nvPr>
        </p:nvSpPr>
        <p:spPr>
          <a:xfrm>
            <a:off x="581192" y="1675257"/>
            <a:ext cx="11029615" cy="3507486"/>
          </a:xfrm>
        </p:spPr>
        <p:txBody>
          <a:bodyPr>
            <a:normAutofit lnSpcReduction="10000"/>
          </a:bodyPr>
          <a:lstStyle/>
          <a:p>
            <a:pPr marL="305435" indent="-305435">
              <a:buFont typeface="Arial" panose="020B0604020202020204" pitchFamily="34" charset="0"/>
              <a:buChar char="•"/>
            </a:pPr>
            <a:r>
              <a:rPr lang="en-US" sz="2000">
                <a:latin typeface="Verdana"/>
                <a:ea typeface="Verdana"/>
              </a:rPr>
              <a:t>Substances are commonly used to prey on the person's vulnerabilities that leads to the recruitment of labor and sex trafficking. </a:t>
            </a:r>
            <a:endParaRPr lang="en-US">
              <a:latin typeface="Verdana"/>
              <a:ea typeface="Verdana"/>
            </a:endParaRPr>
          </a:p>
          <a:p>
            <a:pPr marL="305435" indent="-305435">
              <a:buFont typeface="Arial" panose="020B0604020202020204" pitchFamily="34" charset="0"/>
              <a:buChar char="•"/>
            </a:pPr>
            <a:endParaRPr lang="en-US" sz="2000"/>
          </a:p>
          <a:p>
            <a:pPr marL="305435" indent="-305435">
              <a:buFont typeface="Arial" panose="020B0604020202020204" pitchFamily="34" charset="0"/>
              <a:buChar char="•"/>
            </a:pPr>
            <a:r>
              <a:rPr lang="en-US" sz="2000">
                <a:latin typeface="Verdana"/>
                <a:ea typeface="Verdana"/>
              </a:rPr>
              <a:t>In some cases, traffickers exploit individuals who are already struggling with substance abuse, promising access to drugs in exchange for compliance or involvement in trafficking.</a:t>
            </a:r>
          </a:p>
          <a:p>
            <a:pPr marL="305435" indent="-305435">
              <a:buFont typeface="Arial" panose="020B0604020202020204" pitchFamily="34" charset="0"/>
              <a:buChar char="•"/>
            </a:pPr>
            <a:endParaRPr lang="en-US" sz="2000"/>
          </a:p>
          <a:p>
            <a:pPr marL="305435" indent="-305435">
              <a:buFont typeface="Arial" panose="020B0604020202020204" pitchFamily="34" charset="0"/>
              <a:buChar char="•"/>
            </a:pPr>
            <a:r>
              <a:rPr lang="en-US" sz="2000">
                <a:latin typeface="Verdana"/>
                <a:ea typeface="Verdana"/>
              </a:rPr>
              <a:t>Substances can be used to numb victims to the physical and emotional trauma they experience, making them more compliant over time.</a:t>
            </a:r>
          </a:p>
          <a:p>
            <a:pPr marL="305435" indent="-305435"/>
            <a:endParaRPr lang="en-US"/>
          </a:p>
        </p:txBody>
      </p:sp>
      <p:sp>
        <p:nvSpPr>
          <p:cNvPr id="3" name="Title 2">
            <a:extLst>
              <a:ext uri="{FF2B5EF4-FFF2-40B4-BE49-F238E27FC236}">
                <a16:creationId xmlns:a16="http://schemas.microsoft.com/office/drawing/2014/main" id="{840F27F7-1288-D84A-84E5-6A478848AE1E}"/>
              </a:ext>
            </a:extLst>
          </p:cNvPr>
          <p:cNvSpPr>
            <a:spLocks noGrp="1"/>
          </p:cNvSpPr>
          <p:nvPr>
            <p:ph type="title"/>
          </p:nvPr>
        </p:nvSpPr>
        <p:spPr>
          <a:xfrm>
            <a:off x="602963" y="705124"/>
            <a:ext cx="11007845" cy="656154"/>
          </a:xfrm>
        </p:spPr>
        <p:txBody>
          <a:bodyPr>
            <a:normAutofit fontScale="90000"/>
          </a:bodyPr>
          <a:lstStyle/>
          <a:p>
            <a:r>
              <a:rPr lang="en-US"/>
              <a:t>Recruitment Tactics and/or Coping</a:t>
            </a:r>
            <a:br>
              <a:rPr lang="en-US"/>
            </a:br>
            <a:br>
              <a:rPr lang="en-US"/>
            </a:br>
            <a:br>
              <a:rPr lang="en-US"/>
            </a:br>
            <a:br>
              <a:rPr lang="en-US"/>
            </a:br>
            <a:endParaRPr lang="en-US"/>
          </a:p>
        </p:txBody>
      </p:sp>
      <p:sp>
        <p:nvSpPr>
          <p:cNvPr id="4" name="Slide Number Placeholder 3">
            <a:extLst>
              <a:ext uri="{FF2B5EF4-FFF2-40B4-BE49-F238E27FC236}">
                <a16:creationId xmlns:a16="http://schemas.microsoft.com/office/drawing/2014/main" id="{B4772BFE-68CD-9362-6EB2-B0DA3FC931AF}"/>
              </a:ext>
            </a:extLst>
          </p:cNvPr>
          <p:cNvSpPr>
            <a:spLocks noGrp="1"/>
          </p:cNvSpPr>
          <p:nvPr>
            <p:ph type="sldNum" sz="quarter" idx="12"/>
          </p:nvPr>
        </p:nvSpPr>
        <p:spPr/>
        <p:txBody>
          <a:bodyPr/>
          <a:lstStyle/>
          <a:p>
            <a:fld id="{3A98EE3D-8CD1-4C3F-BD1C-C98C9596463C}" type="slidenum">
              <a:rPr lang="en-US" smtClean="0"/>
              <a:pPr/>
              <a:t>31</a:t>
            </a:fld>
            <a:endParaRPr lang="en-US"/>
          </a:p>
        </p:txBody>
      </p:sp>
      <p:pic>
        <p:nvPicPr>
          <p:cNvPr id="8" name="Picture 7">
            <a:extLst>
              <a:ext uri="{FF2B5EF4-FFF2-40B4-BE49-F238E27FC236}">
                <a16:creationId xmlns:a16="http://schemas.microsoft.com/office/drawing/2014/main" id="{3575147A-7C2D-7B1F-2514-251D6E39D515}"/>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184817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99687-F7C0-77D4-C13D-2C99D43D7AE9}"/>
              </a:ext>
            </a:extLst>
          </p:cNvPr>
          <p:cNvSpPr>
            <a:spLocks noGrp="1"/>
          </p:cNvSpPr>
          <p:nvPr>
            <p:ph type="title"/>
          </p:nvPr>
        </p:nvSpPr>
        <p:spPr>
          <a:xfrm>
            <a:off x="6090218" y="2761702"/>
            <a:ext cx="6593856" cy="1343034"/>
          </a:xfrm>
        </p:spPr>
        <p:txBody>
          <a:bodyPr>
            <a:normAutofit/>
          </a:bodyPr>
          <a:lstStyle/>
          <a:p>
            <a:r>
              <a:rPr lang="en-US" sz="3200"/>
              <a:t>Risk factors</a:t>
            </a:r>
          </a:p>
        </p:txBody>
      </p:sp>
      <p:pic>
        <p:nvPicPr>
          <p:cNvPr id="4" name="Picture 3">
            <a:extLst>
              <a:ext uri="{FF2B5EF4-FFF2-40B4-BE49-F238E27FC236}">
                <a16:creationId xmlns:a16="http://schemas.microsoft.com/office/drawing/2014/main" id="{70453122-25DF-494D-6A2E-B2C9F7483C10}"/>
              </a:ext>
            </a:extLst>
          </p:cNvPr>
          <p:cNvPicPr>
            <a:picLocks noChangeAspect="1"/>
          </p:cNvPicPr>
          <p:nvPr/>
        </p:nvPicPr>
        <p:blipFill>
          <a:blip r:embed="rId2"/>
          <a:stretch>
            <a:fillRect/>
          </a:stretch>
        </p:blipFill>
        <p:spPr>
          <a:xfrm>
            <a:off x="1304905" y="4102404"/>
            <a:ext cx="3489976" cy="3411667"/>
          </a:xfrm>
          <a:prstGeom prst="rect">
            <a:avLst/>
          </a:prstGeom>
        </p:spPr>
      </p:pic>
    </p:spTree>
    <p:extLst>
      <p:ext uri="{BB962C8B-B14F-4D97-AF65-F5344CB8AC3E}">
        <p14:creationId xmlns:p14="http://schemas.microsoft.com/office/powerpoint/2010/main" val="210183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C9443E-B630-504A-688F-55F909D708B4}"/>
              </a:ext>
            </a:extLst>
          </p:cNvPr>
          <p:cNvSpPr>
            <a:spLocks noGrp="1"/>
          </p:cNvSpPr>
          <p:nvPr>
            <p:ph idx="1"/>
          </p:nvPr>
        </p:nvSpPr>
        <p:spPr>
          <a:xfrm>
            <a:off x="603834" y="1437785"/>
            <a:ext cx="11029615" cy="4846320"/>
          </a:xfrm>
        </p:spPr>
        <p:txBody>
          <a:bodyPr>
            <a:normAutofit/>
          </a:bodyPr>
          <a:lstStyle/>
          <a:p>
            <a:pPr marL="305435" indent="-305435">
              <a:buFont typeface="Arial" panose="020B0604020202020204" pitchFamily="34" charset="0"/>
              <a:buChar char="•"/>
            </a:pPr>
            <a:r>
              <a:rPr lang="en-US">
                <a:latin typeface="Verdana"/>
                <a:ea typeface="Verdana"/>
              </a:rPr>
              <a:t>Young person/vulnerable adult</a:t>
            </a:r>
          </a:p>
          <a:p>
            <a:pPr marL="305435" indent="-305435">
              <a:buFont typeface="Arial" panose="020B0604020202020204" pitchFamily="34" charset="0"/>
              <a:buChar char="•"/>
            </a:pPr>
            <a:r>
              <a:rPr lang="en-US">
                <a:latin typeface="Verdana"/>
                <a:ea typeface="Verdana"/>
              </a:rPr>
              <a:t>Substance use</a:t>
            </a:r>
          </a:p>
          <a:p>
            <a:pPr marL="305435" indent="-305435">
              <a:buFont typeface="Arial" panose="020B0604020202020204" pitchFamily="34" charset="0"/>
              <a:buChar char="•"/>
            </a:pPr>
            <a:r>
              <a:rPr lang="en-US">
                <a:latin typeface="Verdana"/>
                <a:ea typeface="Verdana"/>
              </a:rPr>
              <a:t>Sometimes feel insecure</a:t>
            </a:r>
          </a:p>
          <a:p>
            <a:pPr marL="305435" indent="-305435">
              <a:buFont typeface="Arial" panose="020B0604020202020204" pitchFamily="34" charset="0"/>
              <a:buChar char="•"/>
            </a:pPr>
            <a:r>
              <a:rPr lang="en-US">
                <a:latin typeface="Verdana"/>
                <a:ea typeface="Verdana"/>
              </a:rPr>
              <a:t>Social isolation</a:t>
            </a:r>
          </a:p>
          <a:p>
            <a:pPr marL="305435" indent="-305435">
              <a:buFont typeface="Arial" panose="020B0604020202020204" pitchFamily="34" charset="0"/>
              <a:buChar char="•"/>
            </a:pPr>
            <a:r>
              <a:rPr lang="en-US">
                <a:latin typeface="Verdana"/>
                <a:ea typeface="Verdana"/>
              </a:rPr>
              <a:t>Desire to develop romantic relationships</a:t>
            </a:r>
          </a:p>
          <a:p>
            <a:pPr marL="305435" indent="-305435">
              <a:buFont typeface="Arial" panose="020B0604020202020204" pitchFamily="34" charset="0"/>
              <a:buChar char="•"/>
            </a:pPr>
            <a:r>
              <a:rPr lang="en-US">
                <a:latin typeface="Verdana"/>
                <a:ea typeface="Verdana"/>
              </a:rPr>
              <a:t>No means to pay for their substance addiction</a:t>
            </a:r>
          </a:p>
          <a:p>
            <a:pPr marL="305435" indent="-305435">
              <a:buFont typeface="Arial" panose="020B0604020202020204" pitchFamily="34" charset="0"/>
              <a:buChar char="•"/>
            </a:pPr>
            <a:r>
              <a:rPr lang="en-US">
                <a:latin typeface="Verdana"/>
                <a:ea typeface="Verdana"/>
              </a:rPr>
              <a:t>Intimate partner violence</a:t>
            </a:r>
          </a:p>
          <a:p>
            <a:pPr marL="305435" indent="-305435">
              <a:buFont typeface="Arial" panose="020B0604020202020204" pitchFamily="34" charset="0"/>
              <a:buChar char="•"/>
            </a:pPr>
            <a:r>
              <a:rPr lang="en-US">
                <a:latin typeface="Verdana"/>
                <a:ea typeface="Verdana"/>
              </a:rPr>
              <a:t>Co-occurring mental health challenges</a:t>
            </a:r>
          </a:p>
          <a:p>
            <a:pPr marL="305435" indent="-305435">
              <a:buFont typeface="Arial" panose="020B0604020202020204" pitchFamily="34" charset="0"/>
              <a:buChar char="•"/>
            </a:pPr>
            <a:r>
              <a:rPr lang="en-US">
                <a:latin typeface="Verdana"/>
                <a:ea typeface="Verdana"/>
              </a:rPr>
              <a:t>Homelessness or unstable housing</a:t>
            </a:r>
          </a:p>
          <a:p>
            <a:pPr marL="305435" indent="-305435">
              <a:buFont typeface="Arial" panose="020B0604020202020204" pitchFamily="34" charset="0"/>
              <a:buChar char="•"/>
            </a:pPr>
            <a:r>
              <a:rPr lang="en-US">
                <a:latin typeface="Verdana"/>
                <a:ea typeface="Verdana"/>
              </a:rPr>
              <a:t>Criminal record or legal vulnerability</a:t>
            </a:r>
            <a:endParaRPr lang="en-US"/>
          </a:p>
          <a:p>
            <a:pPr marL="305435" indent="-305435">
              <a:buFont typeface="Arial" panose="020B0604020202020204" pitchFamily="34" charset="0"/>
              <a:buChar char="•"/>
            </a:pPr>
            <a:r>
              <a:rPr lang="en-US">
                <a:latin typeface="Verdana"/>
                <a:ea typeface="Verdana"/>
              </a:rPr>
              <a:t>Test boundaries and take risks</a:t>
            </a:r>
          </a:p>
        </p:txBody>
      </p:sp>
      <p:sp>
        <p:nvSpPr>
          <p:cNvPr id="3" name="Title 2">
            <a:extLst>
              <a:ext uri="{FF2B5EF4-FFF2-40B4-BE49-F238E27FC236}">
                <a16:creationId xmlns:a16="http://schemas.microsoft.com/office/drawing/2014/main" id="{028BFA82-BCDC-D96E-B80E-3EB268D3A29B}"/>
              </a:ext>
            </a:extLst>
          </p:cNvPr>
          <p:cNvSpPr>
            <a:spLocks noGrp="1"/>
          </p:cNvSpPr>
          <p:nvPr>
            <p:ph type="title"/>
          </p:nvPr>
        </p:nvSpPr>
        <p:spPr/>
        <p:txBody>
          <a:bodyPr>
            <a:normAutofit/>
          </a:bodyPr>
          <a:lstStyle/>
          <a:p>
            <a:r>
              <a:rPr lang="en-US">
                <a:latin typeface="Verdana"/>
                <a:ea typeface="Verdana"/>
              </a:rPr>
              <a:t>Risk Factors for Recruitment</a:t>
            </a:r>
            <a:br>
              <a:rPr lang="en-US"/>
            </a:br>
            <a:endParaRPr lang="en-US"/>
          </a:p>
        </p:txBody>
      </p:sp>
      <p:sp>
        <p:nvSpPr>
          <p:cNvPr id="4" name="Slide Number Placeholder 3">
            <a:extLst>
              <a:ext uri="{FF2B5EF4-FFF2-40B4-BE49-F238E27FC236}">
                <a16:creationId xmlns:a16="http://schemas.microsoft.com/office/drawing/2014/main" id="{48AB30D5-6D6D-47A8-CFDD-413DE6DBA27F}"/>
              </a:ext>
            </a:extLst>
          </p:cNvPr>
          <p:cNvSpPr>
            <a:spLocks noGrp="1"/>
          </p:cNvSpPr>
          <p:nvPr>
            <p:ph type="sldNum" sz="quarter" idx="12"/>
          </p:nvPr>
        </p:nvSpPr>
        <p:spPr/>
        <p:txBody>
          <a:bodyPr/>
          <a:lstStyle/>
          <a:p>
            <a:fld id="{3A98EE3D-8CD1-4C3F-BD1C-C98C9596463C}" type="slidenum">
              <a:rPr lang="en-US" smtClean="0"/>
              <a:pPr/>
              <a:t>33</a:t>
            </a:fld>
            <a:endParaRPr lang="en-US"/>
          </a:p>
        </p:txBody>
      </p:sp>
      <p:pic>
        <p:nvPicPr>
          <p:cNvPr id="6" name="Picture 5">
            <a:extLst>
              <a:ext uri="{FF2B5EF4-FFF2-40B4-BE49-F238E27FC236}">
                <a16:creationId xmlns:a16="http://schemas.microsoft.com/office/drawing/2014/main" id="{5158D53D-DB6A-CAC7-73EA-CE50270EE2F8}"/>
              </a:ext>
            </a:extLst>
          </p:cNvPr>
          <p:cNvPicPr>
            <a:picLocks noChangeAspect="1"/>
          </p:cNvPicPr>
          <p:nvPr/>
        </p:nvPicPr>
        <p:blipFill>
          <a:blip r:embed="rId3"/>
          <a:stretch>
            <a:fillRect/>
          </a:stretch>
        </p:blipFill>
        <p:spPr>
          <a:xfrm>
            <a:off x="10318276" y="542776"/>
            <a:ext cx="1770034" cy="1354267"/>
          </a:xfrm>
          <a:prstGeom prst="rect">
            <a:avLst/>
          </a:prstGeom>
        </p:spPr>
      </p:pic>
    </p:spTree>
    <p:extLst>
      <p:ext uri="{BB962C8B-B14F-4D97-AF65-F5344CB8AC3E}">
        <p14:creationId xmlns:p14="http://schemas.microsoft.com/office/powerpoint/2010/main" val="365581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EFABBA-550E-5509-05B9-96694B5C76B2}"/>
              </a:ext>
            </a:extLst>
          </p:cNvPr>
          <p:cNvSpPr>
            <a:spLocks noGrp="1"/>
          </p:cNvSpPr>
          <p:nvPr>
            <p:ph type="title"/>
          </p:nvPr>
        </p:nvSpPr>
        <p:spPr/>
        <p:txBody>
          <a:bodyPr/>
          <a:lstStyle/>
          <a:p>
            <a:r>
              <a:rPr lang="en-US"/>
              <a:t>Forced Criminal Activity</a:t>
            </a:r>
            <a:br>
              <a:rPr lang="en-US"/>
            </a:br>
            <a:endParaRPr lang="en-US"/>
          </a:p>
        </p:txBody>
      </p:sp>
      <p:sp>
        <p:nvSpPr>
          <p:cNvPr id="4" name="Slide Number Placeholder 3">
            <a:extLst>
              <a:ext uri="{FF2B5EF4-FFF2-40B4-BE49-F238E27FC236}">
                <a16:creationId xmlns:a16="http://schemas.microsoft.com/office/drawing/2014/main" id="{09322D2A-9A4D-E277-B9EE-3FF38F228511}"/>
              </a:ext>
            </a:extLst>
          </p:cNvPr>
          <p:cNvSpPr>
            <a:spLocks noGrp="1"/>
          </p:cNvSpPr>
          <p:nvPr>
            <p:ph type="sldNum" sz="quarter" idx="12"/>
          </p:nvPr>
        </p:nvSpPr>
        <p:spPr/>
        <p:txBody>
          <a:bodyPr/>
          <a:lstStyle/>
          <a:p>
            <a:fld id="{3A98EE3D-8CD1-4C3F-BD1C-C98C9596463C}" type="slidenum">
              <a:rPr lang="en-US" smtClean="0"/>
              <a:pPr/>
              <a:t>34</a:t>
            </a:fld>
            <a:endParaRPr lang="en-US"/>
          </a:p>
        </p:txBody>
      </p:sp>
      <p:sp>
        <p:nvSpPr>
          <p:cNvPr id="5" name="Text Placeholder 9">
            <a:extLst>
              <a:ext uri="{FF2B5EF4-FFF2-40B4-BE49-F238E27FC236}">
                <a16:creationId xmlns:a16="http://schemas.microsoft.com/office/drawing/2014/main" id="{14D30760-049C-F3FF-1D7B-2C9BF60AAE9C}"/>
              </a:ext>
            </a:extLst>
          </p:cNvPr>
          <p:cNvSpPr txBox="1">
            <a:spLocks/>
          </p:cNvSpPr>
          <p:nvPr/>
        </p:nvSpPr>
        <p:spPr>
          <a:xfrm>
            <a:off x="605747" y="1174586"/>
            <a:ext cx="6753057" cy="4160521"/>
          </a:xfrm>
          <a:prstGeom prst="rect">
            <a:avLst/>
          </a:prstGeom>
        </p:spPr>
        <p:txBody>
          <a:bodyPr vert="horz" lIns="91440" tIns="45720" rIns="91440" bIns="45720" rtlCol="0" anchor="t" anchorCtr="0">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lang="en-US" sz="1700" kern="120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a:t>DRUGS AND LABOR TRAFFICKING</a:t>
            </a:r>
          </a:p>
        </p:txBody>
      </p:sp>
      <p:graphicFrame>
        <p:nvGraphicFramePr>
          <p:cNvPr id="6" name="Content Placeholder 2">
            <a:extLst>
              <a:ext uri="{FF2B5EF4-FFF2-40B4-BE49-F238E27FC236}">
                <a16:creationId xmlns:a16="http://schemas.microsoft.com/office/drawing/2014/main" id="{0068D7D3-390B-8192-DD18-EA931ECBC0DE}"/>
              </a:ext>
            </a:extLst>
          </p:cNvPr>
          <p:cNvGraphicFramePr>
            <a:graphicFrameLocks noGrp="1"/>
          </p:cNvGraphicFramePr>
          <p:nvPr>
            <p:ph idx="1"/>
            <p:extLst>
              <p:ext uri="{D42A27DB-BD31-4B8C-83A1-F6EECF244321}">
                <p14:modId xmlns:p14="http://schemas.microsoft.com/office/powerpoint/2010/main" val="3740912950"/>
              </p:ext>
            </p:extLst>
          </p:nvPr>
        </p:nvGraphicFramePr>
        <p:xfrm>
          <a:off x="581193" y="1515202"/>
          <a:ext cx="10163008" cy="4928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BC67A520-BA6B-293A-A242-9A2BB154D7E1}"/>
              </a:ext>
            </a:extLst>
          </p:cNvPr>
          <p:cNvPicPr>
            <a:picLocks noChangeAspect="1"/>
          </p:cNvPicPr>
          <p:nvPr/>
        </p:nvPicPr>
        <p:blipFill>
          <a:blip r:embed="rId8"/>
          <a:stretch>
            <a:fillRect/>
          </a:stretch>
        </p:blipFill>
        <p:spPr>
          <a:xfrm>
            <a:off x="10209419" y="499233"/>
            <a:ext cx="1770034" cy="1354267"/>
          </a:xfrm>
          <a:prstGeom prst="rect">
            <a:avLst/>
          </a:prstGeom>
        </p:spPr>
      </p:pic>
    </p:spTree>
    <p:extLst>
      <p:ext uri="{BB962C8B-B14F-4D97-AF65-F5344CB8AC3E}">
        <p14:creationId xmlns:p14="http://schemas.microsoft.com/office/powerpoint/2010/main" val="1101225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EFABBA-550E-5509-05B9-96694B5C76B2}"/>
              </a:ext>
            </a:extLst>
          </p:cNvPr>
          <p:cNvSpPr>
            <a:spLocks noGrp="1"/>
          </p:cNvSpPr>
          <p:nvPr>
            <p:ph type="title"/>
          </p:nvPr>
        </p:nvSpPr>
        <p:spPr/>
        <p:txBody>
          <a:bodyPr/>
          <a:lstStyle/>
          <a:p>
            <a:r>
              <a:rPr lang="en-US"/>
              <a:t>Forced Criminal Activity</a:t>
            </a:r>
            <a:br>
              <a:rPr lang="en-US"/>
            </a:br>
            <a:endParaRPr lang="en-US"/>
          </a:p>
        </p:txBody>
      </p:sp>
      <p:sp>
        <p:nvSpPr>
          <p:cNvPr id="4" name="Slide Number Placeholder 3">
            <a:extLst>
              <a:ext uri="{FF2B5EF4-FFF2-40B4-BE49-F238E27FC236}">
                <a16:creationId xmlns:a16="http://schemas.microsoft.com/office/drawing/2014/main" id="{09322D2A-9A4D-E277-B9EE-3FF38F228511}"/>
              </a:ext>
            </a:extLst>
          </p:cNvPr>
          <p:cNvSpPr>
            <a:spLocks noGrp="1"/>
          </p:cNvSpPr>
          <p:nvPr>
            <p:ph type="sldNum" sz="quarter" idx="12"/>
          </p:nvPr>
        </p:nvSpPr>
        <p:spPr/>
        <p:txBody>
          <a:bodyPr/>
          <a:lstStyle/>
          <a:p>
            <a:fld id="{3A98EE3D-8CD1-4C3F-BD1C-C98C9596463C}" type="slidenum">
              <a:rPr lang="en-US" smtClean="0"/>
              <a:pPr/>
              <a:t>35</a:t>
            </a:fld>
            <a:endParaRPr lang="en-US"/>
          </a:p>
        </p:txBody>
      </p:sp>
      <p:sp>
        <p:nvSpPr>
          <p:cNvPr id="5" name="Text Placeholder 9">
            <a:extLst>
              <a:ext uri="{FF2B5EF4-FFF2-40B4-BE49-F238E27FC236}">
                <a16:creationId xmlns:a16="http://schemas.microsoft.com/office/drawing/2014/main" id="{14D30760-049C-F3FF-1D7B-2C9BF60AAE9C}"/>
              </a:ext>
            </a:extLst>
          </p:cNvPr>
          <p:cNvSpPr txBox="1">
            <a:spLocks/>
          </p:cNvSpPr>
          <p:nvPr/>
        </p:nvSpPr>
        <p:spPr>
          <a:xfrm>
            <a:off x="605747" y="1174586"/>
            <a:ext cx="6753057" cy="4160521"/>
          </a:xfrm>
          <a:prstGeom prst="rect">
            <a:avLst/>
          </a:prstGeom>
        </p:spPr>
        <p:txBody>
          <a:bodyPr vert="horz" lIns="91440" tIns="45720" rIns="91440" bIns="45720" rtlCol="0" anchor="t" anchorCtr="0">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lang="en-US" sz="1700" kern="1200" dirty="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a:t>SUBSTANCE ADDICTION AND TRAFFICKING</a:t>
            </a:r>
          </a:p>
        </p:txBody>
      </p:sp>
      <p:graphicFrame>
        <p:nvGraphicFramePr>
          <p:cNvPr id="8" name="Content Placeholder 2">
            <a:extLst>
              <a:ext uri="{FF2B5EF4-FFF2-40B4-BE49-F238E27FC236}">
                <a16:creationId xmlns:a16="http://schemas.microsoft.com/office/drawing/2014/main" id="{59BC2A86-8BE6-8920-B02A-6F1F2D848302}"/>
              </a:ext>
            </a:extLst>
          </p:cNvPr>
          <p:cNvGraphicFramePr>
            <a:graphicFrameLocks noGrp="1"/>
          </p:cNvGraphicFramePr>
          <p:nvPr>
            <p:ph idx="1"/>
            <p:extLst>
              <p:ext uri="{D42A27DB-BD31-4B8C-83A1-F6EECF244321}">
                <p14:modId xmlns:p14="http://schemas.microsoft.com/office/powerpoint/2010/main" val="3002224765"/>
              </p:ext>
            </p:extLst>
          </p:nvPr>
        </p:nvGraphicFramePr>
        <p:xfrm>
          <a:off x="605747" y="1894678"/>
          <a:ext cx="10359397" cy="3626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94F37296-140F-3F54-94D3-9A3B91E9B558}"/>
              </a:ext>
            </a:extLst>
          </p:cNvPr>
          <p:cNvPicPr>
            <a:picLocks noChangeAspect="1"/>
          </p:cNvPicPr>
          <p:nvPr/>
        </p:nvPicPr>
        <p:blipFill>
          <a:blip r:embed="rId8"/>
          <a:stretch>
            <a:fillRect/>
          </a:stretch>
        </p:blipFill>
        <p:spPr>
          <a:xfrm>
            <a:off x="10242076" y="542776"/>
            <a:ext cx="1770034" cy="1354267"/>
          </a:xfrm>
          <a:prstGeom prst="rect">
            <a:avLst/>
          </a:prstGeom>
        </p:spPr>
      </p:pic>
    </p:spTree>
    <p:extLst>
      <p:ext uri="{BB962C8B-B14F-4D97-AF65-F5344CB8AC3E}">
        <p14:creationId xmlns:p14="http://schemas.microsoft.com/office/powerpoint/2010/main" val="1981167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997AB-86B9-F4FE-AE7B-6A5A4B92E881}"/>
              </a:ext>
            </a:extLst>
          </p:cNvPr>
          <p:cNvSpPr>
            <a:spLocks noGrp="1"/>
          </p:cNvSpPr>
          <p:nvPr>
            <p:ph type="title"/>
          </p:nvPr>
        </p:nvSpPr>
        <p:spPr/>
        <p:txBody>
          <a:bodyPr/>
          <a:lstStyle/>
          <a:p>
            <a:r>
              <a:rPr lang="en-US"/>
              <a:t>Traffickers Tactics and Consequences</a:t>
            </a:r>
            <a:br>
              <a:rPr lang="en-US"/>
            </a:br>
            <a:endParaRPr lang="en-US"/>
          </a:p>
        </p:txBody>
      </p:sp>
      <p:sp>
        <p:nvSpPr>
          <p:cNvPr id="4" name="Slide Number Placeholder 3">
            <a:extLst>
              <a:ext uri="{FF2B5EF4-FFF2-40B4-BE49-F238E27FC236}">
                <a16:creationId xmlns:a16="http://schemas.microsoft.com/office/drawing/2014/main" id="{D4370985-E3AE-D1B1-A72B-6396A6A4644B}"/>
              </a:ext>
            </a:extLst>
          </p:cNvPr>
          <p:cNvSpPr>
            <a:spLocks noGrp="1"/>
          </p:cNvSpPr>
          <p:nvPr>
            <p:ph type="sldNum" sz="quarter" idx="12"/>
          </p:nvPr>
        </p:nvSpPr>
        <p:spPr/>
        <p:txBody>
          <a:bodyPr/>
          <a:lstStyle/>
          <a:p>
            <a:fld id="{3A98EE3D-8CD1-4C3F-BD1C-C98C9596463C}" type="slidenum">
              <a:rPr lang="en-US" smtClean="0"/>
              <a:pPr/>
              <a:t>36</a:t>
            </a:fld>
            <a:endParaRPr lang="en-US"/>
          </a:p>
        </p:txBody>
      </p:sp>
      <p:graphicFrame>
        <p:nvGraphicFramePr>
          <p:cNvPr id="5" name="Content Placeholder 2">
            <a:extLst>
              <a:ext uri="{FF2B5EF4-FFF2-40B4-BE49-F238E27FC236}">
                <a16:creationId xmlns:a16="http://schemas.microsoft.com/office/drawing/2014/main" id="{973A6DB3-97EF-A149-ED95-8885BC2C7F99}"/>
              </a:ext>
            </a:extLst>
          </p:cNvPr>
          <p:cNvGraphicFramePr>
            <a:graphicFrameLocks noGrp="1"/>
          </p:cNvGraphicFramePr>
          <p:nvPr>
            <p:ph idx="1"/>
            <p:extLst>
              <p:ext uri="{D42A27DB-BD31-4B8C-83A1-F6EECF244321}">
                <p14:modId xmlns:p14="http://schemas.microsoft.com/office/powerpoint/2010/main" val="2815292370"/>
              </p:ext>
            </p:extLst>
          </p:nvPr>
        </p:nvGraphicFramePr>
        <p:xfrm>
          <a:off x="383309" y="1134846"/>
          <a:ext cx="11425382" cy="4588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0A7D7B7D-E95A-D9AE-B234-5FB768271DF0}"/>
              </a:ext>
            </a:extLst>
          </p:cNvPr>
          <p:cNvPicPr>
            <a:picLocks noChangeAspect="1"/>
          </p:cNvPicPr>
          <p:nvPr/>
        </p:nvPicPr>
        <p:blipFill>
          <a:blip r:embed="rId8"/>
          <a:stretch>
            <a:fillRect/>
          </a:stretch>
        </p:blipFill>
        <p:spPr>
          <a:xfrm>
            <a:off x="10427133" y="455690"/>
            <a:ext cx="1770034" cy="1354267"/>
          </a:xfrm>
          <a:prstGeom prst="rect">
            <a:avLst/>
          </a:prstGeom>
        </p:spPr>
      </p:pic>
    </p:spTree>
    <p:extLst>
      <p:ext uri="{BB962C8B-B14F-4D97-AF65-F5344CB8AC3E}">
        <p14:creationId xmlns:p14="http://schemas.microsoft.com/office/powerpoint/2010/main" val="2702597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99687-F7C0-77D4-C13D-2C99D43D7AE9}"/>
              </a:ext>
            </a:extLst>
          </p:cNvPr>
          <p:cNvSpPr>
            <a:spLocks noGrp="1"/>
          </p:cNvSpPr>
          <p:nvPr>
            <p:ph type="title"/>
          </p:nvPr>
        </p:nvSpPr>
        <p:spPr>
          <a:xfrm>
            <a:off x="5342567" y="2291976"/>
            <a:ext cx="6593856" cy="1343034"/>
          </a:xfrm>
        </p:spPr>
        <p:txBody>
          <a:bodyPr>
            <a:normAutofit/>
          </a:bodyPr>
          <a:lstStyle/>
          <a:p>
            <a:r>
              <a:rPr lang="en-US" sz="3200"/>
              <a:t>Impact of substance abuse</a:t>
            </a:r>
          </a:p>
        </p:txBody>
      </p:sp>
    </p:spTree>
    <p:extLst>
      <p:ext uri="{BB962C8B-B14F-4D97-AF65-F5344CB8AC3E}">
        <p14:creationId xmlns:p14="http://schemas.microsoft.com/office/powerpoint/2010/main" val="280481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F8F08-DAFD-F5F5-95C7-7ADE27196318}"/>
              </a:ext>
            </a:extLst>
          </p:cNvPr>
          <p:cNvSpPr>
            <a:spLocks noGrp="1"/>
          </p:cNvSpPr>
          <p:nvPr>
            <p:ph idx="1"/>
          </p:nvPr>
        </p:nvSpPr>
        <p:spPr>
          <a:xfrm>
            <a:off x="581193" y="1675256"/>
            <a:ext cx="10391608" cy="4477620"/>
          </a:xfrm>
        </p:spPr>
        <p:txBody>
          <a:bodyPr>
            <a:normAutofit fontScale="85000" lnSpcReduction="20000"/>
          </a:bodyPr>
          <a:lstStyle/>
          <a:p>
            <a:pPr>
              <a:buFont typeface="Arial" panose="020B0604020202020204" pitchFamily="34" charset="0"/>
              <a:buChar char="•"/>
            </a:pPr>
            <a:r>
              <a:rPr lang="en-US" sz="2100" b="1"/>
              <a:t>Trauma can lead to self-medication: </a:t>
            </a:r>
            <a:r>
              <a:rPr lang="en-US" sz="2100"/>
              <a:t>Individuals who have experienced trauma struggle with anxiety, depression, and other mental health issues</a:t>
            </a:r>
          </a:p>
          <a:p>
            <a:pPr>
              <a:buFont typeface="Arial" panose="020B0604020202020204" pitchFamily="34" charset="0"/>
              <a:buChar char="•"/>
            </a:pPr>
            <a:endParaRPr lang="en-US" sz="2100"/>
          </a:p>
          <a:p>
            <a:pPr>
              <a:buFont typeface="Arial" panose="020B0604020202020204" pitchFamily="34" charset="0"/>
              <a:buChar char="•"/>
            </a:pPr>
            <a:r>
              <a:rPr lang="en-US" sz="2100" b="1"/>
              <a:t>Childhood trauma can lead to substance abuse later in life: </a:t>
            </a:r>
            <a:r>
              <a:rPr lang="en-US" sz="2100"/>
              <a:t>Studies have shown that individuals who experience childhood trauma, such as abuse or neglect, are more likely to struggle with substance abuse later in life.</a:t>
            </a:r>
          </a:p>
          <a:p>
            <a:pPr>
              <a:buFont typeface="Arial" panose="020B0604020202020204" pitchFamily="34" charset="0"/>
              <a:buChar char="•"/>
            </a:pPr>
            <a:endParaRPr lang="en-US" sz="2100"/>
          </a:p>
          <a:p>
            <a:pPr>
              <a:buFont typeface="Arial" panose="020B0604020202020204" pitchFamily="34" charset="0"/>
              <a:buChar char="•"/>
            </a:pPr>
            <a:r>
              <a:rPr lang="en-US" sz="2100" b="1"/>
              <a:t>Trauma and addiction can co-occur: </a:t>
            </a:r>
            <a:r>
              <a:rPr lang="en-US" sz="2100"/>
              <a:t>Trauma and addiction often go hand-in-hand.</a:t>
            </a:r>
          </a:p>
          <a:p>
            <a:pPr>
              <a:buFont typeface="Arial" panose="020B0604020202020204" pitchFamily="34" charset="0"/>
              <a:buChar char="•"/>
            </a:pPr>
            <a:endParaRPr lang="en-US" sz="2100"/>
          </a:p>
          <a:p>
            <a:pPr>
              <a:buFont typeface="Arial" panose="020B0604020202020204" pitchFamily="34" charset="0"/>
              <a:buChar char="•"/>
            </a:pPr>
            <a:r>
              <a:rPr lang="en-US" sz="2100" b="1"/>
              <a:t>Treatment for trauma and substance abuse: </a:t>
            </a:r>
            <a:r>
              <a:rPr lang="en-US" sz="2100"/>
              <a:t>Effective treatment for trauma and substance abuse involves a combination of therapies, including cognitive-behavioral therapy (CBT), trauma-focused therapy, and addiction treatment.</a:t>
            </a:r>
          </a:p>
          <a:p>
            <a:endParaRPr lang="en-US"/>
          </a:p>
        </p:txBody>
      </p:sp>
      <p:sp>
        <p:nvSpPr>
          <p:cNvPr id="3" name="Title 2">
            <a:extLst>
              <a:ext uri="{FF2B5EF4-FFF2-40B4-BE49-F238E27FC236}">
                <a16:creationId xmlns:a16="http://schemas.microsoft.com/office/drawing/2014/main" id="{330DC61A-AB6E-499B-5D06-20516011B05B}"/>
              </a:ext>
            </a:extLst>
          </p:cNvPr>
          <p:cNvSpPr>
            <a:spLocks noGrp="1"/>
          </p:cNvSpPr>
          <p:nvPr>
            <p:ph type="title"/>
          </p:nvPr>
        </p:nvSpPr>
        <p:spPr/>
        <p:txBody>
          <a:bodyPr/>
          <a:lstStyle/>
          <a:p>
            <a:r>
              <a:rPr lang="en-US"/>
              <a:t>Connecting Trauma and Substance Abuse</a:t>
            </a:r>
            <a:br>
              <a:rPr lang="en-US"/>
            </a:br>
            <a:endParaRPr lang="en-US"/>
          </a:p>
        </p:txBody>
      </p:sp>
      <p:sp>
        <p:nvSpPr>
          <p:cNvPr id="4" name="Slide Number Placeholder 3">
            <a:extLst>
              <a:ext uri="{FF2B5EF4-FFF2-40B4-BE49-F238E27FC236}">
                <a16:creationId xmlns:a16="http://schemas.microsoft.com/office/drawing/2014/main" id="{D23C60BF-1CBD-4A44-BE0B-1842C3E3510C}"/>
              </a:ext>
            </a:extLst>
          </p:cNvPr>
          <p:cNvSpPr>
            <a:spLocks noGrp="1"/>
          </p:cNvSpPr>
          <p:nvPr>
            <p:ph type="sldNum" sz="quarter" idx="12"/>
          </p:nvPr>
        </p:nvSpPr>
        <p:spPr/>
        <p:txBody>
          <a:bodyPr/>
          <a:lstStyle/>
          <a:p>
            <a:fld id="{3A98EE3D-8CD1-4C3F-BD1C-C98C9596463C}" type="slidenum">
              <a:rPr lang="en-US" smtClean="0"/>
              <a:pPr/>
              <a:t>38</a:t>
            </a:fld>
            <a:endParaRPr lang="en-US"/>
          </a:p>
        </p:txBody>
      </p:sp>
      <p:pic>
        <p:nvPicPr>
          <p:cNvPr id="6" name="Picture 5">
            <a:extLst>
              <a:ext uri="{FF2B5EF4-FFF2-40B4-BE49-F238E27FC236}">
                <a16:creationId xmlns:a16="http://schemas.microsoft.com/office/drawing/2014/main" id="{4370BD96-CB65-EC45-6BD1-8DD391FD1B06}"/>
              </a:ext>
            </a:extLst>
          </p:cNvPr>
          <p:cNvPicPr>
            <a:picLocks noChangeAspect="1"/>
          </p:cNvPicPr>
          <p:nvPr/>
        </p:nvPicPr>
        <p:blipFill>
          <a:blip r:embed="rId3"/>
          <a:stretch>
            <a:fillRect/>
          </a:stretch>
        </p:blipFill>
        <p:spPr>
          <a:xfrm>
            <a:off x="10427133" y="542776"/>
            <a:ext cx="1770034" cy="1354267"/>
          </a:xfrm>
          <a:prstGeom prst="rect">
            <a:avLst/>
          </a:prstGeom>
        </p:spPr>
      </p:pic>
    </p:spTree>
    <p:extLst>
      <p:ext uri="{BB962C8B-B14F-4D97-AF65-F5344CB8AC3E}">
        <p14:creationId xmlns:p14="http://schemas.microsoft.com/office/powerpoint/2010/main" val="886304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F8F08-DAFD-F5F5-95C7-7ADE27196318}"/>
              </a:ext>
            </a:extLst>
          </p:cNvPr>
          <p:cNvSpPr>
            <a:spLocks noGrp="1"/>
          </p:cNvSpPr>
          <p:nvPr>
            <p:ph idx="1"/>
          </p:nvPr>
        </p:nvSpPr>
        <p:spPr>
          <a:xfrm>
            <a:off x="581193" y="1563624"/>
            <a:ext cx="10291024" cy="4654296"/>
          </a:xfrm>
        </p:spPr>
        <p:txBody>
          <a:bodyPr>
            <a:normAutofit fontScale="85000" lnSpcReduction="10000"/>
          </a:bodyPr>
          <a:lstStyle/>
          <a:p>
            <a:pPr>
              <a:buFont typeface="Arial" panose="020B0604020202020204" pitchFamily="34" charset="0"/>
              <a:buChar char="•"/>
            </a:pPr>
            <a:r>
              <a:rPr lang="en-US" sz="1900"/>
              <a:t>The psychological trauma from substance addiction profoundly affects mental and emotional well-being.</a:t>
            </a:r>
          </a:p>
          <a:p>
            <a:pPr>
              <a:buFont typeface="Arial" panose="020B0604020202020204" pitchFamily="34" charset="0"/>
              <a:buChar char="•"/>
            </a:pPr>
            <a:endParaRPr lang="en-US" sz="1900"/>
          </a:p>
          <a:p>
            <a:pPr>
              <a:buFont typeface="Arial" panose="020B0604020202020204" pitchFamily="34" charset="0"/>
              <a:buChar char="•"/>
            </a:pPr>
            <a:r>
              <a:rPr lang="en-US" sz="1900"/>
              <a:t>It often leads to feelings of guilt, shame, and low self-worth, creating cycles of dependency and despair.</a:t>
            </a:r>
          </a:p>
          <a:p>
            <a:pPr>
              <a:buFont typeface="Arial" panose="020B0604020202020204" pitchFamily="34" charset="0"/>
              <a:buChar char="•"/>
            </a:pPr>
            <a:endParaRPr lang="en-US" sz="1900"/>
          </a:p>
          <a:p>
            <a:pPr>
              <a:buFont typeface="Arial" panose="020B0604020202020204" pitchFamily="34" charset="0"/>
              <a:buChar char="•"/>
            </a:pPr>
            <a:r>
              <a:rPr lang="en-US" sz="1900"/>
              <a:t>Addiction can damage cognitive function, impair decision-making, and exacerbate mental health issues like depression, anxiety, or PTSD.</a:t>
            </a:r>
          </a:p>
          <a:p>
            <a:pPr>
              <a:buFont typeface="Arial" panose="020B0604020202020204" pitchFamily="34" charset="0"/>
              <a:buChar char="•"/>
            </a:pPr>
            <a:endParaRPr lang="en-US" sz="1900"/>
          </a:p>
          <a:p>
            <a:pPr>
              <a:buFont typeface="Arial" panose="020B0604020202020204" pitchFamily="34" charset="0"/>
              <a:buChar char="•"/>
            </a:pPr>
            <a:r>
              <a:rPr lang="en-US" sz="1900"/>
              <a:t>Social isolation, strained relationships, and stigmatization further intensify the trauma, making recovery challenging.</a:t>
            </a:r>
          </a:p>
          <a:p>
            <a:pPr>
              <a:buFont typeface="Arial" panose="020B0604020202020204" pitchFamily="34" charset="0"/>
              <a:buChar char="•"/>
            </a:pPr>
            <a:endParaRPr lang="en-US" sz="1900"/>
          </a:p>
          <a:p>
            <a:pPr>
              <a:buFont typeface="Arial" panose="020B0604020202020204" pitchFamily="34" charset="0"/>
              <a:buChar char="•"/>
            </a:pPr>
            <a:r>
              <a:rPr lang="en-US" sz="1900"/>
              <a:t>The effects can also leave individuals more vulnerable to exploitation and abuse, creating additional layers of psychological harm.</a:t>
            </a:r>
          </a:p>
          <a:p>
            <a:endParaRPr lang="en-US"/>
          </a:p>
        </p:txBody>
      </p:sp>
      <p:sp>
        <p:nvSpPr>
          <p:cNvPr id="3" name="Title 2">
            <a:extLst>
              <a:ext uri="{FF2B5EF4-FFF2-40B4-BE49-F238E27FC236}">
                <a16:creationId xmlns:a16="http://schemas.microsoft.com/office/drawing/2014/main" id="{330DC61A-AB6E-499B-5D06-20516011B05B}"/>
              </a:ext>
            </a:extLst>
          </p:cNvPr>
          <p:cNvSpPr>
            <a:spLocks noGrp="1"/>
          </p:cNvSpPr>
          <p:nvPr>
            <p:ph type="title"/>
          </p:nvPr>
        </p:nvSpPr>
        <p:spPr/>
        <p:txBody>
          <a:bodyPr>
            <a:normAutofit fontScale="90000"/>
          </a:bodyPr>
          <a:lstStyle/>
          <a:p>
            <a:r>
              <a:rPr lang="en-US"/>
              <a:t>Psychological Impact</a:t>
            </a:r>
            <a:br>
              <a:rPr lang="en-US"/>
            </a:br>
            <a:br>
              <a:rPr lang="en-US"/>
            </a:br>
            <a:endParaRPr lang="en-US"/>
          </a:p>
        </p:txBody>
      </p:sp>
      <p:sp>
        <p:nvSpPr>
          <p:cNvPr id="4" name="Slide Number Placeholder 3">
            <a:extLst>
              <a:ext uri="{FF2B5EF4-FFF2-40B4-BE49-F238E27FC236}">
                <a16:creationId xmlns:a16="http://schemas.microsoft.com/office/drawing/2014/main" id="{D23C60BF-1CBD-4A44-BE0B-1842C3E3510C}"/>
              </a:ext>
            </a:extLst>
          </p:cNvPr>
          <p:cNvSpPr>
            <a:spLocks noGrp="1"/>
          </p:cNvSpPr>
          <p:nvPr>
            <p:ph type="sldNum" sz="quarter" idx="12"/>
          </p:nvPr>
        </p:nvSpPr>
        <p:spPr/>
        <p:txBody>
          <a:bodyPr/>
          <a:lstStyle/>
          <a:p>
            <a:fld id="{3A98EE3D-8CD1-4C3F-BD1C-C98C9596463C}" type="slidenum">
              <a:rPr lang="en-US" smtClean="0"/>
              <a:pPr/>
              <a:t>39</a:t>
            </a:fld>
            <a:endParaRPr lang="en-US"/>
          </a:p>
        </p:txBody>
      </p:sp>
      <p:pic>
        <p:nvPicPr>
          <p:cNvPr id="6" name="Picture 5">
            <a:extLst>
              <a:ext uri="{FF2B5EF4-FFF2-40B4-BE49-F238E27FC236}">
                <a16:creationId xmlns:a16="http://schemas.microsoft.com/office/drawing/2014/main" id="{418EB527-B87D-C444-D1A5-B795982B09F5}"/>
              </a:ext>
            </a:extLst>
          </p:cNvPr>
          <p:cNvPicPr>
            <a:picLocks noChangeAspect="1"/>
          </p:cNvPicPr>
          <p:nvPr/>
        </p:nvPicPr>
        <p:blipFill>
          <a:blip r:embed="rId3"/>
          <a:stretch>
            <a:fillRect/>
          </a:stretch>
        </p:blipFill>
        <p:spPr>
          <a:xfrm>
            <a:off x="10427133" y="542776"/>
            <a:ext cx="1770034" cy="1354267"/>
          </a:xfrm>
          <a:prstGeom prst="rect">
            <a:avLst/>
          </a:prstGeom>
        </p:spPr>
      </p:pic>
    </p:spTree>
    <p:extLst>
      <p:ext uri="{BB962C8B-B14F-4D97-AF65-F5344CB8AC3E}">
        <p14:creationId xmlns:p14="http://schemas.microsoft.com/office/powerpoint/2010/main" val="104901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a:extLst>
              <a:ext uri="{FF2B5EF4-FFF2-40B4-BE49-F238E27FC236}">
                <a16:creationId xmlns:a16="http://schemas.microsoft.com/office/drawing/2014/main" id="{4C89D962-B8B0-4CCD-A058-B6DA2B924F0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fontAlgn="base">
              <a:lnSpc>
                <a:spcPct val="100000"/>
              </a:lnSpc>
              <a:spcBef>
                <a:spcPct val="0"/>
              </a:spcBef>
              <a:spcAft>
                <a:spcPct val="0"/>
              </a:spcAft>
              <a:buClrTx/>
              <a:buFontTx/>
              <a:buNone/>
            </a:pPr>
            <a:fld id="{A64AAF40-F8CB-4B7E-9E23-315F4E4A4391}" type="slidenum">
              <a:rPr lang="en-US" altLang="en-US" sz="1000"/>
              <a:pPr fontAlgn="base">
                <a:lnSpc>
                  <a:spcPct val="100000"/>
                </a:lnSpc>
                <a:spcBef>
                  <a:spcPct val="0"/>
                </a:spcBef>
                <a:spcAft>
                  <a:spcPct val="0"/>
                </a:spcAft>
                <a:buClrTx/>
                <a:buFontTx/>
                <a:buNone/>
              </a:pPr>
              <a:t>4</a:t>
            </a:fld>
            <a:endParaRPr lang="en-US" altLang="en-US" sz="1000"/>
          </a:p>
        </p:txBody>
      </p:sp>
      <p:sp>
        <p:nvSpPr>
          <p:cNvPr id="4" name="Title 3">
            <a:extLst>
              <a:ext uri="{FF2B5EF4-FFF2-40B4-BE49-F238E27FC236}">
                <a16:creationId xmlns:a16="http://schemas.microsoft.com/office/drawing/2014/main" id="{9DA070A0-5B6B-4B39-8D00-320990D5756D}"/>
              </a:ext>
            </a:extLst>
          </p:cNvPr>
          <p:cNvSpPr>
            <a:spLocks noGrp="1"/>
          </p:cNvSpPr>
          <p:nvPr>
            <p:ph type="title" idx="4294967295"/>
          </p:nvPr>
        </p:nvSpPr>
        <p:spPr>
          <a:xfrm>
            <a:off x="1524000" y="802032"/>
            <a:ext cx="9144000" cy="633068"/>
          </a:xfrm>
        </p:spPr>
        <p:txBody>
          <a:bodyPr>
            <a:normAutofit fontScale="90000"/>
          </a:bodyPr>
          <a:lstStyle/>
          <a:p>
            <a:pPr>
              <a:defRPr/>
            </a:pPr>
            <a:br>
              <a:rPr lang="en-US" sz="1900" dirty="0">
                <a:latin typeface="Verdana"/>
                <a:ea typeface="Verdana"/>
              </a:rPr>
            </a:br>
            <a:br>
              <a:rPr lang="en-US" sz="1900" dirty="0">
                <a:latin typeface="Verdana"/>
                <a:ea typeface="Verdana"/>
              </a:rPr>
            </a:br>
            <a:endParaRPr lang="en-US" sz="3200">
              <a:latin typeface="Verdana"/>
            </a:endParaRPr>
          </a:p>
        </p:txBody>
      </p:sp>
      <p:grpSp>
        <p:nvGrpSpPr>
          <p:cNvPr id="30724" name="Group 4">
            <a:extLst>
              <a:ext uri="{FF2B5EF4-FFF2-40B4-BE49-F238E27FC236}">
                <a16:creationId xmlns:a16="http://schemas.microsoft.com/office/drawing/2014/main" id="{3B442D9E-6817-4A20-81D9-120D42F1A50A}"/>
              </a:ext>
            </a:extLst>
          </p:cNvPr>
          <p:cNvGrpSpPr>
            <a:grpSpLocks/>
          </p:cNvGrpSpPr>
          <p:nvPr/>
        </p:nvGrpSpPr>
        <p:grpSpPr bwMode="auto">
          <a:xfrm>
            <a:off x="2671763" y="1913235"/>
            <a:ext cx="7626350" cy="923330"/>
            <a:chOff x="609600" y="957000"/>
            <a:chExt cx="10167382" cy="1122324"/>
          </a:xfrm>
        </p:grpSpPr>
        <p:sp>
          <p:nvSpPr>
            <p:cNvPr id="30741" name="TextBox 5">
              <a:extLst>
                <a:ext uri="{FF2B5EF4-FFF2-40B4-BE49-F238E27FC236}">
                  <a16:creationId xmlns:a16="http://schemas.microsoft.com/office/drawing/2014/main" id="{5E4B9FC1-CE0A-460B-A387-8BC8E42A955D}"/>
                </a:ext>
              </a:extLst>
            </p:cNvPr>
            <p:cNvSpPr txBox="1">
              <a:spLocks noChangeArrowheads="1"/>
            </p:cNvSpPr>
            <p:nvPr/>
          </p:nvSpPr>
          <p:spPr bwMode="auto">
            <a:xfrm>
              <a:off x="938653" y="1245106"/>
              <a:ext cx="1919599" cy="63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defTabSz="6858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defTabSz="68580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defTabSz="6858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1400" b="1" noProof="1">
                  <a:solidFill>
                    <a:srgbClr val="000000"/>
                  </a:solidFill>
                  <a:latin typeface="Bell MT" panose="02020503060305020303" pitchFamily="18" charset="0"/>
                </a:rPr>
                <a:t>Trafficker/Pimp Trafficking</a:t>
              </a:r>
            </a:p>
          </p:txBody>
        </p:sp>
        <p:grpSp>
          <p:nvGrpSpPr>
            <p:cNvPr id="30742" name="Group 6">
              <a:extLst>
                <a:ext uri="{FF2B5EF4-FFF2-40B4-BE49-F238E27FC236}">
                  <a16:creationId xmlns:a16="http://schemas.microsoft.com/office/drawing/2014/main" id="{F436DF3C-E2EE-44F8-9FD2-58F4A31A6C41}"/>
                </a:ext>
              </a:extLst>
            </p:cNvPr>
            <p:cNvGrpSpPr>
              <a:grpSpLocks/>
            </p:cNvGrpSpPr>
            <p:nvPr/>
          </p:nvGrpSpPr>
          <p:grpSpPr bwMode="auto">
            <a:xfrm>
              <a:off x="609600" y="957000"/>
              <a:ext cx="10167382" cy="1122324"/>
              <a:chOff x="609600" y="957000"/>
              <a:chExt cx="10167382" cy="1122324"/>
            </a:xfrm>
          </p:grpSpPr>
          <p:sp>
            <p:nvSpPr>
              <p:cNvPr id="8" name="Shape">
                <a:extLst>
                  <a:ext uri="{FF2B5EF4-FFF2-40B4-BE49-F238E27FC236}">
                    <a16:creationId xmlns:a16="http://schemas.microsoft.com/office/drawing/2014/main" id="{FF6226FA-DB74-49E0-BD46-560F89D64A7A}"/>
                  </a:ext>
                </a:extLst>
              </p:cNvPr>
              <p:cNvSpPr/>
              <p:nvPr/>
            </p:nvSpPr>
            <p:spPr>
              <a:xfrm>
                <a:off x="609600" y="1155391"/>
                <a:ext cx="2529146" cy="864476"/>
              </a:xfrm>
              <a:custGeom>
                <a:avLst/>
                <a:gdLst/>
                <a:ahLst/>
                <a:cxnLst>
                  <a:cxn ang="0">
                    <a:pos x="wd2" y="hd2"/>
                  </a:cxn>
                  <a:cxn ang="5400000">
                    <a:pos x="wd2" y="hd2"/>
                  </a:cxn>
                  <a:cxn ang="10800000">
                    <a:pos x="wd2" y="hd2"/>
                  </a:cxn>
                  <a:cxn ang="16200000">
                    <a:pos x="wd2" y="hd2"/>
                  </a:cxn>
                </a:cxnLst>
                <a:rect l="0" t="0" r="r" b="b"/>
                <a:pathLst>
                  <a:path w="21600" h="21600" extrusionOk="0">
                    <a:moveTo>
                      <a:pt x="19502" y="93"/>
                    </a:moveTo>
                    <a:cubicBezTo>
                      <a:pt x="18970" y="0"/>
                      <a:pt x="18438" y="0"/>
                      <a:pt x="17879" y="0"/>
                    </a:cubicBezTo>
                    <a:cubicBezTo>
                      <a:pt x="17375" y="0"/>
                      <a:pt x="16872" y="0"/>
                      <a:pt x="16368" y="0"/>
                    </a:cubicBezTo>
                    <a:cubicBezTo>
                      <a:pt x="15836" y="0"/>
                      <a:pt x="15277" y="0"/>
                      <a:pt x="14745" y="0"/>
                    </a:cubicBezTo>
                    <a:cubicBezTo>
                      <a:pt x="14213" y="0"/>
                      <a:pt x="13710" y="0"/>
                      <a:pt x="13178" y="0"/>
                    </a:cubicBezTo>
                    <a:cubicBezTo>
                      <a:pt x="12675" y="0"/>
                      <a:pt x="12199" y="0"/>
                      <a:pt x="11695" y="0"/>
                    </a:cubicBezTo>
                    <a:cubicBezTo>
                      <a:pt x="10660" y="0"/>
                      <a:pt x="9625" y="187"/>
                      <a:pt x="8618" y="281"/>
                    </a:cubicBezTo>
                    <a:cubicBezTo>
                      <a:pt x="7554" y="374"/>
                      <a:pt x="6519" y="374"/>
                      <a:pt x="5456" y="374"/>
                    </a:cubicBezTo>
                    <a:cubicBezTo>
                      <a:pt x="4924" y="374"/>
                      <a:pt x="4421" y="281"/>
                      <a:pt x="3889" y="281"/>
                    </a:cubicBezTo>
                    <a:cubicBezTo>
                      <a:pt x="3637" y="281"/>
                      <a:pt x="3385" y="187"/>
                      <a:pt x="3162" y="187"/>
                    </a:cubicBezTo>
                    <a:cubicBezTo>
                      <a:pt x="2910" y="187"/>
                      <a:pt x="2630" y="187"/>
                      <a:pt x="2378" y="187"/>
                    </a:cubicBezTo>
                    <a:cubicBezTo>
                      <a:pt x="2098" y="187"/>
                      <a:pt x="1819" y="281"/>
                      <a:pt x="1567" y="374"/>
                    </a:cubicBezTo>
                    <a:cubicBezTo>
                      <a:pt x="1427" y="468"/>
                      <a:pt x="1287" y="561"/>
                      <a:pt x="1147" y="748"/>
                    </a:cubicBezTo>
                    <a:cubicBezTo>
                      <a:pt x="1119" y="842"/>
                      <a:pt x="1063" y="842"/>
                      <a:pt x="1035" y="935"/>
                    </a:cubicBezTo>
                    <a:cubicBezTo>
                      <a:pt x="951" y="1029"/>
                      <a:pt x="867" y="1216"/>
                      <a:pt x="783" y="1403"/>
                    </a:cubicBezTo>
                    <a:cubicBezTo>
                      <a:pt x="699" y="1590"/>
                      <a:pt x="644" y="1870"/>
                      <a:pt x="588" y="2057"/>
                    </a:cubicBezTo>
                    <a:cubicBezTo>
                      <a:pt x="504" y="2338"/>
                      <a:pt x="476" y="2712"/>
                      <a:pt x="420" y="2992"/>
                    </a:cubicBezTo>
                    <a:cubicBezTo>
                      <a:pt x="364" y="3366"/>
                      <a:pt x="336" y="3740"/>
                      <a:pt x="308" y="4114"/>
                    </a:cubicBezTo>
                    <a:cubicBezTo>
                      <a:pt x="280" y="4395"/>
                      <a:pt x="252" y="4769"/>
                      <a:pt x="252" y="5049"/>
                    </a:cubicBezTo>
                    <a:cubicBezTo>
                      <a:pt x="224" y="5423"/>
                      <a:pt x="224" y="5891"/>
                      <a:pt x="196" y="6265"/>
                    </a:cubicBezTo>
                    <a:cubicBezTo>
                      <a:pt x="168" y="7107"/>
                      <a:pt x="140" y="8042"/>
                      <a:pt x="140" y="8883"/>
                    </a:cubicBezTo>
                    <a:cubicBezTo>
                      <a:pt x="140" y="9725"/>
                      <a:pt x="112" y="10566"/>
                      <a:pt x="112" y="11408"/>
                    </a:cubicBezTo>
                    <a:cubicBezTo>
                      <a:pt x="112" y="12249"/>
                      <a:pt x="84" y="13091"/>
                      <a:pt x="84" y="13932"/>
                    </a:cubicBezTo>
                    <a:cubicBezTo>
                      <a:pt x="84" y="14774"/>
                      <a:pt x="56" y="15616"/>
                      <a:pt x="28" y="16457"/>
                    </a:cubicBezTo>
                    <a:cubicBezTo>
                      <a:pt x="28" y="16831"/>
                      <a:pt x="0" y="17299"/>
                      <a:pt x="0" y="17673"/>
                    </a:cubicBezTo>
                    <a:cubicBezTo>
                      <a:pt x="0" y="17953"/>
                      <a:pt x="0" y="18234"/>
                      <a:pt x="28" y="18514"/>
                    </a:cubicBezTo>
                    <a:cubicBezTo>
                      <a:pt x="56" y="18888"/>
                      <a:pt x="112" y="19169"/>
                      <a:pt x="168" y="19449"/>
                    </a:cubicBezTo>
                    <a:cubicBezTo>
                      <a:pt x="196" y="19543"/>
                      <a:pt x="252" y="19730"/>
                      <a:pt x="280" y="19823"/>
                    </a:cubicBezTo>
                    <a:cubicBezTo>
                      <a:pt x="308" y="19917"/>
                      <a:pt x="336" y="20010"/>
                      <a:pt x="364" y="20010"/>
                    </a:cubicBezTo>
                    <a:cubicBezTo>
                      <a:pt x="392" y="20104"/>
                      <a:pt x="420" y="20104"/>
                      <a:pt x="448" y="20197"/>
                    </a:cubicBezTo>
                    <a:cubicBezTo>
                      <a:pt x="504" y="20291"/>
                      <a:pt x="588" y="20384"/>
                      <a:pt x="644" y="20478"/>
                    </a:cubicBezTo>
                    <a:cubicBezTo>
                      <a:pt x="895" y="20852"/>
                      <a:pt x="1147" y="20946"/>
                      <a:pt x="1399" y="21133"/>
                    </a:cubicBezTo>
                    <a:cubicBezTo>
                      <a:pt x="1539" y="21226"/>
                      <a:pt x="1651" y="21226"/>
                      <a:pt x="1791" y="21320"/>
                    </a:cubicBezTo>
                    <a:cubicBezTo>
                      <a:pt x="1903" y="21413"/>
                      <a:pt x="2042" y="21413"/>
                      <a:pt x="2154" y="21413"/>
                    </a:cubicBezTo>
                    <a:cubicBezTo>
                      <a:pt x="2266" y="21413"/>
                      <a:pt x="2378" y="21507"/>
                      <a:pt x="2490" y="21507"/>
                    </a:cubicBezTo>
                    <a:cubicBezTo>
                      <a:pt x="2630" y="21507"/>
                      <a:pt x="2770" y="21600"/>
                      <a:pt x="2882" y="21600"/>
                    </a:cubicBezTo>
                    <a:cubicBezTo>
                      <a:pt x="3050" y="21600"/>
                      <a:pt x="3190" y="21600"/>
                      <a:pt x="3358" y="21600"/>
                    </a:cubicBezTo>
                    <a:cubicBezTo>
                      <a:pt x="3581" y="21600"/>
                      <a:pt x="3833" y="21600"/>
                      <a:pt x="4057" y="21600"/>
                    </a:cubicBezTo>
                    <a:cubicBezTo>
                      <a:pt x="4617" y="21600"/>
                      <a:pt x="5148" y="21600"/>
                      <a:pt x="5708" y="21507"/>
                    </a:cubicBezTo>
                    <a:cubicBezTo>
                      <a:pt x="5932" y="21507"/>
                      <a:pt x="6183" y="21507"/>
                      <a:pt x="6407" y="21413"/>
                    </a:cubicBezTo>
                    <a:cubicBezTo>
                      <a:pt x="6687" y="21413"/>
                      <a:pt x="6967" y="21320"/>
                      <a:pt x="7275" y="21320"/>
                    </a:cubicBezTo>
                    <a:cubicBezTo>
                      <a:pt x="7778" y="21226"/>
                      <a:pt x="8282" y="21226"/>
                      <a:pt x="8813" y="21226"/>
                    </a:cubicBezTo>
                    <a:cubicBezTo>
                      <a:pt x="9317" y="21226"/>
                      <a:pt x="9821" y="21133"/>
                      <a:pt x="10324" y="21039"/>
                    </a:cubicBezTo>
                    <a:cubicBezTo>
                      <a:pt x="10856" y="21039"/>
                      <a:pt x="11388" y="20946"/>
                      <a:pt x="11919" y="20946"/>
                    </a:cubicBezTo>
                    <a:cubicBezTo>
                      <a:pt x="12171" y="20946"/>
                      <a:pt x="12395" y="20946"/>
                      <a:pt x="12647" y="20946"/>
                    </a:cubicBezTo>
                    <a:cubicBezTo>
                      <a:pt x="12926" y="20946"/>
                      <a:pt x="13206" y="20946"/>
                      <a:pt x="13458" y="20946"/>
                    </a:cubicBezTo>
                    <a:cubicBezTo>
                      <a:pt x="13962" y="20946"/>
                      <a:pt x="14493" y="20946"/>
                      <a:pt x="14997" y="20852"/>
                    </a:cubicBezTo>
                    <a:cubicBezTo>
                      <a:pt x="15501" y="20759"/>
                      <a:pt x="16032" y="20759"/>
                      <a:pt x="16536" y="20665"/>
                    </a:cubicBezTo>
                    <a:cubicBezTo>
                      <a:pt x="17039" y="20665"/>
                      <a:pt x="17571" y="20572"/>
                      <a:pt x="18075" y="20665"/>
                    </a:cubicBezTo>
                    <a:cubicBezTo>
                      <a:pt x="18326" y="20665"/>
                      <a:pt x="18578" y="20665"/>
                      <a:pt x="18830" y="20759"/>
                    </a:cubicBezTo>
                    <a:cubicBezTo>
                      <a:pt x="19110" y="20759"/>
                      <a:pt x="19390" y="20852"/>
                      <a:pt x="19641" y="20759"/>
                    </a:cubicBezTo>
                    <a:cubicBezTo>
                      <a:pt x="19753" y="20759"/>
                      <a:pt x="19865" y="20665"/>
                      <a:pt x="19977" y="20572"/>
                    </a:cubicBezTo>
                    <a:cubicBezTo>
                      <a:pt x="20089" y="20478"/>
                      <a:pt x="20173" y="20384"/>
                      <a:pt x="20285" y="20291"/>
                    </a:cubicBezTo>
                    <a:cubicBezTo>
                      <a:pt x="20369" y="20198"/>
                      <a:pt x="20481" y="19917"/>
                      <a:pt x="20565" y="19730"/>
                    </a:cubicBezTo>
                    <a:cubicBezTo>
                      <a:pt x="20593" y="19637"/>
                      <a:pt x="20649" y="19543"/>
                      <a:pt x="20677" y="19449"/>
                    </a:cubicBezTo>
                    <a:cubicBezTo>
                      <a:pt x="20761" y="19169"/>
                      <a:pt x="20845" y="18888"/>
                      <a:pt x="20929" y="18608"/>
                    </a:cubicBezTo>
                    <a:cubicBezTo>
                      <a:pt x="20984" y="18421"/>
                      <a:pt x="21012" y="18234"/>
                      <a:pt x="21040" y="18047"/>
                    </a:cubicBezTo>
                    <a:cubicBezTo>
                      <a:pt x="21124" y="17579"/>
                      <a:pt x="21180" y="17112"/>
                      <a:pt x="21264" y="16738"/>
                    </a:cubicBezTo>
                    <a:cubicBezTo>
                      <a:pt x="21320" y="16364"/>
                      <a:pt x="21348" y="15896"/>
                      <a:pt x="21404" y="15522"/>
                    </a:cubicBezTo>
                    <a:cubicBezTo>
                      <a:pt x="21460" y="14961"/>
                      <a:pt x="21488" y="14494"/>
                      <a:pt x="21516" y="13933"/>
                    </a:cubicBezTo>
                    <a:cubicBezTo>
                      <a:pt x="21544" y="13559"/>
                      <a:pt x="21544" y="13185"/>
                      <a:pt x="21572" y="12717"/>
                    </a:cubicBezTo>
                    <a:cubicBezTo>
                      <a:pt x="21600" y="12250"/>
                      <a:pt x="21600" y="11875"/>
                      <a:pt x="21600" y="11408"/>
                    </a:cubicBezTo>
                    <a:cubicBezTo>
                      <a:pt x="21600" y="10847"/>
                      <a:pt x="21600" y="10192"/>
                      <a:pt x="21600" y="9631"/>
                    </a:cubicBezTo>
                    <a:cubicBezTo>
                      <a:pt x="21600" y="9070"/>
                      <a:pt x="21600" y="8416"/>
                      <a:pt x="21600" y="7855"/>
                    </a:cubicBezTo>
                    <a:cubicBezTo>
                      <a:pt x="21600" y="7107"/>
                      <a:pt x="21572" y="6452"/>
                      <a:pt x="21544" y="5704"/>
                    </a:cubicBezTo>
                    <a:cubicBezTo>
                      <a:pt x="21516" y="5143"/>
                      <a:pt x="21516" y="4675"/>
                      <a:pt x="21488" y="4114"/>
                    </a:cubicBezTo>
                    <a:cubicBezTo>
                      <a:pt x="21488" y="3834"/>
                      <a:pt x="21488" y="3647"/>
                      <a:pt x="21488" y="3366"/>
                    </a:cubicBezTo>
                    <a:cubicBezTo>
                      <a:pt x="21488" y="3179"/>
                      <a:pt x="21488" y="3086"/>
                      <a:pt x="21488" y="2899"/>
                    </a:cubicBezTo>
                    <a:cubicBezTo>
                      <a:pt x="21488" y="2712"/>
                      <a:pt x="21488" y="2525"/>
                      <a:pt x="21460" y="2338"/>
                    </a:cubicBezTo>
                    <a:cubicBezTo>
                      <a:pt x="21432" y="2057"/>
                      <a:pt x="21404" y="1870"/>
                      <a:pt x="21376" y="1683"/>
                    </a:cubicBezTo>
                    <a:cubicBezTo>
                      <a:pt x="21376" y="1683"/>
                      <a:pt x="21376" y="1590"/>
                      <a:pt x="21348" y="1590"/>
                    </a:cubicBezTo>
                    <a:cubicBezTo>
                      <a:pt x="21292" y="1403"/>
                      <a:pt x="21236" y="1216"/>
                      <a:pt x="21180" y="1216"/>
                    </a:cubicBezTo>
                    <a:cubicBezTo>
                      <a:pt x="21124" y="1122"/>
                      <a:pt x="21068" y="1122"/>
                      <a:pt x="20984" y="1216"/>
                    </a:cubicBezTo>
                    <a:cubicBezTo>
                      <a:pt x="20956" y="1216"/>
                      <a:pt x="20929" y="1216"/>
                      <a:pt x="20929" y="1309"/>
                    </a:cubicBezTo>
                    <a:cubicBezTo>
                      <a:pt x="20901" y="1309"/>
                      <a:pt x="20901" y="1216"/>
                      <a:pt x="20873" y="1216"/>
                    </a:cubicBezTo>
                    <a:cubicBezTo>
                      <a:pt x="20817" y="1122"/>
                      <a:pt x="20761" y="1029"/>
                      <a:pt x="20705" y="935"/>
                    </a:cubicBezTo>
                    <a:cubicBezTo>
                      <a:pt x="20649" y="842"/>
                      <a:pt x="20593" y="842"/>
                      <a:pt x="20537" y="748"/>
                    </a:cubicBezTo>
                    <a:cubicBezTo>
                      <a:pt x="20453" y="655"/>
                      <a:pt x="20397" y="655"/>
                      <a:pt x="20313" y="561"/>
                    </a:cubicBezTo>
                    <a:cubicBezTo>
                      <a:pt x="20229" y="468"/>
                      <a:pt x="20173" y="468"/>
                      <a:pt x="20089" y="468"/>
                    </a:cubicBezTo>
                    <a:cubicBezTo>
                      <a:pt x="20033" y="468"/>
                      <a:pt x="19977" y="374"/>
                      <a:pt x="19921" y="374"/>
                    </a:cubicBezTo>
                    <a:cubicBezTo>
                      <a:pt x="19865" y="374"/>
                      <a:pt x="19781" y="374"/>
                      <a:pt x="19725" y="281"/>
                    </a:cubicBezTo>
                    <a:cubicBezTo>
                      <a:pt x="19669" y="187"/>
                      <a:pt x="19585" y="93"/>
                      <a:pt x="19502" y="93"/>
                    </a:cubicBezTo>
                    <a:lnTo>
                      <a:pt x="19502" y="93"/>
                    </a:lnTo>
                    <a:lnTo>
                      <a:pt x="19502" y="93"/>
                    </a:lnTo>
                    <a:close/>
                    <a:moveTo>
                      <a:pt x="3553" y="2338"/>
                    </a:moveTo>
                    <a:cubicBezTo>
                      <a:pt x="4085" y="2431"/>
                      <a:pt x="4589" y="2431"/>
                      <a:pt x="5120" y="2525"/>
                    </a:cubicBezTo>
                    <a:cubicBezTo>
                      <a:pt x="6127" y="2618"/>
                      <a:pt x="7163" y="2618"/>
                      <a:pt x="8170" y="2525"/>
                    </a:cubicBezTo>
                    <a:cubicBezTo>
                      <a:pt x="8674" y="2525"/>
                      <a:pt x="9205" y="2431"/>
                      <a:pt x="9709" y="2338"/>
                    </a:cubicBezTo>
                    <a:cubicBezTo>
                      <a:pt x="10240" y="2244"/>
                      <a:pt x="10744" y="2151"/>
                      <a:pt x="11276" y="2151"/>
                    </a:cubicBezTo>
                    <a:cubicBezTo>
                      <a:pt x="11835" y="2151"/>
                      <a:pt x="12367" y="2151"/>
                      <a:pt x="12926" y="2057"/>
                    </a:cubicBezTo>
                    <a:cubicBezTo>
                      <a:pt x="13458" y="2057"/>
                      <a:pt x="13962" y="1964"/>
                      <a:pt x="14493" y="1964"/>
                    </a:cubicBezTo>
                    <a:cubicBezTo>
                      <a:pt x="15528" y="1870"/>
                      <a:pt x="16564" y="1964"/>
                      <a:pt x="17599" y="1777"/>
                    </a:cubicBezTo>
                    <a:cubicBezTo>
                      <a:pt x="18131" y="1683"/>
                      <a:pt x="18662" y="1683"/>
                      <a:pt x="19194" y="1590"/>
                    </a:cubicBezTo>
                    <a:cubicBezTo>
                      <a:pt x="19446" y="1590"/>
                      <a:pt x="19697" y="1496"/>
                      <a:pt x="19949" y="1496"/>
                    </a:cubicBezTo>
                    <a:cubicBezTo>
                      <a:pt x="20201" y="1496"/>
                      <a:pt x="20453" y="1496"/>
                      <a:pt x="20705" y="1403"/>
                    </a:cubicBezTo>
                    <a:cubicBezTo>
                      <a:pt x="20705" y="1403"/>
                      <a:pt x="20733" y="1403"/>
                      <a:pt x="20733" y="1403"/>
                    </a:cubicBezTo>
                    <a:cubicBezTo>
                      <a:pt x="20677" y="1590"/>
                      <a:pt x="20649" y="1777"/>
                      <a:pt x="20649" y="2057"/>
                    </a:cubicBezTo>
                    <a:cubicBezTo>
                      <a:pt x="20621" y="2431"/>
                      <a:pt x="20621" y="2899"/>
                      <a:pt x="20621" y="3366"/>
                    </a:cubicBezTo>
                    <a:cubicBezTo>
                      <a:pt x="20621" y="4675"/>
                      <a:pt x="20705" y="5984"/>
                      <a:pt x="20733" y="7294"/>
                    </a:cubicBezTo>
                    <a:cubicBezTo>
                      <a:pt x="20733" y="8322"/>
                      <a:pt x="20733" y="9444"/>
                      <a:pt x="20733" y="10473"/>
                    </a:cubicBezTo>
                    <a:cubicBezTo>
                      <a:pt x="20733" y="11034"/>
                      <a:pt x="20733" y="11501"/>
                      <a:pt x="20705" y="12062"/>
                    </a:cubicBezTo>
                    <a:cubicBezTo>
                      <a:pt x="20677" y="12623"/>
                      <a:pt x="20677" y="13091"/>
                      <a:pt x="20621" y="13652"/>
                    </a:cubicBezTo>
                    <a:cubicBezTo>
                      <a:pt x="20565" y="14400"/>
                      <a:pt x="20509" y="15148"/>
                      <a:pt x="20397" y="15803"/>
                    </a:cubicBezTo>
                    <a:cubicBezTo>
                      <a:pt x="20341" y="16177"/>
                      <a:pt x="20285" y="16457"/>
                      <a:pt x="20201" y="16738"/>
                    </a:cubicBezTo>
                    <a:cubicBezTo>
                      <a:pt x="20145" y="16925"/>
                      <a:pt x="20089" y="17112"/>
                      <a:pt x="20033" y="17299"/>
                    </a:cubicBezTo>
                    <a:cubicBezTo>
                      <a:pt x="20005" y="17392"/>
                      <a:pt x="19949" y="17486"/>
                      <a:pt x="19921" y="17486"/>
                    </a:cubicBezTo>
                    <a:cubicBezTo>
                      <a:pt x="19781" y="17579"/>
                      <a:pt x="19669" y="17673"/>
                      <a:pt x="19530" y="17673"/>
                    </a:cubicBezTo>
                    <a:cubicBezTo>
                      <a:pt x="19306" y="17673"/>
                      <a:pt x="19110" y="17673"/>
                      <a:pt x="18886" y="17673"/>
                    </a:cubicBezTo>
                    <a:cubicBezTo>
                      <a:pt x="18634" y="17673"/>
                      <a:pt x="18382" y="17673"/>
                      <a:pt x="18131" y="17673"/>
                    </a:cubicBezTo>
                    <a:cubicBezTo>
                      <a:pt x="17599" y="17673"/>
                      <a:pt x="17067" y="17673"/>
                      <a:pt x="16536" y="17766"/>
                    </a:cubicBezTo>
                    <a:cubicBezTo>
                      <a:pt x="16032" y="17860"/>
                      <a:pt x="15501" y="17953"/>
                      <a:pt x="14997" y="17953"/>
                    </a:cubicBezTo>
                    <a:cubicBezTo>
                      <a:pt x="14493" y="18047"/>
                      <a:pt x="14018" y="18047"/>
                      <a:pt x="13514" y="18047"/>
                    </a:cubicBezTo>
                    <a:cubicBezTo>
                      <a:pt x="12982" y="18047"/>
                      <a:pt x="12451" y="18047"/>
                      <a:pt x="11919" y="18047"/>
                    </a:cubicBezTo>
                    <a:cubicBezTo>
                      <a:pt x="11388" y="18047"/>
                      <a:pt x="10856" y="18047"/>
                      <a:pt x="10352" y="18140"/>
                    </a:cubicBezTo>
                    <a:cubicBezTo>
                      <a:pt x="9849" y="18140"/>
                      <a:pt x="9373" y="18234"/>
                      <a:pt x="8869" y="18327"/>
                    </a:cubicBezTo>
                    <a:cubicBezTo>
                      <a:pt x="8366" y="18327"/>
                      <a:pt x="7834" y="18421"/>
                      <a:pt x="7331" y="18514"/>
                    </a:cubicBezTo>
                    <a:cubicBezTo>
                      <a:pt x="6799" y="18608"/>
                      <a:pt x="6295" y="18701"/>
                      <a:pt x="5764" y="18701"/>
                    </a:cubicBezTo>
                    <a:cubicBezTo>
                      <a:pt x="5204" y="18701"/>
                      <a:pt x="4673" y="18795"/>
                      <a:pt x="4113" y="18795"/>
                    </a:cubicBezTo>
                    <a:cubicBezTo>
                      <a:pt x="3889" y="18795"/>
                      <a:pt x="3693" y="18795"/>
                      <a:pt x="3469" y="18795"/>
                    </a:cubicBezTo>
                    <a:cubicBezTo>
                      <a:pt x="3330" y="18795"/>
                      <a:pt x="3162" y="18795"/>
                      <a:pt x="3022" y="18795"/>
                    </a:cubicBezTo>
                    <a:cubicBezTo>
                      <a:pt x="2910" y="18795"/>
                      <a:pt x="2798" y="18795"/>
                      <a:pt x="2686" y="18795"/>
                    </a:cubicBezTo>
                    <a:cubicBezTo>
                      <a:pt x="2574" y="18795"/>
                      <a:pt x="2490" y="18795"/>
                      <a:pt x="2378" y="18701"/>
                    </a:cubicBezTo>
                    <a:cubicBezTo>
                      <a:pt x="2322" y="18701"/>
                      <a:pt x="2294" y="18701"/>
                      <a:pt x="2238" y="18701"/>
                    </a:cubicBezTo>
                    <a:cubicBezTo>
                      <a:pt x="2154" y="18701"/>
                      <a:pt x="2070" y="18701"/>
                      <a:pt x="1987" y="18608"/>
                    </a:cubicBezTo>
                    <a:cubicBezTo>
                      <a:pt x="1847" y="18514"/>
                      <a:pt x="1735" y="18514"/>
                      <a:pt x="1595" y="18421"/>
                    </a:cubicBezTo>
                    <a:cubicBezTo>
                      <a:pt x="1539" y="18421"/>
                      <a:pt x="1483" y="18327"/>
                      <a:pt x="1455" y="18327"/>
                    </a:cubicBezTo>
                    <a:cubicBezTo>
                      <a:pt x="1399" y="18327"/>
                      <a:pt x="1343" y="18234"/>
                      <a:pt x="1287" y="18234"/>
                    </a:cubicBezTo>
                    <a:cubicBezTo>
                      <a:pt x="1147" y="18140"/>
                      <a:pt x="979" y="17953"/>
                      <a:pt x="839" y="17766"/>
                    </a:cubicBezTo>
                    <a:cubicBezTo>
                      <a:pt x="811" y="17673"/>
                      <a:pt x="783" y="17673"/>
                      <a:pt x="755" y="17579"/>
                    </a:cubicBezTo>
                    <a:cubicBezTo>
                      <a:pt x="755" y="17579"/>
                      <a:pt x="755" y="17579"/>
                      <a:pt x="755" y="17579"/>
                    </a:cubicBezTo>
                    <a:cubicBezTo>
                      <a:pt x="755" y="17205"/>
                      <a:pt x="783" y="16831"/>
                      <a:pt x="783" y="16457"/>
                    </a:cubicBezTo>
                    <a:cubicBezTo>
                      <a:pt x="783" y="16083"/>
                      <a:pt x="811" y="15709"/>
                      <a:pt x="811" y="15242"/>
                    </a:cubicBezTo>
                    <a:cubicBezTo>
                      <a:pt x="839" y="14400"/>
                      <a:pt x="839" y="13559"/>
                      <a:pt x="839" y="12623"/>
                    </a:cubicBezTo>
                    <a:cubicBezTo>
                      <a:pt x="867" y="10940"/>
                      <a:pt x="867" y="9257"/>
                      <a:pt x="895" y="7574"/>
                    </a:cubicBezTo>
                    <a:cubicBezTo>
                      <a:pt x="895" y="7107"/>
                      <a:pt x="923" y="6546"/>
                      <a:pt x="923" y="6078"/>
                    </a:cubicBezTo>
                    <a:cubicBezTo>
                      <a:pt x="923" y="5611"/>
                      <a:pt x="951" y="5236"/>
                      <a:pt x="979" y="4769"/>
                    </a:cubicBezTo>
                    <a:cubicBezTo>
                      <a:pt x="1007" y="4301"/>
                      <a:pt x="1035" y="3927"/>
                      <a:pt x="1091" y="3553"/>
                    </a:cubicBezTo>
                    <a:cubicBezTo>
                      <a:pt x="1119" y="3366"/>
                      <a:pt x="1147" y="3273"/>
                      <a:pt x="1175" y="3086"/>
                    </a:cubicBezTo>
                    <a:cubicBezTo>
                      <a:pt x="1203" y="2992"/>
                      <a:pt x="1231" y="2899"/>
                      <a:pt x="1259" y="2899"/>
                    </a:cubicBezTo>
                    <a:cubicBezTo>
                      <a:pt x="1315" y="2805"/>
                      <a:pt x="1371" y="2712"/>
                      <a:pt x="1427" y="2618"/>
                    </a:cubicBezTo>
                    <a:cubicBezTo>
                      <a:pt x="1539" y="2525"/>
                      <a:pt x="1651" y="2431"/>
                      <a:pt x="1763" y="2338"/>
                    </a:cubicBezTo>
                    <a:cubicBezTo>
                      <a:pt x="1875" y="2244"/>
                      <a:pt x="1987" y="2244"/>
                      <a:pt x="2098" y="2244"/>
                    </a:cubicBezTo>
                    <a:cubicBezTo>
                      <a:pt x="2602" y="2244"/>
                      <a:pt x="3078" y="2338"/>
                      <a:pt x="3553" y="2338"/>
                    </a:cubicBezTo>
                    <a:lnTo>
                      <a:pt x="3553" y="2338"/>
                    </a:lnTo>
                    <a:lnTo>
                      <a:pt x="3553" y="2338"/>
                    </a:lnTo>
                    <a:close/>
                    <a:moveTo>
                      <a:pt x="20425" y="15803"/>
                    </a:moveTo>
                    <a:cubicBezTo>
                      <a:pt x="20425" y="15896"/>
                      <a:pt x="20425" y="15896"/>
                      <a:pt x="20425" y="15803"/>
                    </a:cubicBezTo>
                    <a:cubicBezTo>
                      <a:pt x="20425" y="15896"/>
                      <a:pt x="20425" y="15896"/>
                      <a:pt x="20425" y="15803"/>
                    </a:cubicBezTo>
                    <a:lnTo>
                      <a:pt x="20425" y="15803"/>
                    </a:lnTo>
                    <a:lnTo>
                      <a:pt x="20425" y="15803"/>
                    </a:lnTo>
                    <a:close/>
                    <a:moveTo>
                      <a:pt x="20397" y="16177"/>
                    </a:moveTo>
                    <a:cubicBezTo>
                      <a:pt x="20369" y="16177"/>
                      <a:pt x="20369" y="16177"/>
                      <a:pt x="20397" y="16177"/>
                    </a:cubicBezTo>
                    <a:cubicBezTo>
                      <a:pt x="20369" y="16270"/>
                      <a:pt x="20369" y="16270"/>
                      <a:pt x="20397" y="16177"/>
                    </a:cubicBezTo>
                    <a:cubicBezTo>
                      <a:pt x="20369" y="16177"/>
                      <a:pt x="20369" y="16177"/>
                      <a:pt x="20397" y="16177"/>
                    </a:cubicBezTo>
                    <a:lnTo>
                      <a:pt x="20397" y="16177"/>
                    </a:lnTo>
                    <a:lnTo>
                      <a:pt x="20397" y="16177"/>
                    </a:lnTo>
                    <a:close/>
                  </a:path>
                </a:pathLst>
              </a:custGeom>
              <a:solidFill>
                <a:schemeClr val="tx2"/>
              </a:solidFill>
              <a:ln w="12700">
                <a:miter lim="400000"/>
              </a:ln>
            </p:spPr>
            <p:txBody>
              <a:bodyPr lIns="28575" tIns="28575" rIns="28575" bIns="28575" anchor="ctr"/>
              <a:lstStyle/>
              <a:p>
                <a:pPr defTabSz="6858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Bell MT" panose="02020503060305020303" pitchFamily="18" charset="0"/>
                </a:endParaRPr>
              </a:p>
            </p:txBody>
          </p:sp>
          <p:sp>
            <p:nvSpPr>
              <p:cNvPr id="30744" name="TextBox 8">
                <a:extLst>
                  <a:ext uri="{FF2B5EF4-FFF2-40B4-BE49-F238E27FC236}">
                    <a16:creationId xmlns:a16="http://schemas.microsoft.com/office/drawing/2014/main" id="{E58D3080-D04B-4C4F-9F94-60EC67A74414}"/>
                  </a:ext>
                </a:extLst>
              </p:cNvPr>
              <p:cNvSpPr txBox="1">
                <a:spLocks noChangeArrowheads="1"/>
              </p:cNvSpPr>
              <p:nvPr/>
            </p:nvSpPr>
            <p:spPr bwMode="auto">
              <a:xfrm>
                <a:off x="3187304" y="957000"/>
                <a:ext cx="7589678" cy="11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defTabSz="6858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defTabSz="68580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defTabSz="6858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1800" noProof="1">
                    <a:solidFill>
                      <a:srgbClr val="000000"/>
                    </a:solidFill>
                    <a:latin typeface="Bell MT" panose="02020503060305020303" pitchFamily="18" charset="0"/>
                  </a:rPr>
                  <a:t>There is a third party who is “brokering” the exchanges of the sexual act for a tangible item, typically money. Pimps can be of any age, any gender, and any background. </a:t>
                </a:r>
              </a:p>
            </p:txBody>
          </p:sp>
        </p:grpSp>
      </p:grpSp>
      <p:sp>
        <p:nvSpPr>
          <p:cNvPr id="30725" name="TextBox 9">
            <a:extLst>
              <a:ext uri="{FF2B5EF4-FFF2-40B4-BE49-F238E27FC236}">
                <a16:creationId xmlns:a16="http://schemas.microsoft.com/office/drawing/2014/main" id="{1866DAB0-F374-4485-9D31-B88BCE91202A}"/>
              </a:ext>
            </a:extLst>
          </p:cNvPr>
          <p:cNvSpPr txBox="1">
            <a:spLocks noChangeArrowheads="1"/>
          </p:cNvSpPr>
          <p:nvPr/>
        </p:nvSpPr>
        <p:spPr bwMode="auto">
          <a:xfrm>
            <a:off x="2671764" y="1546226"/>
            <a:ext cx="74691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defTabSz="6858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defTabSz="68580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defTabSz="6858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1500" b="1" noProof="1">
                <a:solidFill>
                  <a:srgbClr val="000000"/>
                </a:solidFill>
                <a:latin typeface="Bell MT" panose="02020503060305020303" pitchFamily="18" charset="0"/>
              </a:rPr>
              <a:t>Federal law provided the following definitions: </a:t>
            </a:r>
          </a:p>
        </p:txBody>
      </p:sp>
      <p:grpSp>
        <p:nvGrpSpPr>
          <p:cNvPr id="30726" name="Group 10">
            <a:extLst>
              <a:ext uri="{FF2B5EF4-FFF2-40B4-BE49-F238E27FC236}">
                <a16:creationId xmlns:a16="http://schemas.microsoft.com/office/drawing/2014/main" id="{DE6C0540-8713-4A4A-8818-878B94F8EA0D}"/>
              </a:ext>
            </a:extLst>
          </p:cNvPr>
          <p:cNvGrpSpPr>
            <a:grpSpLocks/>
          </p:cNvGrpSpPr>
          <p:nvPr/>
        </p:nvGrpSpPr>
        <p:grpSpPr bwMode="auto">
          <a:xfrm>
            <a:off x="2671763" y="2986089"/>
            <a:ext cx="7626350" cy="923925"/>
            <a:chOff x="609600" y="902609"/>
            <a:chExt cx="10167382" cy="1231106"/>
          </a:xfrm>
        </p:grpSpPr>
        <p:sp>
          <p:nvSpPr>
            <p:cNvPr id="30737" name="TextBox 11">
              <a:extLst>
                <a:ext uri="{FF2B5EF4-FFF2-40B4-BE49-F238E27FC236}">
                  <a16:creationId xmlns:a16="http://schemas.microsoft.com/office/drawing/2014/main" id="{C516666F-52F5-4D62-9BFA-2B042ECFC551}"/>
                </a:ext>
              </a:extLst>
            </p:cNvPr>
            <p:cNvSpPr txBox="1">
              <a:spLocks noChangeArrowheads="1"/>
            </p:cNvSpPr>
            <p:nvPr/>
          </p:nvSpPr>
          <p:spPr bwMode="auto">
            <a:xfrm>
              <a:off x="938653" y="1312978"/>
              <a:ext cx="1919599"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defTabSz="6858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defTabSz="68580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defTabSz="6858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1400" b="1" noProof="1">
                  <a:solidFill>
                    <a:srgbClr val="000000"/>
                  </a:solidFill>
                  <a:latin typeface="Bell MT" panose="02020503060305020303" pitchFamily="18" charset="0"/>
                </a:rPr>
                <a:t>Gang Trafficking</a:t>
              </a:r>
            </a:p>
          </p:txBody>
        </p:sp>
        <p:grpSp>
          <p:nvGrpSpPr>
            <p:cNvPr id="30738" name="Group 12">
              <a:extLst>
                <a:ext uri="{FF2B5EF4-FFF2-40B4-BE49-F238E27FC236}">
                  <a16:creationId xmlns:a16="http://schemas.microsoft.com/office/drawing/2014/main" id="{05563EAD-4634-462B-AC7E-ECBD55C225E9}"/>
                </a:ext>
              </a:extLst>
            </p:cNvPr>
            <p:cNvGrpSpPr>
              <a:grpSpLocks/>
            </p:cNvGrpSpPr>
            <p:nvPr/>
          </p:nvGrpSpPr>
          <p:grpSpPr bwMode="auto">
            <a:xfrm>
              <a:off x="609600" y="902609"/>
              <a:ext cx="10167382" cy="1231106"/>
              <a:chOff x="609600" y="902609"/>
              <a:chExt cx="10167382" cy="1231106"/>
            </a:xfrm>
          </p:grpSpPr>
          <p:sp>
            <p:nvSpPr>
              <p:cNvPr id="14" name="Shape">
                <a:extLst>
                  <a:ext uri="{FF2B5EF4-FFF2-40B4-BE49-F238E27FC236}">
                    <a16:creationId xmlns:a16="http://schemas.microsoft.com/office/drawing/2014/main" id="{1E49867E-9F04-460F-8EB7-D51DCE0FE1C2}"/>
                  </a:ext>
                </a:extLst>
              </p:cNvPr>
              <p:cNvSpPr/>
              <p:nvPr/>
            </p:nvSpPr>
            <p:spPr>
              <a:xfrm>
                <a:off x="609600" y="1154329"/>
                <a:ext cx="2529146" cy="757278"/>
              </a:xfrm>
              <a:custGeom>
                <a:avLst/>
                <a:gdLst/>
                <a:ahLst/>
                <a:cxnLst>
                  <a:cxn ang="0">
                    <a:pos x="wd2" y="hd2"/>
                  </a:cxn>
                  <a:cxn ang="5400000">
                    <a:pos x="wd2" y="hd2"/>
                  </a:cxn>
                  <a:cxn ang="10800000">
                    <a:pos x="wd2" y="hd2"/>
                  </a:cxn>
                  <a:cxn ang="16200000">
                    <a:pos x="wd2" y="hd2"/>
                  </a:cxn>
                </a:cxnLst>
                <a:rect l="0" t="0" r="r" b="b"/>
                <a:pathLst>
                  <a:path w="21600" h="21600" extrusionOk="0">
                    <a:moveTo>
                      <a:pt x="19502" y="93"/>
                    </a:moveTo>
                    <a:cubicBezTo>
                      <a:pt x="18970" y="0"/>
                      <a:pt x="18438" y="0"/>
                      <a:pt x="17879" y="0"/>
                    </a:cubicBezTo>
                    <a:cubicBezTo>
                      <a:pt x="17375" y="0"/>
                      <a:pt x="16872" y="0"/>
                      <a:pt x="16368" y="0"/>
                    </a:cubicBezTo>
                    <a:cubicBezTo>
                      <a:pt x="15836" y="0"/>
                      <a:pt x="15277" y="0"/>
                      <a:pt x="14745" y="0"/>
                    </a:cubicBezTo>
                    <a:cubicBezTo>
                      <a:pt x="14213" y="0"/>
                      <a:pt x="13710" y="0"/>
                      <a:pt x="13178" y="0"/>
                    </a:cubicBezTo>
                    <a:cubicBezTo>
                      <a:pt x="12675" y="0"/>
                      <a:pt x="12199" y="0"/>
                      <a:pt x="11695" y="0"/>
                    </a:cubicBezTo>
                    <a:cubicBezTo>
                      <a:pt x="10660" y="0"/>
                      <a:pt x="9625" y="187"/>
                      <a:pt x="8618" y="281"/>
                    </a:cubicBezTo>
                    <a:cubicBezTo>
                      <a:pt x="7554" y="374"/>
                      <a:pt x="6519" y="374"/>
                      <a:pt x="5456" y="374"/>
                    </a:cubicBezTo>
                    <a:cubicBezTo>
                      <a:pt x="4924" y="374"/>
                      <a:pt x="4421" y="281"/>
                      <a:pt x="3889" y="281"/>
                    </a:cubicBezTo>
                    <a:cubicBezTo>
                      <a:pt x="3637" y="281"/>
                      <a:pt x="3385" y="187"/>
                      <a:pt x="3162" y="187"/>
                    </a:cubicBezTo>
                    <a:cubicBezTo>
                      <a:pt x="2910" y="187"/>
                      <a:pt x="2630" y="187"/>
                      <a:pt x="2378" y="187"/>
                    </a:cubicBezTo>
                    <a:cubicBezTo>
                      <a:pt x="2098" y="187"/>
                      <a:pt x="1819" y="281"/>
                      <a:pt x="1567" y="374"/>
                    </a:cubicBezTo>
                    <a:cubicBezTo>
                      <a:pt x="1427" y="468"/>
                      <a:pt x="1287" y="561"/>
                      <a:pt x="1147" y="748"/>
                    </a:cubicBezTo>
                    <a:cubicBezTo>
                      <a:pt x="1119" y="842"/>
                      <a:pt x="1063" y="842"/>
                      <a:pt x="1035" y="935"/>
                    </a:cubicBezTo>
                    <a:cubicBezTo>
                      <a:pt x="951" y="1029"/>
                      <a:pt x="867" y="1216"/>
                      <a:pt x="783" y="1403"/>
                    </a:cubicBezTo>
                    <a:cubicBezTo>
                      <a:pt x="699" y="1590"/>
                      <a:pt x="644" y="1870"/>
                      <a:pt x="588" y="2057"/>
                    </a:cubicBezTo>
                    <a:cubicBezTo>
                      <a:pt x="504" y="2338"/>
                      <a:pt x="476" y="2712"/>
                      <a:pt x="420" y="2992"/>
                    </a:cubicBezTo>
                    <a:cubicBezTo>
                      <a:pt x="364" y="3366"/>
                      <a:pt x="336" y="3740"/>
                      <a:pt x="308" y="4114"/>
                    </a:cubicBezTo>
                    <a:cubicBezTo>
                      <a:pt x="280" y="4395"/>
                      <a:pt x="252" y="4769"/>
                      <a:pt x="252" y="5049"/>
                    </a:cubicBezTo>
                    <a:cubicBezTo>
                      <a:pt x="224" y="5423"/>
                      <a:pt x="224" y="5891"/>
                      <a:pt x="196" y="6265"/>
                    </a:cubicBezTo>
                    <a:cubicBezTo>
                      <a:pt x="168" y="7107"/>
                      <a:pt x="140" y="8042"/>
                      <a:pt x="140" y="8883"/>
                    </a:cubicBezTo>
                    <a:cubicBezTo>
                      <a:pt x="140" y="9725"/>
                      <a:pt x="112" y="10566"/>
                      <a:pt x="112" y="11408"/>
                    </a:cubicBezTo>
                    <a:cubicBezTo>
                      <a:pt x="112" y="12249"/>
                      <a:pt x="84" y="13091"/>
                      <a:pt x="84" y="13932"/>
                    </a:cubicBezTo>
                    <a:cubicBezTo>
                      <a:pt x="84" y="14774"/>
                      <a:pt x="56" y="15616"/>
                      <a:pt x="28" y="16457"/>
                    </a:cubicBezTo>
                    <a:cubicBezTo>
                      <a:pt x="28" y="16831"/>
                      <a:pt x="0" y="17299"/>
                      <a:pt x="0" y="17673"/>
                    </a:cubicBezTo>
                    <a:cubicBezTo>
                      <a:pt x="0" y="17953"/>
                      <a:pt x="0" y="18234"/>
                      <a:pt x="28" y="18514"/>
                    </a:cubicBezTo>
                    <a:cubicBezTo>
                      <a:pt x="56" y="18888"/>
                      <a:pt x="112" y="19169"/>
                      <a:pt x="168" y="19449"/>
                    </a:cubicBezTo>
                    <a:cubicBezTo>
                      <a:pt x="196" y="19543"/>
                      <a:pt x="252" y="19730"/>
                      <a:pt x="280" y="19823"/>
                    </a:cubicBezTo>
                    <a:cubicBezTo>
                      <a:pt x="308" y="19917"/>
                      <a:pt x="336" y="20010"/>
                      <a:pt x="364" y="20010"/>
                    </a:cubicBezTo>
                    <a:cubicBezTo>
                      <a:pt x="392" y="20104"/>
                      <a:pt x="420" y="20104"/>
                      <a:pt x="448" y="20197"/>
                    </a:cubicBezTo>
                    <a:cubicBezTo>
                      <a:pt x="504" y="20291"/>
                      <a:pt x="588" y="20384"/>
                      <a:pt x="644" y="20478"/>
                    </a:cubicBezTo>
                    <a:cubicBezTo>
                      <a:pt x="895" y="20852"/>
                      <a:pt x="1147" y="20946"/>
                      <a:pt x="1399" y="21133"/>
                    </a:cubicBezTo>
                    <a:cubicBezTo>
                      <a:pt x="1539" y="21226"/>
                      <a:pt x="1651" y="21226"/>
                      <a:pt x="1791" y="21320"/>
                    </a:cubicBezTo>
                    <a:cubicBezTo>
                      <a:pt x="1903" y="21413"/>
                      <a:pt x="2042" y="21413"/>
                      <a:pt x="2154" y="21413"/>
                    </a:cubicBezTo>
                    <a:cubicBezTo>
                      <a:pt x="2266" y="21413"/>
                      <a:pt x="2378" y="21507"/>
                      <a:pt x="2490" y="21507"/>
                    </a:cubicBezTo>
                    <a:cubicBezTo>
                      <a:pt x="2630" y="21507"/>
                      <a:pt x="2770" y="21600"/>
                      <a:pt x="2882" y="21600"/>
                    </a:cubicBezTo>
                    <a:cubicBezTo>
                      <a:pt x="3050" y="21600"/>
                      <a:pt x="3190" y="21600"/>
                      <a:pt x="3358" y="21600"/>
                    </a:cubicBezTo>
                    <a:cubicBezTo>
                      <a:pt x="3581" y="21600"/>
                      <a:pt x="3833" y="21600"/>
                      <a:pt x="4057" y="21600"/>
                    </a:cubicBezTo>
                    <a:cubicBezTo>
                      <a:pt x="4617" y="21600"/>
                      <a:pt x="5148" y="21600"/>
                      <a:pt x="5708" y="21507"/>
                    </a:cubicBezTo>
                    <a:cubicBezTo>
                      <a:pt x="5932" y="21507"/>
                      <a:pt x="6183" y="21507"/>
                      <a:pt x="6407" y="21413"/>
                    </a:cubicBezTo>
                    <a:cubicBezTo>
                      <a:pt x="6687" y="21413"/>
                      <a:pt x="6967" y="21320"/>
                      <a:pt x="7275" y="21320"/>
                    </a:cubicBezTo>
                    <a:cubicBezTo>
                      <a:pt x="7778" y="21226"/>
                      <a:pt x="8282" y="21226"/>
                      <a:pt x="8813" y="21226"/>
                    </a:cubicBezTo>
                    <a:cubicBezTo>
                      <a:pt x="9317" y="21226"/>
                      <a:pt x="9821" y="21133"/>
                      <a:pt x="10324" y="21039"/>
                    </a:cubicBezTo>
                    <a:cubicBezTo>
                      <a:pt x="10856" y="21039"/>
                      <a:pt x="11388" y="20946"/>
                      <a:pt x="11919" y="20946"/>
                    </a:cubicBezTo>
                    <a:cubicBezTo>
                      <a:pt x="12171" y="20946"/>
                      <a:pt x="12395" y="20946"/>
                      <a:pt x="12647" y="20946"/>
                    </a:cubicBezTo>
                    <a:cubicBezTo>
                      <a:pt x="12926" y="20946"/>
                      <a:pt x="13206" y="20946"/>
                      <a:pt x="13458" y="20946"/>
                    </a:cubicBezTo>
                    <a:cubicBezTo>
                      <a:pt x="13962" y="20946"/>
                      <a:pt x="14493" y="20946"/>
                      <a:pt x="14997" y="20852"/>
                    </a:cubicBezTo>
                    <a:cubicBezTo>
                      <a:pt x="15501" y="20759"/>
                      <a:pt x="16032" y="20759"/>
                      <a:pt x="16536" y="20665"/>
                    </a:cubicBezTo>
                    <a:cubicBezTo>
                      <a:pt x="17039" y="20665"/>
                      <a:pt x="17571" y="20572"/>
                      <a:pt x="18075" y="20665"/>
                    </a:cubicBezTo>
                    <a:cubicBezTo>
                      <a:pt x="18326" y="20665"/>
                      <a:pt x="18578" y="20665"/>
                      <a:pt x="18830" y="20759"/>
                    </a:cubicBezTo>
                    <a:cubicBezTo>
                      <a:pt x="19110" y="20759"/>
                      <a:pt x="19390" y="20852"/>
                      <a:pt x="19641" y="20759"/>
                    </a:cubicBezTo>
                    <a:cubicBezTo>
                      <a:pt x="19753" y="20759"/>
                      <a:pt x="19865" y="20665"/>
                      <a:pt x="19977" y="20572"/>
                    </a:cubicBezTo>
                    <a:cubicBezTo>
                      <a:pt x="20089" y="20478"/>
                      <a:pt x="20173" y="20384"/>
                      <a:pt x="20285" y="20291"/>
                    </a:cubicBezTo>
                    <a:cubicBezTo>
                      <a:pt x="20369" y="20198"/>
                      <a:pt x="20481" y="19917"/>
                      <a:pt x="20565" y="19730"/>
                    </a:cubicBezTo>
                    <a:cubicBezTo>
                      <a:pt x="20593" y="19637"/>
                      <a:pt x="20649" y="19543"/>
                      <a:pt x="20677" y="19449"/>
                    </a:cubicBezTo>
                    <a:cubicBezTo>
                      <a:pt x="20761" y="19169"/>
                      <a:pt x="20845" y="18888"/>
                      <a:pt x="20929" y="18608"/>
                    </a:cubicBezTo>
                    <a:cubicBezTo>
                      <a:pt x="20984" y="18421"/>
                      <a:pt x="21012" y="18234"/>
                      <a:pt x="21040" y="18047"/>
                    </a:cubicBezTo>
                    <a:cubicBezTo>
                      <a:pt x="21124" y="17579"/>
                      <a:pt x="21180" y="17112"/>
                      <a:pt x="21264" y="16738"/>
                    </a:cubicBezTo>
                    <a:cubicBezTo>
                      <a:pt x="21320" y="16364"/>
                      <a:pt x="21348" y="15896"/>
                      <a:pt x="21404" y="15522"/>
                    </a:cubicBezTo>
                    <a:cubicBezTo>
                      <a:pt x="21460" y="14961"/>
                      <a:pt x="21488" y="14494"/>
                      <a:pt x="21516" y="13933"/>
                    </a:cubicBezTo>
                    <a:cubicBezTo>
                      <a:pt x="21544" y="13559"/>
                      <a:pt x="21544" y="13185"/>
                      <a:pt x="21572" y="12717"/>
                    </a:cubicBezTo>
                    <a:cubicBezTo>
                      <a:pt x="21600" y="12250"/>
                      <a:pt x="21600" y="11875"/>
                      <a:pt x="21600" y="11408"/>
                    </a:cubicBezTo>
                    <a:cubicBezTo>
                      <a:pt x="21600" y="10847"/>
                      <a:pt x="21600" y="10192"/>
                      <a:pt x="21600" y="9631"/>
                    </a:cubicBezTo>
                    <a:cubicBezTo>
                      <a:pt x="21600" y="9070"/>
                      <a:pt x="21600" y="8416"/>
                      <a:pt x="21600" y="7855"/>
                    </a:cubicBezTo>
                    <a:cubicBezTo>
                      <a:pt x="21600" y="7107"/>
                      <a:pt x="21572" y="6452"/>
                      <a:pt x="21544" y="5704"/>
                    </a:cubicBezTo>
                    <a:cubicBezTo>
                      <a:pt x="21516" y="5143"/>
                      <a:pt x="21516" y="4675"/>
                      <a:pt x="21488" y="4114"/>
                    </a:cubicBezTo>
                    <a:cubicBezTo>
                      <a:pt x="21488" y="3834"/>
                      <a:pt x="21488" y="3647"/>
                      <a:pt x="21488" y="3366"/>
                    </a:cubicBezTo>
                    <a:cubicBezTo>
                      <a:pt x="21488" y="3179"/>
                      <a:pt x="21488" y="3086"/>
                      <a:pt x="21488" y="2899"/>
                    </a:cubicBezTo>
                    <a:cubicBezTo>
                      <a:pt x="21488" y="2712"/>
                      <a:pt x="21488" y="2525"/>
                      <a:pt x="21460" y="2338"/>
                    </a:cubicBezTo>
                    <a:cubicBezTo>
                      <a:pt x="21432" y="2057"/>
                      <a:pt x="21404" y="1870"/>
                      <a:pt x="21376" y="1683"/>
                    </a:cubicBezTo>
                    <a:cubicBezTo>
                      <a:pt x="21376" y="1683"/>
                      <a:pt x="21376" y="1590"/>
                      <a:pt x="21348" y="1590"/>
                    </a:cubicBezTo>
                    <a:cubicBezTo>
                      <a:pt x="21292" y="1403"/>
                      <a:pt x="21236" y="1216"/>
                      <a:pt x="21180" y="1216"/>
                    </a:cubicBezTo>
                    <a:cubicBezTo>
                      <a:pt x="21124" y="1122"/>
                      <a:pt x="21068" y="1122"/>
                      <a:pt x="20984" y="1216"/>
                    </a:cubicBezTo>
                    <a:cubicBezTo>
                      <a:pt x="20956" y="1216"/>
                      <a:pt x="20929" y="1216"/>
                      <a:pt x="20929" y="1309"/>
                    </a:cubicBezTo>
                    <a:cubicBezTo>
                      <a:pt x="20901" y="1309"/>
                      <a:pt x="20901" y="1216"/>
                      <a:pt x="20873" y="1216"/>
                    </a:cubicBezTo>
                    <a:cubicBezTo>
                      <a:pt x="20817" y="1122"/>
                      <a:pt x="20761" y="1029"/>
                      <a:pt x="20705" y="935"/>
                    </a:cubicBezTo>
                    <a:cubicBezTo>
                      <a:pt x="20649" y="842"/>
                      <a:pt x="20593" y="842"/>
                      <a:pt x="20537" y="748"/>
                    </a:cubicBezTo>
                    <a:cubicBezTo>
                      <a:pt x="20453" y="655"/>
                      <a:pt x="20397" y="655"/>
                      <a:pt x="20313" y="561"/>
                    </a:cubicBezTo>
                    <a:cubicBezTo>
                      <a:pt x="20229" y="468"/>
                      <a:pt x="20173" y="468"/>
                      <a:pt x="20089" y="468"/>
                    </a:cubicBezTo>
                    <a:cubicBezTo>
                      <a:pt x="20033" y="468"/>
                      <a:pt x="19977" y="374"/>
                      <a:pt x="19921" y="374"/>
                    </a:cubicBezTo>
                    <a:cubicBezTo>
                      <a:pt x="19865" y="374"/>
                      <a:pt x="19781" y="374"/>
                      <a:pt x="19725" y="281"/>
                    </a:cubicBezTo>
                    <a:cubicBezTo>
                      <a:pt x="19669" y="187"/>
                      <a:pt x="19585" y="93"/>
                      <a:pt x="19502" y="93"/>
                    </a:cubicBezTo>
                    <a:lnTo>
                      <a:pt x="19502" y="93"/>
                    </a:lnTo>
                    <a:lnTo>
                      <a:pt x="19502" y="93"/>
                    </a:lnTo>
                    <a:close/>
                    <a:moveTo>
                      <a:pt x="3553" y="2338"/>
                    </a:moveTo>
                    <a:cubicBezTo>
                      <a:pt x="4085" y="2431"/>
                      <a:pt x="4589" y="2431"/>
                      <a:pt x="5120" y="2525"/>
                    </a:cubicBezTo>
                    <a:cubicBezTo>
                      <a:pt x="6127" y="2618"/>
                      <a:pt x="7163" y="2618"/>
                      <a:pt x="8170" y="2525"/>
                    </a:cubicBezTo>
                    <a:cubicBezTo>
                      <a:pt x="8674" y="2525"/>
                      <a:pt x="9205" y="2431"/>
                      <a:pt x="9709" y="2338"/>
                    </a:cubicBezTo>
                    <a:cubicBezTo>
                      <a:pt x="10240" y="2244"/>
                      <a:pt x="10744" y="2151"/>
                      <a:pt x="11276" y="2151"/>
                    </a:cubicBezTo>
                    <a:cubicBezTo>
                      <a:pt x="11835" y="2151"/>
                      <a:pt x="12367" y="2151"/>
                      <a:pt x="12926" y="2057"/>
                    </a:cubicBezTo>
                    <a:cubicBezTo>
                      <a:pt x="13458" y="2057"/>
                      <a:pt x="13962" y="1964"/>
                      <a:pt x="14493" y="1964"/>
                    </a:cubicBezTo>
                    <a:cubicBezTo>
                      <a:pt x="15528" y="1870"/>
                      <a:pt x="16564" y="1964"/>
                      <a:pt x="17599" y="1777"/>
                    </a:cubicBezTo>
                    <a:cubicBezTo>
                      <a:pt x="18131" y="1683"/>
                      <a:pt x="18662" y="1683"/>
                      <a:pt x="19194" y="1590"/>
                    </a:cubicBezTo>
                    <a:cubicBezTo>
                      <a:pt x="19446" y="1590"/>
                      <a:pt x="19697" y="1496"/>
                      <a:pt x="19949" y="1496"/>
                    </a:cubicBezTo>
                    <a:cubicBezTo>
                      <a:pt x="20201" y="1496"/>
                      <a:pt x="20453" y="1496"/>
                      <a:pt x="20705" y="1403"/>
                    </a:cubicBezTo>
                    <a:cubicBezTo>
                      <a:pt x="20705" y="1403"/>
                      <a:pt x="20733" y="1403"/>
                      <a:pt x="20733" y="1403"/>
                    </a:cubicBezTo>
                    <a:cubicBezTo>
                      <a:pt x="20677" y="1590"/>
                      <a:pt x="20649" y="1777"/>
                      <a:pt x="20649" y="2057"/>
                    </a:cubicBezTo>
                    <a:cubicBezTo>
                      <a:pt x="20621" y="2431"/>
                      <a:pt x="20621" y="2899"/>
                      <a:pt x="20621" y="3366"/>
                    </a:cubicBezTo>
                    <a:cubicBezTo>
                      <a:pt x="20621" y="4675"/>
                      <a:pt x="20705" y="5984"/>
                      <a:pt x="20733" y="7294"/>
                    </a:cubicBezTo>
                    <a:cubicBezTo>
                      <a:pt x="20733" y="8322"/>
                      <a:pt x="20733" y="9444"/>
                      <a:pt x="20733" y="10473"/>
                    </a:cubicBezTo>
                    <a:cubicBezTo>
                      <a:pt x="20733" y="11034"/>
                      <a:pt x="20733" y="11501"/>
                      <a:pt x="20705" y="12062"/>
                    </a:cubicBezTo>
                    <a:cubicBezTo>
                      <a:pt x="20677" y="12623"/>
                      <a:pt x="20677" y="13091"/>
                      <a:pt x="20621" y="13652"/>
                    </a:cubicBezTo>
                    <a:cubicBezTo>
                      <a:pt x="20565" y="14400"/>
                      <a:pt x="20509" y="15148"/>
                      <a:pt x="20397" y="15803"/>
                    </a:cubicBezTo>
                    <a:cubicBezTo>
                      <a:pt x="20341" y="16177"/>
                      <a:pt x="20285" y="16457"/>
                      <a:pt x="20201" y="16738"/>
                    </a:cubicBezTo>
                    <a:cubicBezTo>
                      <a:pt x="20145" y="16925"/>
                      <a:pt x="20089" y="17112"/>
                      <a:pt x="20033" y="17299"/>
                    </a:cubicBezTo>
                    <a:cubicBezTo>
                      <a:pt x="20005" y="17392"/>
                      <a:pt x="19949" y="17486"/>
                      <a:pt x="19921" y="17486"/>
                    </a:cubicBezTo>
                    <a:cubicBezTo>
                      <a:pt x="19781" y="17579"/>
                      <a:pt x="19669" y="17673"/>
                      <a:pt x="19530" y="17673"/>
                    </a:cubicBezTo>
                    <a:cubicBezTo>
                      <a:pt x="19306" y="17673"/>
                      <a:pt x="19110" y="17673"/>
                      <a:pt x="18886" y="17673"/>
                    </a:cubicBezTo>
                    <a:cubicBezTo>
                      <a:pt x="18634" y="17673"/>
                      <a:pt x="18382" y="17673"/>
                      <a:pt x="18131" y="17673"/>
                    </a:cubicBezTo>
                    <a:cubicBezTo>
                      <a:pt x="17599" y="17673"/>
                      <a:pt x="17067" y="17673"/>
                      <a:pt x="16536" y="17766"/>
                    </a:cubicBezTo>
                    <a:cubicBezTo>
                      <a:pt x="16032" y="17860"/>
                      <a:pt x="15501" y="17953"/>
                      <a:pt x="14997" y="17953"/>
                    </a:cubicBezTo>
                    <a:cubicBezTo>
                      <a:pt x="14493" y="18047"/>
                      <a:pt x="14018" y="18047"/>
                      <a:pt x="13514" y="18047"/>
                    </a:cubicBezTo>
                    <a:cubicBezTo>
                      <a:pt x="12982" y="18047"/>
                      <a:pt x="12451" y="18047"/>
                      <a:pt x="11919" y="18047"/>
                    </a:cubicBezTo>
                    <a:cubicBezTo>
                      <a:pt x="11388" y="18047"/>
                      <a:pt x="10856" y="18047"/>
                      <a:pt x="10352" y="18140"/>
                    </a:cubicBezTo>
                    <a:cubicBezTo>
                      <a:pt x="9849" y="18140"/>
                      <a:pt x="9373" y="18234"/>
                      <a:pt x="8869" y="18327"/>
                    </a:cubicBezTo>
                    <a:cubicBezTo>
                      <a:pt x="8366" y="18327"/>
                      <a:pt x="7834" y="18421"/>
                      <a:pt x="7331" y="18514"/>
                    </a:cubicBezTo>
                    <a:cubicBezTo>
                      <a:pt x="6799" y="18608"/>
                      <a:pt x="6295" y="18701"/>
                      <a:pt x="5764" y="18701"/>
                    </a:cubicBezTo>
                    <a:cubicBezTo>
                      <a:pt x="5204" y="18701"/>
                      <a:pt x="4673" y="18795"/>
                      <a:pt x="4113" y="18795"/>
                    </a:cubicBezTo>
                    <a:cubicBezTo>
                      <a:pt x="3889" y="18795"/>
                      <a:pt x="3693" y="18795"/>
                      <a:pt x="3469" y="18795"/>
                    </a:cubicBezTo>
                    <a:cubicBezTo>
                      <a:pt x="3330" y="18795"/>
                      <a:pt x="3162" y="18795"/>
                      <a:pt x="3022" y="18795"/>
                    </a:cubicBezTo>
                    <a:cubicBezTo>
                      <a:pt x="2910" y="18795"/>
                      <a:pt x="2798" y="18795"/>
                      <a:pt x="2686" y="18795"/>
                    </a:cubicBezTo>
                    <a:cubicBezTo>
                      <a:pt x="2574" y="18795"/>
                      <a:pt x="2490" y="18795"/>
                      <a:pt x="2378" y="18701"/>
                    </a:cubicBezTo>
                    <a:cubicBezTo>
                      <a:pt x="2322" y="18701"/>
                      <a:pt x="2294" y="18701"/>
                      <a:pt x="2238" y="18701"/>
                    </a:cubicBezTo>
                    <a:cubicBezTo>
                      <a:pt x="2154" y="18701"/>
                      <a:pt x="2070" y="18701"/>
                      <a:pt x="1987" y="18608"/>
                    </a:cubicBezTo>
                    <a:cubicBezTo>
                      <a:pt x="1847" y="18514"/>
                      <a:pt x="1735" y="18514"/>
                      <a:pt x="1595" y="18421"/>
                    </a:cubicBezTo>
                    <a:cubicBezTo>
                      <a:pt x="1539" y="18421"/>
                      <a:pt x="1483" y="18327"/>
                      <a:pt x="1455" y="18327"/>
                    </a:cubicBezTo>
                    <a:cubicBezTo>
                      <a:pt x="1399" y="18327"/>
                      <a:pt x="1343" y="18234"/>
                      <a:pt x="1287" y="18234"/>
                    </a:cubicBezTo>
                    <a:cubicBezTo>
                      <a:pt x="1147" y="18140"/>
                      <a:pt x="979" y="17953"/>
                      <a:pt x="839" y="17766"/>
                    </a:cubicBezTo>
                    <a:cubicBezTo>
                      <a:pt x="811" y="17673"/>
                      <a:pt x="783" y="17673"/>
                      <a:pt x="755" y="17579"/>
                    </a:cubicBezTo>
                    <a:cubicBezTo>
                      <a:pt x="755" y="17579"/>
                      <a:pt x="755" y="17579"/>
                      <a:pt x="755" y="17579"/>
                    </a:cubicBezTo>
                    <a:cubicBezTo>
                      <a:pt x="755" y="17205"/>
                      <a:pt x="783" y="16831"/>
                      <a:pt x="783" y="16457"/>
                    </a:cubicBezTo>
                    <a:cubicBezTo>
                      <a:pt x="783" y="16083"/>
                      <a:pt x="811" y="15709"/>
                      <a:pt x="811" y="15242"/>
                    </a:cubicBezTo>
                    <a:cubicBezTo>
                      <a:pt x="839" y="14400"/>
                      <a:pt x="839" y="13559"/>
                      <a:pt x="839" y="12623"/>
                    </a:cubicBezTo>
                    <a:cubicBezTo>
                      <a:pt x="867" y="10940"/>
                      <a:pt x="867" y="9257"/>
                      <a:pt x="895" y="7574"/>
                    </a:cubicBezTo>
                    <a:cubicBezTo>
                      <a:pt x="895" y="7107"/>
                      <a:pt x="923" y="6546"/>
                      <a:pt x="923" y="6078"/>
                    </a:cubicBezTo>
                    <a:cubicBezTo>
                      <a:pt x="923" y="5611"/>
                      <a:pt x="951" y="5236"/>
                      <a:pt x="979" y="4769"/>
                    </a:cubicBezTo>
                    <a:cubicBezTo>
                      <a:pt x="1007" y="4301"/>
                      <a:pt x="1035" y="3927"/>
                      <a:pt x="1091" y="3553"/>
                    </a:cubicBezTo>
                    <a:cubicBezTo>
                      <a:pt x="1119" y="3366"/>
                      <a:pt x="1147" y="3273"/>
                      <a:pt x="1175" y="3086"/>
                    </a:cubicBezTo>
                    <a:cubicBezTo>
                      <a:pt x="1203" y="2992"/>
                      <a:pt x="1231" y="2899"/>
                      <a:pt x="1259" y="2899"/>
                    </a:cubicBezTo>
                    <a:cubicBezTo>
                      <a:pt x="1315" y="2805"/>
                      <a:pt x="1371" y="2712"/>
                      <a:pt x="1427" y="2618"/>
                    </a:cubicBezTo>
                    <a:cubicBezTo>
                      <a:pt x="1539" y="2525"/>
                      <a:pt x="1651" y="2431"/>
                      <a:pt x="1763" y="2338"/>
                    </a:cubicBezTo>
                    <a:cubicBezTo>
                      <a:pt x="1875" y="2244"/>
                      <a:pt x="1987" y="2244"/>
                      <a:pt x="2098" y="2244"/>
                    </a:cubicBezTo>
                    <a:cubicBezTo>
                      <a:pt x="2602" y="2244"/>
                      <a:pt x="3078" y="2338"/>
                      <a:pt x="3553" y="2338"/>
                    </a:cubicBezTo>
                    <a:lnTo>
                      <a:pt x="3553" y="2338"/>
                    </a:lnTo>
                    <a:lnTo>
                      <a:pt x="3553" y="2338"/>
                    </a:lnTo>
                    <a:close/>
                    <a:moveTo>
                      <a:pt x="20425" y="15803"/>
                    </a:moveTo>
                    <a:cubicBezTo>
                      <a:pt x="20425" y="15896"/>
                      <a:pt x="20425" y="15896"/>
                      <a:pt x="20425" y="15803"/>
                    </a:cubicBezTo>
                    <a:cubicBezTo>
                      <a:pt x="20425" y="15896"/>
                      <a:pt x="20425" y="15896"/>
                      <a:pt x="20425" y="15803"/>
                    </a:cubicBezTo>
                    <a:lnTo>
                      <a:pt x="20425" y="15803"/>
                    </a:lnTo>
                    <a:lnTo>
                      <a:pt x="20425" y="15803"/>
                    </a:lnTo>
                    <a:close/>
                    <a:moveTo>
                      <a:pt x="20397" y="16177"/>
                    </a:moveTo>
                    <a:cubicBezTo>
                      <a:pt x="20369" y="16177"/>
                      <a:pt x="20369" y="16177"/>
                      <a:pt x="20397" y="16177"/>
                    </a:cubicBezTo>
                    <a:cubicBezTo>
                      <a:pt x="20369" y="16270"/>
                      <a:pt x="20369" y="16270"/>
                      <a:pt x="20397" y="16177"/>
                    </a:cubicBezTo>
                    <a:cubicBezTo>
                      <a:pt x="20369" y="16177"/>
                      <a:pt x="20369" y="16177"/>
                      <a:pt x="20397" y="16177"/>
                    </a:cubicBezTo>
                    <a:lnTo>
                      <a:pt x="20397" y="16177"/>
                    </a:lnTo>
                    <a:lnTo>
                      <a:pt x="20397" y="16177"/>
                    </a:lnTo>
                    <a:close/>
                  </a:path>
                </a:pathLst>
              </a:custGeom>
              <a:solidFill>
                <a:srgbClr val="C00000"/>
              </a:solidFill>
              <a:ln w="12700">
                <a:miter lim="400000"/>
              </a:ln>
            </p:spPr>
            <p:txBody>
              <a:bodyPr lIns="28575" tIns="28575" rIns="28575" bIns="28575" anchor="ctr"/>
              <a:lstStyle/>
              <a:p>
                <a:pPr defTabSz="6858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Bell MT" panose="02020503060305020303" pitchFamily="18" charset="0"/>
                </a:endParaRPr>
              </a:p>
            </p:txBody>
          </p:sp>
          <p:sp>
            <p:nvSpPr>
              <p:cNvPr id="30740" name="TextBox 14">
                <a:extLst>
                  <a:ext uri="{FF2B5EF4-FFF2-40B4-BE49-F238E27FC236}">
                    <a16:creationId xmlns:a16="http://schemas.microsoft.com/office/drawing/2014/main" id="{E7BF71E5-F319-4AB3-AA7C-1E6DF6D4A5B8}"/>
                  </a:ext>
                </a:extLst>
              </p:cNvPr>
              <p:cNvSpPr txBox="1">
                <a:spLocks noChangeArrowheads="1"/>
              </p:cNvSpPr>
              <p:nvPr/>
            </p:nvSpPr>
            <p:spPr bwMode="auto">
              <a:xfrm>
                <a:off x="3187304" y="902609"/>
                <a:ext cx="758967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defTabSz="6858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defTabSz="68580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defTabSz="6858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1800" noProof="1">
                    <a:solidFill>
                      <a:srgbClr val="000000"/>
                    </a:solidFill>
                    <a:latin typeface="Bell MT" panose="02020503060305020303" pitchFamily="18" charset="0"/>
                  </a:rPr>
                  <a:t>The trafficking is a source of generating money for the gang, and the gang member is involved in the trafficking of the victim. </a:t>
                </a:r>
              </a:p>
            </p:txBody>
          </p:sp>
        </p:grpSp>
      </p:grpSp>
      <p:grpSp>
        <p:nvGrpSpPr>
          <p:cNvPr id="30727" name="Group 15">
            <a:extLst>
              <a:ext uri="{FF2B5EF4-FFF2-40B4-BE49-F238E27FC236}">
                <a16:creationId xmlns:a16="http://schemas.microsoft.com/office/drawing/2014/main" id="{5E320BB5-D041-4D7E-B9D3-3C7B9574326B}"/>
              </a:ext>
            </a:extLst>
          </p:cNvPr>
          <p:cNvGrpSpPr>
            <a:grpSpLocks/>
          </p:cNvGrpSpPr>
          <p:nvPr/>
        </p:nvGrpSpPr>
        <p:grpSpPr bwMode="auto">
          <a:xfrm>
            <a:off x="2671763" y="4037014"/>
            <a:ext cx="7626350" cy="720725"/>
            <a:chOff x="609600" y="988500"/>
            <a:chExt cx="10167382" cy="960549"/>
          </a:xfrm>
        </p:grpSpPr>
        <p:sp>
          <p:nvSpPr>
            <p:cNvPr id="30733" name="TextBox 16">
              <a:extLst>
                <a:ext uri="{FF2B5EF4-FFF2-40B4-BE49-F238E27FC236}">
                  <a16:creationId xmlns:a16="http://schemas.microsoft.com/office/drawing/2014/main" id="{AC6CE922-638C-4A0F-9543-05B2FF732EF2}"/>
                </a:ext>
              </a:extLst>
            </p:cNvPr>
            <p:cNvSpPr txBox="1">
              <a:spLocks noChangeArrowheads="1"/>
            </p:cNvSpPr>
            <p:nvPr/>
          </p:nvSpPr>
          <p:spPr bwMode="auto">
            <a:xfrm>
              <a:off x="633633" y="1101352"/>
              <a:ext cx="2415412" cy="69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defTabSz="6858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defTabSz="68580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defTabSz="6858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1400" b="1" noProof="1">
                  <a:solidFill>
                    <a:srgbClr val="000000"/>
                  </a:solidFill>
                  <a:latin typeface="Bell MT" panose="02020503060305020303" pitchFamily="18" charset="0"/>
                </a:rPr>
                <a:t>Familial or Family Controlled Trafficking</a:t>
              </a:r>
            </a:p>
          </p:txBody>
        </p:sp>
        <p:grpSp>
          <p:nvGrpSpPr>
            <p:cNvPr id="30734" name="Group 17">
              <a:extLst>
                <a:ext uri="{FF2B5EF4-FFF2-40B4-BE49-F238E27FC236}">
                  <a16:creationId xmlns:a16="http://schemas.microsoft.com/office/drawing/2014/main" id="{49BE2D3F-166A-4C18-9E0F-E309EDA69083}"/>
                </a:ext>
              </a:extLst>
            </p:cNvPr>
            <p:cNvGrpSpPr>
              <a:grpSpLocks/>
            </p:cNvGrpSpPr>
            <p:nvPr/>
          </p:nvGrpSpPr>
          <p:grpSpPr bwMode="auto">
            <a:xfrm>
              <a:off x="609600" y="988500"/>
              <a:ext cx="10167382" cy="960549"/>
              <a:chOff x="609600" y="988500"/>
              <a:chExt cx="10167382" cy="960549"/>
            </a:xfrm>
          </p:grpSpPr>
          <p:sp>
            <p:nvSpPr>
              <p:cNvPr id="19" name="Shape">
                <a:extLst>
                  <a:ext uri="{FF2B5EF4-FFF2-40B4-BE49-F238E27FC236}">
                    <a16:creationId xmlns:a16="http://schemas.microsoft.com/office/drawing/2014/main" id="{393B6F5E-8AD0-459E-95B3-91BE30507E1E}"/>
                  </a:ext>
                </a:extLst>
              </p:cNvPr>
              <p:cNvSpPr/>
              <p:nvPr/>
            </p:nvSpPr>
            <p:spPr>
              <a:xfrm>
                <a:off x="609600" y="988500"/>
                <a:ext cx="2529146" cy="922466"/>
              </a:xfrm>
              <a:custGeom>
                <a:avLst/>
                <a:gdLst/>
                <a:ahLst/>
                <a:cxnLst>
                  <a:cxn ang="0">
                    <a:pos x="wd2" y="hd2"/>
                  </a:cxn>
                  <a:cxn ang="5400000">
                    <a:pos x="wd2" y="hd2"/>
                  </a:cxn>
                  <a:cxn ang="10800000">
                    <a:pos x="wd2" y="hd2"/>
                  </a:cxn>
                  <a:cxn ang="16200000">
                    <a:pos x="wd2" y="hd2"/>
                  </a:cxn>
                </a:cxnLst>
                <a:rect l="0" t="0" r="r" b="b"/>
                <a:pathLst>
                  <a:path w="21600" h="21600" extrusionOk="0">
                    <a:moveTo>
                      <a:pt x="19502" y="93"/>
                    </a:moveTo>
                    <a:cubicBezTo>
                      <a:pt x="18970" y="0"/>
                      <a:pt x="18438" y="0"/>
                      <a:pt x="17879" y="0"/>
                    </a:cubicBezTo>
                    <a:cubicBezTo>
                      <a:pt x="17375" y="0"/>
                      <a:pt x="16872" y="0"/>
                      <a:pt x="16368" y="0"/>
                    </a:cubicBezTo>
                    <a:cubicBezTo>
                      <a:pt x="15836" y="0"/>
                      <a:pt x="15277" y="0"/>
                      <a:pt x="14745" y="0"/>
                    </a:cubicBezTo>
                    <a:cubicBezTo>
                      <a:pt x="14213" y="0"/>
                      <a:pt x="13710" y="0"/>
                      <a:pt x="13178" y="0"/>
                    </a:cubicBezTo>
                    <a:cubicBezTo>
                      <a:pt x="12675" y="0"/>
                      <a:pt x="12199" y="0"/>
                      <a:pt x="11695" y="0"/>
                    </a:cubicBezTo>
                    <a:cubicBezTo>
                      <a:pt x="10660" y="0"/>
                      <a:pt x="9625" y="187"/>
                      <a:pt x="8618" y="281"/>
                    </a:cubicBezTo>
                    <a:cubicBezTo>
                      <a:pt x="7554" y="374"/>
                      <a:pt x="6519" y="374"/>
                      <a:pt x="5456" y="374"/>
                    </a:cubicBezTo>
                    <a:cubicBezTo>
                      <a:pt x="4924" y="374"/>
                      <a:pt x="4421" y="281"/>
                      <a:pt x="3889" y="281"/>
                    </a:cubicBezTo>
                    <a:cubicBezTo>
                      <a:pt x="3637" y="281"/>
                      <a:pt x="3385" y="187"/>
                      <a:pt x="3162" y="187"/>
                    </a:cubicBezTo>
                    <a:cubicBezTo>
                      <a:pt x="2910" y="187"/>
                      <a:pt x="2630" y="187"/>
                      <a:pt x="2378" y="187"/>
                    </a:cubicBezTo>
                    <a:cubicBezTo>
                      <a:pt x="2098" y="187"/>
                      <a:pt x="1819" y="281"/>
                      <a:pt x="1567" y="374"/>
                    </a:cubicBezTo>
                    <a:cubicBezTo>
                      <a:pt x="1427" y="468"/>
                      <a:pt x="1287" y="561"/>
                      <a:pt x="1147" y="748"/>
                    </a:cubicBezTo>
                    <a:cubicBezTo>
                      <a:pt x="1119" y="842"/>
                      <a:pt x="1063" y="842"/>
                      <a:pt x="1035" y="935"/>
                    </a:cubicBezTo>
                    <a:cubicBezTo>
                      <a:pt x="951" y="1029"/>
                      <a:pt x="867" y="1216"/>
                      <a:pt x="783" y="1403"/>
                    </a:cubicBezTo>
                    <a:cubicBezTo>
                      <a:pt x="699" y="1590"/>
                      <a:pt x="644" y="1870"/>
                      <a:pt x="588" y="2057"/>
                    </a:cubicBezTo>
                    <a:cubicBezTo>
                      <a:pt x="504" y="2338"/>
                      <a:pt x="476" y="2712"/>
                      <a:pt x="420" y="2992"/>
                    </a:cubicBezTo>
                    <a:cubicBezTo>
                      <a:pt x="364" y="3366"/>
                      <a:pt x="336" y="3740"/>
                      <a:pt x="308" y="4114"/>
                    </a:cubicBezTo>
                    <a:cubicBezTo>
                      <a:pt x="280" y="4395"/>
                      <a:pt x="252" y="4769"/>
                      <a:pt x="252" y="5049"/>
                    </a:cubicBezTo>
                    <a:cubicBezTo>
                      <a:pt x="224" y="5423"/>
                      <a:pt x="224" y="5891"/>
                      <a:pt x="196" y="6265"/>
                    </a:cubicBezTo>
                    <a:cubicBezTo>
                      <a:pt x="168" y="7107"/>
                      <a:pt x="140" y="8042"/>
                      <a:pt x="140" y="8883"/>
                    </a:cubicBezTo>
                    <a:cubicBezTo>
                      <a:pt x="140" y="9725"/>
                      <a:pt x="112" y="10566"/>
                      <a:pt x="112" y="11408"/>
                    </a:cubicBezTo>
                    <a:cubicBezTo>
                      <a:pt x="112" y="12249"/>
                      <a:pt x="84" y="13091"/>
                      <a:pt x="84" y="13932"/>
                    </a:cubicBezTo>
                    <a:cubicBezTo>
                      <a:pt x="84" y="14774"/>
                      <a:pt x="56" y="15616"/>
                      <a:pt x="28" y="16457"/>
                    </a:cubicBezTo>
                    <a:cubicBezTo>
                      <a:pt x="28" y="16831"/>
                      <a:pt x="0" y="17299"/>
                      <a:pt x="0" y="17673"/>
                    </a:cubicBezTo>
                    <a:cubicBezTo>
                      <a:pt x="0" y="17953"/>
                      <a:pt x="0" y="18234"/>
                      <a:pt x="28" y="18514"/>
                    </a:cubicBezTo>
                    <a:cubicBezTo>
                      <a:pt x="56" y="18888"/>
                      <a:pt x="112" y="19169"/>
                      <a:pt x="168" y="19449"/>
                    </a:cubicBezTo>
                    <a:cubicBezTo>
                      <a:pt x="196" y="19543"/>
                      <a:pt x="252" y="19730"/>
                      <a:pt x="280" y="19823"/>
                    </a:cubicBezTo>
                    <a:cubicBezTo>
                      <a:pt x="308" y="19917"/>
                      <a:pt x="336" y="20010"/>
                      <a:pt x="364" y="20010"/>
                    </a:cubicBezTo>
                    <a:cubicBezTo>
                      <a:pt x="392" y="20104"/>
                      <a:pt x="420" y="20104"/>
                      <a:pt x="448" y="20197"/>
                    </a:cubicBezTo>
                    <a:cubicBezTo>
                      <a:pt x="504" y="20291"/>
                      <a:pt x="588" y="20384"/>
                      <a:pt x="644" y="20478"/>
                    </a:cubicBezTo>
                    <a:cubicBezTo>
                      <a:pt x="895" y="20852"/>
                      <a:pt x="1147" y="20946"/>
                      <a:pt x="1399" y="21133"/>
                    </a:cubicBezTo>
                    <a:cubicBezTo>
                      <a:pt x="1539" y="21226"/>
                      <a:pt x="1651" y="21226"/>
                      <a:pt x="1791" y="21320"/>
                    </a:cubicBezTo>
                    <a:cubicBezTo>
                      <a:pt x="1903" y="21413"/>
                      <a:pt x="2042" y="21413"/>
                      <a:pt x="2154" y="21413"/>
                    </a:cubicBezTo>
                    <a:cubicBezTo>
                      <a:pt x="2266" y="21413"/>
                      <a:pt x="2378" y="21507"/>
                      <a:pt x="2490" y="21507"/>
                    </a:cubicBezTo>
                    <a:cubicBezTo>
                      <a:pt x="2630" y="21507"/>
                      <a:pt x="2770" y="21600"/>
                      <a:pt x="2882" y="21600"/>
                    </a:cubicBezTo>
                    <a:cubicBezTo>
                      <a:pt x="3050" y="21600"/>
                      <a:pt x="3190" y="21600"/>
                      <a:pt x="3358" y="21600"/>
                    </a:cubicBezTo>
                    <a:cubicBezTo>
                      <a:pt x="3581" y="21600"/>
                      <a:pt x="3833" y="21600"/>
                      <a:pt x="4057" y="21600"/>
                    </a:cubicBezTo>
                    <a:cubicBezTo>
                      <a:pt x="4617" y="21600"/>
                      <a:pt x="5148" y="21600"/>
                      <a:pt x="5708" y="21507"/>
                    </a:cubicBezTo>
                    <a:cubicBezTo>
                      <a:pt x="5932" y="21507"/>
                      <a:pt x="6183" y="21507"/>
                      <a:pt x="6407" y="21413"/>
                    </a:cubicBezTo>
                    <a:cubicBezTo>
                      <a:pt x="6687" y="21413"/>
                      <a:pt x="6967" y="21320"/>
                      <a:pt x="7275" y="21320"/>
                    </a:cubicBezTo>
                    <a:cubicBezTo>
                      <a:pt x="7778" y="21226"/>
                      <a:pt x="8282" y="21226"/>
                      <a:pt x="8813" y="21226"/>
                    </a:cubicBezTo>
                    <a:cubicBezTo>
                      <a:pt x="9317" y="21226"/>
                      <a:pt x="9821" y="21133"/>
                      <a:pt x="10324" y="21039"/>
                    </a:cubicBezTo>
                    <a:cubicBezTo>
                      <a:pt x="10856" y="21039"/>
                      <a:pt x="11388" y="20946"/>
                      <a:pt x="11919" y="20946"/>
                    </a:cubicBezTo>
                    <a:cubicBezTo>
                      <a:pt x="12171" y="20946"/>
                      <a:pt x="12395" y="20946"/>
                      <a:pt x="12647" y="20946"/>
                    </a:cubicBezTo>
                    <a:cubicBezTo>
                      <a:pt x="12926" y="20946"/>
                      <a:pt x="13206" y="20946"/>
                      <a:pt x="13458" y="20946"/>
                    </a:cubicBezTo>
                    <a:cubicBezTo>
                      <a:pt x="13962" y="20946"/>
                      <a:pt x="14493" y="20946"/>
                      <a:pt x="14997" y="20852"/>
                    </a:cubicBezTo>
                    <a:cubicBezTo>
                      <a:pt x="15501" y="20759"/>
                      <a:pt x="16032" y="20759"/>
                      <a:pt x="16536" y="20665"/>
                    </a:cubicBezTo>
                    <a:cubicBezTo>
                      <a:pt x="17039" y="20665"/>
                      <a:pt x="17571" y="20572"/>
                      <a:pt x="18075" y="20665"/>
                    </a:cubicBezTo>
                    <a:cubicBezTo>
                      <a:pt x="18326" y="20665"/>
                      <a:pt x="18578" y="20665"/>
                      <a:pt x="18830" y="20759"/>
                    </a:cubicBezTo>
                    <a:cubicBezTo>
                      <a:pt x="19110" y="20759"/>
                      <a:pt x="19390" y="20852"/>
                      <a:pt x="19641" y="20759"/>
                    </a:cubicBezTo>
                    <a:cubicBezTo>
                      <a:pt x="19753" y="20759"/>
                      <a:pt x="19865" y="20665"/>
                      <a:pt x="19977" y="20572"/>
                    </a:cubicBezTo>
                    <a:cubicBezTo>
                      <a:pt x="20089" y="20478"/>
                      <a:pt x="20173" y="20384"/>
                      <a:pt x="20285" y="20291"/>
                    </a:cubicBezTo>
                    <a:cubicBezTo>
                      <a:pt x="20369" y="20198"/>
                      <a:pt x="20481" y="19917"/>
                      <a:pt x="20565" y="19730"/>
                    </a:cubicBezTo>
                    <a:cubicBezTo>
                      <a:pt x="20593" y="19637"/>
                      <a:pt x="20649" y="19543"/>
                      <a:pt x="20677" y="19449"/>
                    </a:cubicBezTo>
                    <a:cubicBezTo>
                      <a:pt x="20761" y="19169"/>
                      <a:pt x="20845" y="18888"/>
                      <a:pt x="20929" y="18608"/>
                    </a:cubicBezTo>
                    <a:cubicBezTo>
                      <a:pt x="20984" y="18421"/>
                      <a:pt x="21012" y="18234"/>
                      <a:pt x="21040" y="18047"/>
                    </a:cubicBezTo>
                    <a:cubicBezTo>
                      <a:pt x="21124" y="17579"/>
                      <a:pt x="21180" y="17112"/>
                      <a:pt x="21264" y="16738"/>
                    </a:cubicBezTo>
                    <a:cubicBezTo>
                      <a:pt x="21320" y="16364"/>
                      <a:pt x="21348" y="15896"/>
                      <a:pt x="21404" y="15522"/>
                    </a:cubicBezTo>
                    <a:cubicBezTo>
                      <a:pt x="21460" y="14961"/>
                      <a:pt x="21488" y="14494"/>
                      <a:pt x="21516" y="13933"/>
                    </a:cubicBezTo>
                    <a:cubicBezTo>
                      <a:pt x="21544" y="13559"/>
                      <a:pt x="21544" y="13185"/>
                      <a:pt x="21572" y="12717"/>
                    </a:cubicBezTo>
                    <a:cubicBezTo>
                      <a:pt x="21600" y="12250"/>
                      <a:pt x="21600" y="11875"/>
                      <a:pt x="21600" y="11408"/>
                    </a:cubicBezTo>
                    <a:cubicBezTo>
                      <a:pt x="21600" y="10847"/>
                      <a:pt x="21600" y="10192"/>
                      <a:pt x="21600" y="9631"/>
                    </a:cubicBezTo>
                    <a:cubicBezTo>
                      <a:pt x="21600" y="9070"/>
                      <a:pt x="21600" y="8416"/>
                      <a:pt x="21600" y="7855"/>
                    </a:cubicBezTo>
                    <a:cubicBezTo>
                      <a:pt x="21600" y="7107"/>
                      <a:pt x="21572" y="6452"/>
                      <a:pt x="21544" y="5704"/>
                    </a:cubicBezTo>
                    <a:cubicBezTo>
                      <a:pt x="21516" y="5143"/>
                      <a:pt x="21516" y="4675"/>
                      <a:pt x="21488" y="4114"/>
                    </a:cubicBezTo>
                    <a:cubicBezTo>
                      <a:pt x="21488" y="3834"/>
                      <a:pt x="21488" y="3647"/>
                      <a:pt x="21488" y="3366"/>
                    </a:cubicBezTo>
                    <a:cubicBezTo>
                      <a:pt x="21488" y="3179"/>
                      <a:pt x="21488" y="3086"/>
                      <a:pt x="21488" y="2899"/>
                    </a:cubicBezTo>
                    <a:cubicBezTo>
                      <a:pt x="21488" y="2712"/>
                      <a:pt x="21488" y="2525"/>
                      <a:pt x="21460" y="2338"/>
                    </a:cubicBezTo>
                    <a:cubicBezTo>
                      <a:pt x="21432" y="2057"/>
                      <a:pt x="21404" y="1870"/>
                      <a:pt x="21376" y="1683"/>
                    </a:cubicBezTo>
                    <a:cubicBezTo>
                      <a:pt x="21376" y="1683"/>
                      <a:pt x="21376" y="1590"/>
                      <a:pt x="21348" y="1590"/>
                    </a:cubicBezTo>
                    <a:cubicBezTo>
                      <a:pt x="21292" y="1403"/>
                      <a:pt x="21236" y="1216"/>
                      <a:pt x="21180" y="1216"/>
                    </a:cubicBezTo>
                    <a:cubicBezTo>
                      <a:pt x="21124" y="1122"/>
                      <a:pt x="21068" y="1122"/>
                      <a:pt x="20984" y="1216"/>
                    </a:cubicBezTo>
                    <a:cubicBezTo>
                      <a:pt x="20956" y="1216"/>
                      <a:pt x="20929" y="1216"/>
                      <a:pt x="20929" y="1309"/>
                    </a:cubicBezTo>
                    <a:cubicBezTo>
                      <a:pt x="20901" y="1309"/>
                      <a:pt x="20901" y="1216"/>
                      <a:pt x="20873" y="1216"/>
                    </a:cubicBezTo>
                    <a:cubicBezTo>
                      <a:pt x="20817" y="1122"/>
                      <a:pt x="20761" y="1029"/>
                      <a:pt x="20705" y="935"/>
                    </a:cubicBezTo>
                    <a:cubicBezTo>
                      <a:pt x="20649" y="842"/>
                      <a:pt x="20593" y="842"/>
                      <a:pt x="20537" y="748"/>
                    </a:cubicBezTo>
                    <a:cubicBezTo>
                      <a:pt x="20453" y="655"/>
                      <a:pt x="20397" y="655"/>
                      <a:pt x="20313" y="561"/>
                    </a:cubicBezTo>
                    <a:cubicBezTo>
                      <a:pt x="20229" y="468"/>
                      <a:pt x="20173" y="468"/>
                      <a:pt x="20089" y="468"/>
                    </a:cubicBezTo>
                    <a:cubicBezTo>
                      <a:pt x="20033" y="468"/>
                      <a:pt x="19977" y="374"/>
                      <a:pt x="19921" y="374"/>
                    </a:cubicBezTo>
                    <a:cubicBezTo>
                      <a:pt x="19865" y="374"/>
                      <a:pt x="19781" y="374"/>
                      <a:pt x="19725" y="281"/>
                    </a:cubicBezTo>
                    <a:cubicBezTo>
                      <a:pt x="19669" y="187"/>
                      <a:pt x="19585" y="93"/>
                      <a:pt x="19502" y="93"/>
                    </a:cubicBezTo>
                    <a:lnTo>
                      <a:pt x="19502" y="93"/>
                    </a:lnTo>
                    <a:lnTo>
                      <a:pt x="19502" y="93"/>
                    </a:lnTo>
                    <a:close/>
                    <a:moveTo>
                      <a:pt x="3553" y="2338"/>
                    </a:moveTo>
                    <a:cubicBezTo>
                      <a:pt x="4085" y="2431"/>
                      <a:pt x="4589" y="2431"/>
                      <a:pt x="5120" y="2525"/>
                    </a:cubicBezTo>
                    <a:cubicBezTo>
                      <a:pt x="6127" y="2618"/>
                      <a:pt x="7163" y="2618"/>
                      <a:pt x="8170" y="2525"/>
                    </a:cubicBezTo>
                    <a:cubicBezTo>
                      <a:pt x="8674" y="2525"/>
                      <a:pt x="9205" y="2431"/>
                      <a:pt x="9709" y="2338"/>
                    </a:cubicBezTo>
                    <a:cubicBezTo>
                      <a:pt x="10240" y="2244"/>
                      <a:pt x="10744" y="2151"/>
                      <a:pt x="11276" y="2151"/>
                    </a:cubicBezTo>
                    <a:cubicBezTo>
                      <a:pt x="11835" y="2151"/>
                      <a:pt x="12367" y="2151"/>
                      <a:pt x="12926" y="2057"/>
                    </a:cubicBezTo>
                    <a:cubicBezTo>
                      <a:pt x="13458" y="2057"/>
                      <a:pt x="13962" y="1964"/>
                      <a:pt x="14493" y="1964"/>
                    </a:cubicBezTo>
                    <a:cubicBezTo>
                      <a:pt x="15528" y="1870"/>
                      <a:pt x="16564" y="1964"/>
                      <a:pt x="17599" y="1777"/>
                    </a:cubicBezTo>
                    <a:cubicBezTo>
                      <a:pt x="18131" y="1683"/>
                      <a:pt x="18662" y="1683"/>
                      <a:pt x="19194" y="1590"/>
                    </a:cubicBezTo>
                    <a:cubicBezTo>
                      <a:pt x="19446" y="1590"/>
                      <a:pt x="19697" y="1496"/>
                      <a:pt x="19949" y="1496"/>
                    </a:cubicBezTo>
                    <a:cubicBezTo>
                      <a:pt x="20201" y="1496"/>
                      <a:pt x="20453" y="1496"/>
                      <a:pt x="20705" y="1403"/>
                    </a:cubicBezTo>
                    <a:cubicBezTo>
                      <a:pt x="20705" y="1403"/>
                      <a:pt x="20733" y="1403"/>
                      <a:pt x="20733" y="1403"/>
                    </a:cubicBezTo>
                    <a:cubicBezTo>
                      <a:pt x="20677" y="1590"/>
                      <a:pt x="20649" y="1777"/>
                      <a:pt x="20649" y="2057"/>
                    </a:cubicBezTo>
                    <a:cubicBezTo>
                      <a:pt x="20621" y="2431"/>
                      <a:pt x="20621" y="2899"/>
                      <a:pt x="20621" y="3366"/>
                    </a:cubicBezTo>
                    <a:cubicBezTo>
                      <a:pt x="20621" y="4675"/>
                      <a:pt x="20705" y="5984"/>
                      <a:pt x="20733" y="7294"/>
                    </a:cubicBezTo>
                    <a:cubicBezTo>
                      <a:pt x="20733" y="8322"/>
                      <a:pt x="20733" y="9444"/>
                      <a:pt x="20733" y="10473"/>
                    </a:cubicBezTo>
                    <a:cubicBezTo>
                      <a:pt x="20733" y="11034"/>
                      <a:pt x="20733" y="11501"/>
                      <a:pt x="20705" y="12062"/>
                    </a:cubicBezTo>
                    <a:cubicBezTo>
                      <a:pt x="20677" y="12623"/>
                      <a:pt x="20677" y="13091"/>
                      <a:pt x="20621" y="13652"/>
                    </a:cubicBezTo>
                    <a:cubicBezTo>
                      <a:pt x="20565" y="14400"/>
                      <a:pt x="20509" y="15148"/>
                      <a:pt x="20397" y="15803"/>
                    </a:cubicBezTo>
                    <a:cubicBezTo>
                      <a:pt x="20341" y="16177"/>
                      <a:pt x="20285" y="16457"/>
                      <a:pt x="20201" y="16738"/>
                    </a:cubicBezTo>
                    <a:cubicBezTo>
                      <a:pt x="20145" y="16925"/>
                      <a:pt x="20089" y="17112"/>
                      <a:pt x="20033" y="17299"/>
                    </a:cubicBezTo>
                    <a:cubicBezTo>
                      <a:pt x="20005" y="17392"/>
                      <a:pt x="19949" y="17486"/>
                      <a:pt x="19921" y="17486"/>
                    </a:cubicBezTo>
                    <a:cubicBezTo>
                      <a:pt x="19781" y="17579"/>
                      <a:pt x="19669" y="17673"/>
                      <a:pt x="19530" y="17673"/>
                    </a:cubicBezTo>
                    <a:cubicBezTo>
                      <a:pt x="19306" y="17673"/>
                      <a:pt x="19110" y="17673"/>
                      <a:pt x="18886" y="17673"/>
                    </a:cubicBezTo>
                    <a:cubicBezTo>
                      <a:pt x="18634" y="17673"/>
                      <a:pt x="18382" y="17673"/>
                      <a:pt x="18131" y="17673"/>
                    </a:cubicBezTo>
                    <a:cubicBezTo>
                      <a:pt x="17599" y="17673"/>
                      <a:pt x="17067" y="17673"/>
                      <a:pt x="16536" y="17766"/>
                    </a:cubicBezTo>
                    <a:cubicBezTo>
                      <a:pt x="16032" y="17860"/>
                      <a:pt x="15501" y="17953"/>
                      <a:pt x="14997" y="17953"/>
                    </a:cubicBezTo>
                    <a:cubicBezTo>
                      <a:pt x="14493" y="18047"/>
                      <a:pt x="14018" y="18047"/>
                      <a:pt x="13514" y="18047"/>
                    </a:cubicBezTo>
                    <a:cubicBezTo>
                      <a:pt x="12982" y="18047"/>
                      <a:pt x="12451" y="18047"/>
                      <a:pt x="11919" y="18047"/>
                    </a:cubicBezTo>
                    <a:cubicBezTo>
                      <a:pt x="11388" y="18047"/>
                      <a:pt x="10856" y="18047"/>
                      <a:pt x="10352" y="18140"/>
                    </a:cubicBezTo>
                    <a:cubicBezTo>
                      <a:pt x="9849" y="18140"/>
                      <a:pt x="9373" y="18234"/>
                      <a:pt x="8869" y="18327"/>
                    </a:cubicBezTo>
                    <a:cubicBezTo>
                      <a:pt x="8366" y="18327"/>
                      <a:pt x="7834" y="18421"/>
                      <a:pt x="7331" y="18514"/>
                    </a:cubicBezTo>
                    <a:cubicBezTo>
                      <a:pt x="6799" y="18608"/>
                      <a:pt x="6295" y="18701"/>
                      <a:pt x="5764" y="18701"/>
                    </a:cubicBezTo>
                    <a:cubicBezTo>
                      <a:pt x="5204" y="18701"/>
                      <a:pt x="4673" y="18795"/>
                      <a:pt x="4113" y="18795"/>
                    </a:cubicBezTo>
                    <a:cubicBezTo>
                      <a:pt x="3889" y="18795"/>
                      <a:pt x="3693" y="18795"/>
                      <a:pt x="3469" y="18795"/>
                    </a:cubicBezTo>
                    <a:cubicBezTo>
                      <a:pt x="3330" y="18795"/>
                      <a:pt x="3162" y="18795"/>
                      <a:pt x="3022" y="18795"/>
                    </a:cubicBezTo>
                    <a:cubicBezTo>
                      <a:pt x="2910" y="18795"/>
                      <a:pt x="2798" y="18795"/>
                      <a:pt x="2686" y="18795"/>
                    </a:cubicBezTo>
                    <a:cubicBezTo>
                      <a:pt x="2574" y="18795"/>
                      <a:pt x="2490" y="18795"/>
                      <a:pt x="2378" y="18701"/>
                    </a:cubicBezTo>
                    <a:cubicBezTo>
                      <a:pt x="2322" y="18701"/>
                      <a:pt x="2294" y="18701"/>
                      <a:pt x="2238" y="18701"/>
                    </a:cubicBezTo>
                    <a:cubicBezTo>
                      <a:pt x="2154" y="18701"/>
                      <a:pt x="2070" y="18701"/>
                      <a:pt x="1987" y="18608"/>
                    </a:cubicBezTo>
                    <a:cubicBezTo>
                      <a:pt x="1847" y="18514"/>
                      <a:pt x="1735" y="18514"/>
                      <a:pt x="1595" y="18421"/>
                    </a:cubicBezTo>
                    <a:cubicBezTo>
                      <a:pt x="1539" y="18421"/>
                      <a:pt x="1483" y="18327"/>
                      <a:pt x="1455" y="18327"/>
                    </a:cubicBezTo>
                    <a:cubicBezTo>
                      <a:pt x="1399" y="18327"/>
                      <a:pt x="1343" y="18234"/>
                      <a:pt x="1287" y="18234"/>
                    </a:cubicBezTo>
                    <a:cubicBezTo>
                      <a:pt x="1147" y="18140"/>
                      <a:pt x="979" y="17953"/>
                      <a:pt x="839" y="17766"/>
                    </a:cubicBezTo>
                    <a:cubicBezTo>
                      <a:pt x="811" y="17673"/>
                      <a:pt x="783" y="17673"/>
                      <a:pt x="755" y="17579"/>
                    </a:cubicBezTo>
                    <a:cubicBezTo>
                      <a:pt x="755" y="17579"/>
                      <a:pt x="755" y="17579"/>
                      <a:pt x="755" y="17579"/>
                    </a:cubicBezTo>
                    <a:cubicBezTo>
                      <a:pt x="755" y="17205"/>
                      <a:pt x="783" y="16831"/>
                      <a:pt x="783" y="16457"/>
                    </a:cubicBezTo>
                    <a:cubicBezTo>
                      <a:pt x="783" y="16083"/>
                      <a:pt x="811" y="15709"/>
                      <a:pt x="811" y="15242"/>
                    </a:cubicBezTo>
                    <a:cubicBezTo>
                      <a:pt x="839" y="14400"/>
                      <a:pt x="839" y="13559"/>
                      <a:pt x="839" y="12623"/>
                    </a:cubicBezTo>
                    <a:cubicBezTo>
                      <a:pt x="867" y="10940"/>
                      <a:pt x="867" y="9257"/>
                      <a:pt x="895" y="7574"/>
                    </a:cubicBezTo>
                    <a:cubicBezTo>
                      <a:pt x="895" y="7107"/>
                      <a:pt x="923" y="6546"/>
                      <a:pt x="923" y="6078"/>
                    </a:cubicBezTo>
                    <a:cubicBezTo>
                      <a:pt x="923" y="5611"/>
                      <a:pt x="951" y="5236"/>
                      <a:pt x="979" y="4769"/>
                    </a:cubicBezTo>
                    <a:cubicBezTo>
                      <a:pt x="1007" y="4301"/>
                      <a:pt x="1035" y="3927"/>
                      <a:pt x="1091" y="3553"/>
                    </a:cubicBezTo>
                    <a:cubicBezTo>
                      <a:pt x="1119" y="3366"/>
                      <a:pt x="1147" y="3273"/>
                      <a:pt x="1175" y="3086"/>
                    </a:cubicBezTo>
                    <a:cubicBezTo>
                      <a:pt x="1203" y="2992"/>
                      <a:pt x="1231" y="2899"/>
                      <a:pt x="1259" y="2899"/>
                    </a:cubicBezTo>
                    <a:cubicBezTo>
                      <a:pt x="1315" y="2805"/>
                      <a:pt x="1371" y="2712"/>
                      <a:pt x="1427" y="2618"/>
                    </a:cubicBezTo>
                    <a:cubicBezTo>
                      <a:pt x="1539" y="2525"/>
                      <a:pt x="1651" y="2431"/>
                      <a:pt x="1763" y="2338"/>
                    </a:cubicBezTo>
                    <a:cubicBezTo>
                      <a:pt x="1875" y="2244"/>
                      <a:pt x="1987" y="2244"/>
                      <a:pt x="2098" y="2244"/>
                    </a:cubicBezTo>
                    <a:cubicBezTo>
                      <a:pt x="2602" y="2244"/>
                      <a:pt x="3078" y="2338"/>
                      <a:pt x="3553" y="2338"/>
                    </a:cubicBezTo>
                    <a:lnTo>
                      <a:pt x="3553" y="2338"/>
                    </a:lnTo>
                    <a:lnTo>
                      <a:pt x="3553" y="2338"/>
                    </a:lnTo>
                    <a:close/>
                    <a:moveTo>
                      <a:pt x="20425" y="15803"/>
                    </a:moveTo>
                    <a:cubicBezTo>
                      <a:pt x="20425" y="15896"/>
                      <a:pt x="20425" y="15896"/>
                      <a:pt x="20425" y="15803"/>
                    </a:cubicBezTo>
                    <a:cubicBezTo>
                      <a:pt x="20425" y="15896"/>
                      <a:pt x="20425" y="15896"/>
                      <a:pt x="20425" y="15803"/>
                    </a:cubicBezTo>
                    <a:lnTo>
                      <a:pt x="20425" y="15803"/>
                    </a:lnTo>
                    <a:lnTo>
                      <a:pt x="20425" y="15803"/>
                    </a:lnTo>
                    <a:close/>
                    <a:moveTo>
                      <a:pt x="20397" y="16177"/>
                    </a:moveTo>
                    <a:cubicBezTo>
                      <a:pt x="20369" y="16177"/>
                      <a:pt x="20369" y="16177"/>
                      <a:pt x="20397" y="16177"/>
                    </a:cubicBezTo>
                    <a:cubicBezTo>
                      <a:pt x="20369" y="16270"/>
                      <a:pt x="20369" y="16270"/>
                      <a:pt x="20397" y="16177"/>
                    </a:cubicBezTo>
                    <a:cubicBezTo>
                      <a:pt x="20369" y="16177"/>
                      <a:pt x="20369" y="16177"/>
                      <a:pt x="20397" y="16177"/>
                    </a:cubicBezTo>
                    <a:lnTo>
                      <a:pt x="20397" y="16177"/>
                    </a:lnTo>
                    <a:lnTo>
                      <a:pt x="20397" y="16177"/>
                    </a:lnTo>
                    <a:close/>
                  </a:path>
                </a:pathLst>
              </a:custGeom>
              <a:solidFill>
                <a:schemeClr val="accent1">
                  <a:lumMod val="50000"/>
                </a:schemeClr>
              </a:solidFill>
              <a:ln w="12700">
                <a:miter lim="400000"/>
              </a:ln>
            </p:spPr>
            <p:txBody>
              <a:bodyPr lIns="28575" tIns="28575" rIns="28575" bIns="28575" anchor="ctr"/>
              <a:lstStyle/>
              <a:p>
                <a:pPr defTabSz="6858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Bell MT" panose="02020503060305020303" pitchFamily="18" charset="0"/>
                </a:endParaRPr>
              </a:p>
            </p:txBody>
          </p:sp>
          <p:sp>
            <p:nvSpPr>
              <p:cNvPr id="30736" name="TextBox 19">
                <a:extLst>
                  <a:ext uri="{FF2B5EF4-FFF2-40B4-BE49-F238E27FC236}">
                    <a16:creationId xmlns:a16="http://schemas.microsoft.com/office/drawing/2014/main" id="{5A354145-ABCC-45E1-BBBF-67A259B8CED1}"/>
                  </a:ext>
                </a:extLst>
              </p:cNvPr>
              <p:cNvSpPr txBox="1">
                <a:spLocks noChangeArrowheads="1"/>
              </p:cNvSpPr>
              <p:nvPr/>
            </p:nvSpPr>
            <p:spPr bwMode="auto">
              <a:xfrm>
                <a:off x="3187304" y="1087275"/>
                <a:ext cx="758967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defTabSz="6858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defTabSz="68580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defTabSz="6858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n-US" altLang="en-US" sz="1800" noProof="1">
                    <a:solidFill>
                      <a:srgbClr val="000000"/>
                    </a:solidFill>
                    <a:latin typeface="Bell MT" panose="02020503060305020303" pitchFamily="18" charset="0"/>
                  </a:rPr>
                  <a:t>This type of sex trafficking occurs when a family member or guardian sells the minor for a sex act. </a:t>
                </a:r>
              </a:p>
            </p:txBody>
          </p:sp>
        </p:grpSp>
      </p:grpSp>
      <p:grpSp>
        <p:nvGrpSpPr>
          <p:cNvPr id="30728" name="Group 20">
            <a:extLst>
              <a:ext uri="{FF2B5EF4-FFF2-40B4-BE49-F238E27FC236}">
                <a16:creationId xmlns:a16="http://schemas.microsoft.com/office/drawing/2014/main" id="{F2E6C2CD-48FD-498B-860C-F081DFA3FD57}"/>
              </a:ext>
            </a:extLst>
          </p:cNvPr>
          <p:cNvGrpSpPr>
            <a:grpSpLocks/>
          </p:cNvGrpSpPr>
          <p:nvPr/>
        </p:nvGrpSpPr>
        <p:grpSpPr bwMode="auto">
          <a:xfrm>
            <a:off x="2739045" y="4301649"/>
            <a:ext cx="7559068" cy="1477328"/>
            <a:chOff x="699300" y="533130"/>
            <a:chExt cx="10077682" cy="1970066"/>
          </a:xfrm>
        </p:grpSpPr>
        <p:sp>
          <p:nvSpPr>
            <p:cNvPr id="30729" name="TextBox 21">
              <a:extLst>
                <a:ext uri="{FF2B5EF4-FFF2-40B4-BE49-F238E27FC236}">
                  <a16:creationId xmlns:a16="http://schemas.microsoft.com/office/drawing/2014/main" id="{858B5866-5BB7-48AA-B0ED-0D35DA4B5E58}"/>
                </a:ext>
              </a:extLst>
            </p:cNvPr>
            <p:cNvSpPr txBox="1">
              <a:spLocks noChangeArrowheads="1"/>
            </p:cNvSpPr>
            <p:nvPr/>
          </p:nvSpPr>
          <p:spPr bwMode="auto">
            <a:xfrm>
              <a:off x="938653" y="1502075"/>
              <a:ext cx="2061835" cy="6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spAutoFit/>
            </a:bodyPr>
            <a:lstStyle>
              <a:lvl1pPr defTabSz="6858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defTabSz="68580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defTabSz="6858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1400" b="1" noProof="1">
                  <a:solidFill>
                    <a:srgbClr val="000000"/>
                  </a:solidFill>
                  <a:latin typeface="Bell MT" panose="02020503060305020303" pitchFamily="18" charset="0"/>
                </a:rPr>
                <a:t>Transactional Trafficking</a:t>
              </a:r>
            </a:p>
          </p:txBody>
        </p:sp>
        <p:grpSp>
          <p:nvGrpSpPr>
            <p:cNvPr id="30730" name="Group 22">
              <a:extLst>
                <a:ext uri="{FF2B5EF4-FFF2-40B4-BE49-F238E27FC236}">
                  <a16:creationId xmlns:a16="http://schemas.microsoft.com/office/drawing/2014/main" id="{5A22E157-3C34-4AFA-B076-E1D5AEC0C62F}"/>
                </a:ext>
              </a:extLst>
            </p:cNvPr>
            <p:cNvGrpSpPr>
              <a:grpSpLocks/>
            </p:cNvGrpSpPr>
            <p:nvPr/>
          </p:nvGrpSpPr>
          <p:grpSpPr bwMode="auto">
            <a:xfrm>
              <a:off x="699300" y="533130"/>
              <a:ext cx="10077682" cy="1970066"/>
              <a:chOff x="699300" y="533130"/>
              <a:chExt cx="10077682" cy="1970066"/>
            </a:xfrm>
          </p:grpSpPr>
          <p:sp>
            <p:nvSpPr>
              <p:cNvPr id="24" name="Shape">
                <a:extLst>
                  <a:ext uri="{FF2B5EF4-FFF2-40B4-BE49-F238E27FC236}">
                    <a16:creationId xmlns:a16="http://schemas.microsoft.com/office/drawing/2014/main" id="{A1582136-F23F-4828-9C24-A39F9AA0DB5D}"/>
                  </a:ext>
                </a:extLst>
              </p:cNvPr>
              <p:cNvSpPr/>
              <p:nvPr/>
            </p:nvSpPr>
            <p:spPr>
              <a:xfrm>
                <a:off x="699300" y="1426037"/>
                <a:ext cx="2439446" cy="923006"/>
              </a:xfrm>
              <a:custGeom>
                <a:avLst/>
                <a:gdLst/>
                <a:ahLst/>
                <a:cxnLst>
                  <a:cxn ang="0">
                    <a:pos x="wd2" y="hd2"/>
                  </a:cxn>
                  <a:cxn ang="5400000">
                    <a:pos x="wd2" y="hd2"/>
                  </a:cxn>
                  <a:cxn ang="10800000">
                    <a:pos x="wd2" y="hd2"/>
                  </a:cxn>
                  <a:cxn ang="16200000">
                    <a:pos x="wd2" y="hd2"/>
                  </a:cxn>
                </a:cxnLst>
                <a:rect l="0" t="0" r="r" b="b"/>
                <a:pathLst>
                  <a:path w="21600" h="21600" extrusionOk="0">
                    <a:moveTo>
                      <a:pt x="19502" y="93"/>
                    </a:moveTo>
                    <a:cubicBezTo>
                      <a:pt x="18970" y="0"/>
                      <a:pt x="18438" y="0"/>
                      <a:pt x="17879" y="0"/>
                    </a:cubicBezTo>
                    <a:cubicBezTo>
                      <a:pt x="17375" y="0"/>
                      <a:pt x="16872" y="0"/>
                      <a:pt x="16368" y="0"/>
                    </a:cubicBezTo>
                    <a:cubicBezTo>
                      <a:pt x="15836" y="0"/>
                      <a:pt x="15277" y="0"/>
                      <a:pt x="14745" y="0"/>
                    </a:cubicBezTo>
                    <a:cubicBezTo>
                      <a:pt x="14213" y="0"/>
                      <a:pt x="13710" y="0"/>
                      <a:pt x="13178" y="0"/>
                    </a:cubicBezTo>
                    <a:cubicBezTo>
                      <a:pt x="12675" y="0"/>
                      <a:pt x="12199" y="0"/>
                      <a:pt x="11695" y="0"/>
                    </a:cubicBezTo>
                    <a:cubicBezTo>
                      <a:pt x="10660" y="0"/>
                      <a:pt x="9625" y="187"/>
                      <a:pt x="8618" y="281"/>
                    </a:cubicBezTo>
                    <a:cubicBezTo>
                      <a:pt x="7554" y="374"/>
                      <a:pt x="6519" y="374"/>
                      <a:pt x="5456" y="374"/>
                    </a:cubicBezTo>
                    <a:cubicBezTo>
                      <a:pt x="4924" y="374"/>
                      <a:pt x="4421" y="281"/>
                      <a:pt x="3889" y="281"/>
                    </a:cubicBezTo>
                    <a:cubicBezTo>
                      <a:pt x="3637" y="281"/>
                      <a:pt x="3385" y="187"/>
                      <a:pt x="3162" y="187"/>
                    </a:cubicBezTo>
                    <a:cubicBezTo>
                      <a:pt x="2910" y="187"/>
                      <a:pt x="2630" y="187"/>
                      <a:pt x="2378" y="187"/>
                    </a:cubicBezTo>
                    <a:cubicBezTo>
                      <a:pt x="2098" y="187"/>
                      <a:pt x="1819" y="281"/>
                      <a:pt x="1567" y="374"/>
                    </a:cubicBezTo>
                    <a:cubicBezTo>
                      <a:pt x="1427" y="468"/>
                      <a:pt x="1287" y="561"/>
                      <a:pt x="1147" y="748"/>
                    </a:cubicBezTo>
                    <a:cubicBezTo>
                      <a:pt x="1119" y="842"/>
                      <a:pt x="1063" y="842"/>
                      <a:pt x="1035" y="935"/>
                    </a:cubicBezTo>
                    <a:cubicBezTo>
                      <a:pt x="951" y="1029"/>
                      <a:pt x="867" y="1216"/>
                      <a:pt x="783" y="1403"/>
                    </a:cubicBezTo>
                    <a:cubicBezTo>
                      <a:pt x="699" y="1590"/>
                      <a:pt x="644" y="1870"/>
                      <a:pt x="588" y="2057"/>
                    </a:cubicBezTo>
                    <a:cubicBezTo>
                      <a:pt x="504" y="2338"/>
                      <a:pt x="476" y="2712"/>
                      <a:pt x="420" y="2992"/>
                    </a:cubicBezTo>
                    <a:cubicBezTo>
                      <a:pt x="364" y="3366"/>
                      <a:pt x="336" y="3740"/>
                      <a:pt x="308" y="4114"/>
                    </a:cubicBezTo>
                    <a:cubicBezTo>
                      <a:pt x="280" y="4395"/>
                      <a:pt x="252" y="4769"/>
                      <a:pt x="252" y="5049"/>
                    </a:cubicBezTo>
                    <a:cubicBezTo>
                      <a:pt x="224" y="5423"/>
                      <a:pt x="224" y="5891"/>
                      <a:pt x="196" y="6265"/>
                    </a:cubicBezTo>
                    <a:cubicBezTo>
                      <a:pt x="168" y="7107"/>
                      <a:pt x="140" y="8042"/>
                      <a:pt x="140" y="8883"/>
                    </a:cubicBezTo>
                    <a:cubicBezTo>
                      <a:pt x="140" y="9725"/>
                      <a:pt x="112" y="10566"/>
                      <a:pt x="112" y="11408"/>
                    </a:cubicBezTo>
                    <a:cubicBezTo>
                      <a:pt x="112" y="12249"/>
                      <a:pt x="84" y="13091"/>
                      <a:pt x="84" y="13932"/>
                    </a:cubicBezTo>
                    <a:cubicBezTo>
                      <a:pt x="84" y="14774"/>
                      <a:pt x="56" y="15616"/>
                      <a:pt x="28" y="16457"/>
                    </a:cubicBezTo>
                    <a:cubicBezTo>
                      <a:pt x="28" y="16831"/>
                      <a:pt x="0" y="17299"/>
                      <a:pt x="0" y="17673"/>
                    </a:cubicBezTo>
                    <a:cubicBezTo>
                      <a:pt x="0" y="17953"/>
                      <a:pt x="0" y="18234"/>
                      <a:pt x="28" y="18514"/>
                    </a:cubicBezTo>
                    <a:cubicBezTo>
                      <a:pt x="56" y="18888"/>
                      <a:pt x="112" y="19169"/>
                      <a:pt x="168" y="19449"/>
                    </a:cubicBezTo>
                    <a:cubicBezTo>
                      <a:pt x="196" y="19543"/>
                      <a:pt x="252" y="19730"/>
                      <a:pt x="280" y="19823"/>
                    </a:cubicBezTo>
                    <a:cubicBezTo>
                      <a:pt x="308" y="19917"/>
                      <a:pt x="336" y="20010"/>
                      <a:pt x="364" y="20010"/>
                    </a:cubicBezTo>
                    <a:cubicBezTo>
                      <a:pt x="392" y="20104"/>
                      <a:pt x="420" y="20104"/>
                      <a:pt x="448" y="20197"/>
                    </a:cubicBezTo>
                    <a:cubicBezTo>
                      <a:pt x="504" y="20291"/>
                      <a:pt x="588" y="20384"/>
                      <a:pt x="644" y="20478"/>
                    </a:cubicBezTo>
                    <a:cubicBezTo>
                      <a:pt x="895" y="20852"/>
                      <a:pt x="1147" y="20946"/>
                      <a:pt x="1399" y="21133"/>
                    </a:cubicBezTo>
                    <a:cubicBezTo>
                      <a:pt x="1539" y="21226"/>
                      <a:pt x="1651" y="21226"/>
                      <a:pt x="1791" y="21320"/>
                    </a:cubicBezTo>
                    <a:cubicBezTo>
                      <a:pt x="1903" y="21413"/>
                      <a:pt x="2042" y="21413"/>
                      <a:pt x="2154" y="21413"/>
                    </a:cubicBezTo>
                    <a:cubicBezTo>
                      <a:pt x="2266" y="21413"/>
                      <a:pt x="2378" y="21507"/>
                      <a:pt x="2490" y="21507"/>
                    </a:cubicBezTo>
                    <a:cubicBezTo>
                      <a:pt x="2630" y="21507"/>
                      <a:pt x="2770" y="21600"/>
                      <a:pt x="2882" y="21600"/>
                    </a:cubicBezTo>
                    <a:cubicBezTo>
                      <a:pt x="3050" y="21600"/>
                      <a:pt x="3190" y="21600"/>
                      <a:pt x="3358" y="21600"/>
                    </a:cubicBezTo>
                    <a:cubicBezTo>
                      <a:pt x="3581" y="21600"/>
                      <a:pt x="3833" y="21600"/>
                      <a:pt x="4057" y="21600"/>
                    </a:cubicBezTo>
                    <a:cubicBezTo>
                      <a:pt x="4617" y="21600"/>
                      <a:pt x="5148" y="21600"/>
                      <a:pt x="5708" y="21507"/>
                    </a:cubicBezTo>
                    <a:cubicBezTo>
                      <a:pt x="5932" y="21507"/>
                      <a:pt x="6183" y="21507"/>
                      <a:pt x="6407" y="21413"/>
                    </a:cubicBezTo>
                    <a:cubicBezTo>
                      <a:pt x="6687" y="21413"/>
                      <a:pt x="6967" y="21320"/>
                      <a:pt x="7275" y="21320"/>
                    </a:cubicBezTo>
                    <a:cubicBezTo>
                      <a:pt x="7778" y="21226"/>
                      <a:pt x="8282" y="21226"/>
                      <a:pt x="8813" y="21226"/>
                    </a:cubicBezTo>
                    <a:cubicBezTo>
                      <a:pt x="9317" y="21226"/>
                      <a:pt x="9821" y="21133"/>
                      <a:pt x="10324" y="21039"/>
                    </a:cubicBezTo>
                    <a:cubicBezTo>
                      <a:pt x="10856" y="21039"/>
                      <a:pt x="11388" y="20946"/>
                      <a:pt x="11919" y="20946"/>
                    </a:cubicBezTo>
                    <a:cubicBezTo>
                      <a:pt x="12171" y="20946"/>
                      <a:pt x="12395" y="20946"/>
                      <a:pt x="12647" y="20946"/>
                    </a:cubicBezTo>
                    <a:cubicBezTo>
                      <a:pt x="12926" y="20946"/>
                      <a:pt x="13206" y="20946"/>
                      <a:pt x="13458" y="20946"/>
                    </a:cubicBezTo>
                    <a:cubicBezTo>
                      <a:pt x="13962" y="20946"/>
                      <a:pt x="14493" y="20946"/>
                      <a:pt x="14997" y="20852"/>
                    </a:cubicBezTo>
                    <a:cubicBezTo>
                      <a:pt x="15501" y="20759"/>
                      <a:pt x="16032" y="20759"/>
                      <a:pt x="16536" y="20665"/>
                    </a:cubicBezTo>
                    <a:cubicBezTo>
                      <a:pt x="17039" y="20665"/>
                      <a:pt x="17571" y="20572"/>
                      <a:pt x="18075" y="20665"/>
                    </a:cubicBezTo>
                    <a:cubicBezTo>
                      <a:pt x="18326" y="20665"/>
                      <a:pt x="18578" y="20665"/>
                      <a:pt x="18830" y="20759"/>
                    </a:cubicBezTo>
                    <a:cubicBezTo>
                      <a:pt x="19110" y="20759"/>
                      <a:pt x="19390" y="20852"/>
                      <a:pt x="19641" y="20759"/>
                    </a:cubicBezTo>
                    <a:cubicBezTo>
                      <a:pt x="19753" y="20759"/>
                      <a:pt x="19865" y="20665"/>
                      <a:pt x="19977" y="20572"/>
                    </a:cubicBezTo>
                    <a:cubicBezTo>
                      <a:pt x="20089" y="20478"/>
                      <a:pt x="20173" y="20384"/>
                      <a:pt x="20285" y="20291"/>
                    </a:cubicBezTo>
                    <a:cubicBezTo>
                      <a:pt x="20369" y="20198"/>
                      <a:pt x="20481" y="19917"/>
                      <a:pt x="20565" y="19730"/>
                    </a:cubicBezTo>
                    <a:cubicBezTo>
                      <a:pt x="20593" y="19637"/>
                      <a:pt x="20649" y="19543"/>
                      <a:pt x="20677" y="19449"/>
                    </a:cubicBezTo>
                    <a:cubicBezTo>
                      <a:pt x="20761" y="19169"/>
                      <a:pt x="20845" y="18888"/>
                      <a:pt x="20929" y="18608"/>
                    </a:cubicBezTo>
                    <a:cubicBezTo>
                      <a:pt x="20984" y="18421"/>
                      <a:pt x="21012" y="18234"/>
                      <a:pt x="21040" y="18047"/>
                    </a:cubicBezTo>
                    <a:cubicBezTo>
                      <a:pt x="21124" y="17579"/>
                      <a:pt x="21180" y="17112"/>
                      <a:pt x="21264" y="16738"/>
                    </a:cubicBezTo>
                    <a:cubicBezTo>
                      <a:pt x="21320" y="16364"/>
                      <a:pt x="21348" y="15896"/>
                      <a:pt x="21404" y="15522"/>
                    </a:cubicBezTo>
                    <a:cubicBezTo>
                      <a:pt x="21460" y="14961"/>
                      <a:pt x="21488" y="14494"/>
                      <a:pt x="21516" y="13933"/>
                    </a:cubicBezTo>
                    <a:cubicBezTo>
                      <a:pt x="21544" y="13559"/>
                      <a:pt x="21544" y="13185"/>
                      <a:pt x="21572" y="12717"/>
                    </a:cubicBezTo>
                    <a:cubicBezTo>
                      <a:pt x="21600" y="12250"/>
                      <a:pt x="21600" y="11875"/>
                      <a:pt x="21600" y="11408"/>
                    </a:cubicBezTo>
                    <a:cubicBezTo>
                      <a:pt x="21600" y="10847"/>
                      <a:pt x="21600" y="10192"/>
                      <a:pt x="21600" y="9631"/>
                    </a:cubicBezTo>
                    <a:cubicBezTo>
                      <a:pt x="21600" y="9070"/>
                      <a:pt x="21600" y="8416"/>
                      <a:pt x="21600" y="7855"/>
                    </a:cubicBezTo>
                    <a:cubicBezTo>
                      <a:pt x="21600" y="7107"/>
                      <a:pt x="21572" y="6452"/>
                      <a:pt x="21544" y="5704"/>
                    </a:cubicBezTo>
                    <a:cubicBezTo>
                      <a:pt x="21516" y="5143"/>
                      <a:pt x="21516" y="4675"/>
                      <a:pt x="21488" y="4114"/>
                    </a:cubicBezTo>
                    <a:cubicBezTo>
                      <a:pt x="21488" y="3834"/>
                      <a:pt x="21488" y="3647"/>
                      <a:pt x="21488" y="3366"/>
                    </a:cubicBezTo>
                    <a:cubicBezTo>
                      <a:pt x="21488" y="3179"/>
                      <a:pt x="21488" y="3086"/>
                      <a:pt x="21488" y="2899"/>
                    </a:cubicBezTo>
                    <a:cubicBezTo>
                      <a:pt x="21488" y="2712"/>
                      <a:pt x="21488" y="2525"/>
                      <a:pt x="21460" y="2338"/>
                    </a:cubicBezTo>
                    <a:cubicBezTo>
                      <a:pt x="21432" y="2057"/>
                      <a:pt x="21404" y="1870"/>
                      <a:pt x="21376" y="1683"/>
                    </a:cubicBezTo>
                    <a:cubicBezTo>
                      <a:pt x="21376" y="1683"/>
                      <a:pt x="21376" y="1590"/>
                      <a:pt x="21348" y="1590"/>
                    </a:cubicBezTo>
                    <a:cubicBezTo>
                      <a:pt x="21292" y="1403"/>
                      <a:pt x="21236" y="1216"/>
                      <a:pt x="21180" y="1216"/>
                    </a:cubicBezTo>
                    <a:cubicBezTo>
                      <a:pt x="21124" y="1122"/>
                      <a:pt x="21068" y="1122"/>
                      <a:pt x="20984" y="1216"/>
                    </a:cubicBezTo>
                    <a:cubicBezTo>
                      <a:pt x="20956" y="1216"/>
                      <a:pt x="20929" y="1216"/>
                      <a:pt x="20929" y="1309"/>
                    </a:cubicBezTo>
                    <a:cubicBezTo>
                      <a:pt x="20901" y="1309"/>
                      <a:pt x="20901" y="1216"/>
                      <a:pt x="20873" y="1216"/>
                    </a:cubicBezTo>
                    <a:cubicBezTo>
                      <a:pt x="20817" y="1122"/>
                      <a:pt x="20761" y="1029"/>
                      <a:pt x="20705" y="935"/>
                    </a:cubicBezTo>
                    <a:cubicBezTo>
                      <a:pt x="20649" y="842"/>
                      <a:pt x="20593" y="842"/>
                      <a:pt x="20537" y="748"/>
                    </a:cubicBezTo>
                    <a:cubicBezTo>
                      <a:pt x="20453" y="655"/>
                      <a:pt x="20397" y="655"/>
                      <a:pt x="20313" y="561"/>
                    </a:cubicBezTo>
                    <a:cubicBezTo>
                      <a:pt x="20229" y="468"/>
                      <a:pt x="20173" y="468"/>
                      <a:pt x="20089" y="468"/>
                    </a:cubicBezTo>
                    <a:cubicBezTo>
                      <a:pt x="20033" y="468"/>
                      <a:pt x="19977" y="374"/>
                      <a:pt x="19921" y="374"/>
                    </a:cubicBezTo>
                    <a:cubicBezTo>
                      <a:pt x="19865" y="374"/>
                      <a:pt x="19781" y="374"/>
                      <a:pt x="19725" y="281"/>
                    </a:cubicBezTo>
                    <a:cubicBezTo>
                      <a:pt x="19669" y="187"/>
                      <a:pt x="19585" y="93"/>
                      <a:pt x="19502" y="93"/>
                    </a:cubicBezTo>
                    <a:lnTo>
                      <a:pt x="19502" y="93"/>
                    </a:lnTo>
                    <a:lnTo>
                      <a:pt x="19502" y="93"/>
                    </a:lnTo>
                    <a:close/>
                    <a:moveTo>
                      <a:pt x="3553" y="2338"/>
                    </a:moveTo>
                    <a:cubicBezTo>
                      <a:pt x="4085" y="2431"/>
                      <a:pt x="4589" y="2431"/>
                      <a:pt x="5120" y="2525"/>
                    </a:cubicBezTo>
                    <a:cubicBezTo>
                      <a:pt x="6127" y="2618"/>
                      <a:pt x="7163" y="2618"/>
                      <a:pt x="8170" y="2525"/>
                    </a:cubicBezTo>
                    <a:cubicBezTo>
                      <a:pt x="8674" y="2525"/>
                      <a:pt x="9205" y="2431"/>
                      <a:pt x="9709" y="2338"/>
                    </a:cubicBezTo>
                    <a:cubicBezTo>
                      <a:pt x="10240" y="2244"/>
                      <a:pt x="10744" y="2151"/>
                      <a:pt x="11276" y="2151"/>
                    </a:cubicBezTo>
                    <a:cubicBezTo>
                      <a:pt x="11835" y="2151"/>
                      <a:pt x="12367" y="2151"/>
                      <a:pt x="12926" y="2057"/>
                    </a:cubicBezTo>
                    <a:cubicBezTo>
                      <a:pt x="13458" y="2057"/>
                      <a:pt x="13962" y="1964"/>
                      <a:pt x="14493" y="1964"/>
                    </a:cubicBezTo>
                    <a:cubicBezTo>
                      <a:pt x="15528" y="1870"/>
                      <a:pt x="16564" y="1964"/>
                      <a:pt x="17599" y="1777"/>
                    </a:cubicBezTo>
                    <a:cubicBezTo>
                      <a:pt x="18131" y="1683"/>
                      <a:pt x="18662" y="1683"/>
                      <a:pt x="19194" y="1590"/>
                    </a:cubicBezTo>
                    <a:cubicBezTo>
                      <a:pt x="19446" y="1590"/>
                      <a:pt x="19697" y="1496"/>
                      <a:pt x="19949" y="1496"/>
                    </a:cubicBezTo>
                    <a:cubicBezTo>
                      <a:pt x="20201" y="1496"/>
                      <a:pt x="20453" y="1496"/>
                      <a:pt x="20705" y="1403"/>
                    </a:cubicBezTo>
                    <a:cubicBezTo>
                      <a:pt x="20705" y="1403"/>
                      <a:pt x="20733" y="1403"/>
                      <a:pt x="20733" y="1403"/>
                    </a:cubicBezTo>
                    <a:cubicBezTo>
                      <a:pt x="20677" y="1590"/>
                      <a:pt x="20649" y="1777"/>
                      <a:pt x="20649" y="2057"/>
                    </a:cubicBezTo>
                    <a:cubicBezTo>
                      <a:pt x="20621" y="2431"/>
                      <a:pt x="20621" y="2899"/>
                      <a:pt x="20621" y="3366"/>
                    </a:cubicBezTo>
                    <a:cubicBezTo>
                      <a:pt x="20621" y="4675"/>
                      <a:pt x="20705" y="5984"/>
                      <a:pt x="20733" y="7294"/>
                    </a:cubicBezTo>
                    <a:cubicBezTo>
                      <a:pt x="20733" y="8322"/>
                      <a:pt x="20733" y="9444"/>
                      <a:pt x="20733" y="10473"/>
                    </a:cubicBezTo>
                    <a:cubicBezTo>
                      <a:pt x="20733" y="11034"/>
                      <a:pt x="20733" y="11501"/>
                      <a:pt x="20705" y="12062"/>
                    </a:cubicBezTo>
                    <a:cubicBezTo>
                      <a:pt x="20677" y="12623"/>
                      <a:pt x="20677" y="13091"/>
                      <a:pt x="20621" y="13652"/>
                    </a:cubicBezTo>
                    <a:cubicBezTo>
                      <a:pt x="20565" y="14400"/>
                      <a:pt x="20509" y="15148"/>
                      <a:pt x="20397" y="15803"/>
                    </a:cubicBezTo>
                    <a:cubicBezTo>
                      <a:pt x="20341" y="16177"/>
                      <a:pt x="20285" y="16457"/>
                      <a:pt x="20201" y="16738"/>
                    </a:cubicBezTo>
                    <a:cubicBezTo>
                      <a:pt x="20145" y="16925"/>
                      <a:pt x="20089" y="17112"/>
                      <a:pt x="20033" y="17299"/>
                    </a:cubicBezTo>
                    <a:cubicBezTo>
                      <a:pt x="20005" y="17392"/>
                      <a:pt x="19949" y="17486"/>
                      <a:pt x="19921" y="17486"/>
                    </a:cubicBezTo>
                    <a:cubicBezTo>
                      <a:pt x="19781" y="17579"/>
                      <a:pt x="19669" y="17673"/>
                      <a:pt x="19530" y="17673"/>
                    </a:cubicBezTo>
                    <a:cubicBezTo>
                      <a:pt x="19306" y="17673"/>
                      <a:pt x="19110" y="17673"/>
                      <a:pt x="18886" y="17673"/>
                    </a:cubicBezTo>
                    <a:cubicBezTo>
                      <a:pt x="18634" y="17673"/>
                      <a:pt x="18382" y="17673"/>
                      <a:pt x="18131" y="17673"/>
                    </a:cubicBezTo>
                    <a:cubicBezTo>
                      <a:pt x="17599" y="17673"/>
                      <a:pt x="17067" y="17673"/>
                      <a:pt x="16536" y="17766"/>
                    </a:cubicBezTo>
                    <a:cubicBezTo>
                      <a:pt x="16032" y="17860"/>
                      <a:pt x="15501" y="17953"/>
                      <a:pt x="14997" y="17953"/>
                    </a:cubicBezTo>
                    <a:cubicBezTo>
                      <a:pt x="14493" y="18047"/>
                      <a:pt x="14018" y="18047"/>
                      <a:pt x="13514" y="18047"/>
                    </a:cubicBezTo>
                    <a:cubicBezTo>
                      <a:pt x="12982" y="18047"/>
                      <a:pt x="12451" y="18047"/>
                      <a:pt x="11919" y="18047"/>
                    </a:cubicBezTo>
                    <a:cubicBezTo>
                      <a:pt x="11388" y="18047"/>
                      <a:pt x="10856" y="18047"/>
                      <a:pt x="10352" y="18140"/>
                    </a:cubicBezTo>
                    <a:cubicBezTo>
                      <a:pt x="9849" y="18140"/>
                      <a:pt x="9373" y="18234"/>
                      <a:pt x="8869" y="18327"/>
                    </a:cubicBezTo>
                    <a:cubicBezTo>
                      <a:pt x="8366" y="18327"/>
                      <a:pt x="7834" y="18421"/>
                      <a:pt x="7331" y="18514"/>
                    </a:cubicBezTo>
                    <a:cubicBezTo>
                      <a:pt x="6799" y="18608"/>
                      <a:pt x="6295" y="18701"/>
                      <a:pt x="5764" y="18701"/>
                    </a:cubicBezTo>
                    <a:cubicBezTo>
                      <a:pt x="5204" y="18701"/>
                      <a:pt x="4673" y="18795"/>
                      <a:pt x="4113" y="18795"/>
                    </a:cubicBezTo>
                    <a:cubicBezTo>
                      <a:pt x="3889" y="18795"/>
                      <a:pt x="3693" y="18795"/>
                      <a:pt x="3469" y="18795"/>
                    </a:cubicBezTo>
                    <a:cubicBezTo>
                      <a:pt x="3330" y="18795"/>
                      <a:pt x="3162" y="18795"/>
                      <a:pt x="3022" y="18795"/>
                    </a:cubicBezTo>
                    <a:cubicBezTo>
                      <a:pt x="2910" y="18795"/>
                      <a:pt x="2798" y="18795"/>
                      <a:pt x="2686" y="18795"/>
                    </a:cubicBezTo>
                    <a:cubicBezTo>
                      <a:pt x="2574" y="18795"/>
                      <a:pt x="2490" y="18795"/>
                      <a:pt x="2378" y="18701"/>
                    </a:cubicBezTo>
                    <a:cubicBezTo>
                      <a:pt x="2322" y="18701"/>
                      <a:pt x="2294" y="18701"/>
                      <a:pt x="2238" y="18701"/>
                    </a:cubicBezTo>
                    <a:cubicBezTo>
                      <a:pt x="2154" y="18701"/>
                      <a:pt x="2070" y="18701"/>
                      <a:pt x="1987" y="18608"/>
                    </a:cubicBezTo>
                    <a:cubicBezTo>
                      <a:pt x="1847" y="18514"/>
                      <a:pt x="1735" y="18514"/>
                      <a:pt x="1595" y="18421"/>
                    </a:cubicBezTo>
                    <a:cubicBezTo>
                      <a:pt x="1539" y="18421"/>
                      <a:pt x="1483" y="18327"/>
                      <a:pt x="1455" y="18327"/>
                    </a:cubicBezTo>
                    <a:cubicBezTo>
                      <a:pt x="1399" y="18327"/>
                      <a:pt x="1343" y="18234"/>
                      <a:pt x="1287" y="18234"/>
                    </a:cubicBezTo>
                    <a:cubicBezTo>
                      <a:pt x="1147" y="18140"/>
                      <a:pt x="979" y="17953"/>
                      <a:pt x="839" y="17766"/>
                    </a:cubicBezTo>
                    <a:cubicBezTo>
                      <a:pt x="811" y="17673"/>
                      <a:pt x="783" y="17673"/>
                      <a:pt x="755" y="17579"/>
                    </a:cubicBezTo>
                    <a:cubicBezTo>
                      <a:pt x="755" y="17579"/>
                      <a:pt x="755" y="17579"/>
                      <a:pt x="755" y="17579"/>
                    </a:cubicBezTo>
                    <a:cubicBezTo>
                      <a:pt x="755" y="17205"/>
                      <a:pt x="783" y="16831"/>
                      <a:pt x="783" y="16457"/>
                    </a:cubicBezTo>
                    <a:cubicBezTo>
                      <a:pt x="783" y="16083"/>
                      <a:pt x="811" y="15709"/>
                      <a:pt x="811" y="15242"/>
                    </a:cubicBezTo>
                    <a:cubicBezTo>
                      <a:pt x="839" y="14400"/>
                      <a:pt x="839" y="13559"/>
                      <a:pt x="839" y="12623"/>
                    </a:cubicBezTo>
                    <a:cubicBezTo>
                      <a:pt x="867" y="10940"/>
                      <a:pt x="867" y="9257"/>
                      <a:pt x="895" y="7574"/>
                    </a:cubicBezTo>
                    <a:cubicBezTo>
                      <a:pt x="895" y="7107"/>
                      <a:pt x="923" y="6546"/>
                      <a:pt x="923" y="6078"/>
                    </a:cubicBezTo>
                    <a:cubicBezTo>
                      <a:pt x="923" y="5611"/>
                      <a:pt x="951" y="5236"/>
                      <a:pt x="979" y="4769"/>
                    </a:cubicBezTo>
                    <a:cubicBezTo>
                      <a:pt x="1007" y="4301"/>
                      <a:pt x="1035" y="3927"/>
                      <a:pt x="1091" y="3553"/>
                    </a:cubicBezTo>
                    <a:cubicBezTo>
                      <a:pt x="1119" y="3366"/>
                      <a:pt x="1147" y="3273"/>
                      <a:pt x="1175" y="3086"/>
                    </a:cubicBezTo>
                    <a:cubicBezTo>
                      <a:pt x="1203" y="2992"/>
                      <a:pt x="1231" y="2899"/>
                      <a:pt x="1259" y="2899"/>
                    </a:cubicBezTo>
                    <a:cubicBezTo>
                      <a:pt x="1315" y="2805"/>
                      <a:pt x="1371" y="2712"/>
                      <a:pt x="1427" y="2618"/>
                    </a:cubicBezTo>
                    <a:cubicBezTo>
                      <a:pt x="1539" y="2525"/>
                      <a:pt x="1651" y="2431"/>
                      <a:pt x="1763" y="2338"/>
                    </a:cubicBezTo>
                    <a:cubicBezTo>
                      <a:pt x="1875" y="2244"/>
                      <a:pt x="1987" y="2244"/>
                      <a:pt x="2098" y="2244"/>
                    </a:cubicBezTo>
                    <a:cubicBezTo>
                      <a:pt x="2602" y="2244"/>
                      <a:pt x="3078" y="2338"/>
                      <a:pt x="3553" y="2338"/>
                    </a:cubicBezTo>
                    <a:lnTo>
                      <a:pt x="3553" y="2338"/>
                    </a:lnTo>
                    <a:lnTo>
                      <a:pt x="3553" y="2338"/>
                    </a:lnTo>
                    <a:close/>
                    <a:moveTo>
                      <a:pt x="20425" y="15803"/>
                    </a:moveTo>
                    <a:cubicBezTo>
                      <a:pt x="20425" y="15896"/>
                      <a:pt x="20425" y="15896"/>
                      <a:pt x="20425" y="15803"/>
                    </a:cubicBezTo>
                    <a:cubicBezTo>
                      <a:pt x="20425" y="15896"/>
                      <a:pt x="20425" y="15896"/>
                      <a:pt x="20425" y="15803"/>
                    </a:cubicBezTo>
                    <a:lnTo>
                      <a:pt x="20425" y="15803"/>
                    </a:lnTo>
                    <a:lnTo>
                      <a:pt x="20425" y="15803"/>
                    </a:lnTo>
                    <a:close/>
                    <a:moveTo>
                      <a:pt x="20397" y="16177"/>
                    </a:moveTo>
                    <a:cubicBezTo>
                      <a:pt x="20369" y="16177"/>
                      <a:pt x="20369" y="16177"/>
                      <a:pt x="20397" y="16177"/>
                    </a:cubicBezTo>
                    <a:cubicBezTo>
                      <a:pt x="20369" y="16270"/>
                      <a:pt x="20369" y="16270"/>
                      <a:pt x="20397" y="16177"/>
                    </a:cubicBezTo>
                    <a:cubicBezTo>
                      <a:pt x="20369" y="16177"/>
                      <a:pt x="20369" y="16177"/>
                      <a:pt x="20397" y="16177"/>
                    </a:cubicBezTo>
                    <a:lnTo>
                      <a:pt x="20397" y="16177"/>
                    </a:lnTo>
                    <a:lnTo>
                      <a:pt x="20397" y="16177"/>
                    </a:lnTo>
                    <a:close/>
                  </a:path>
                </a:pathLst>
              </a:custGeom>
              <a:solidFill>
                <a:schemeClr val="accent6">
                  <a:lumMod val="50000"/>
                </a:schemeClr>
              </a:solidFill>
              <a:ln w="12700">
                <a:miter lim="400000"/>
              </a:ln>
            </p:spPr>
            <p:txBody>
              <a:bodyPr lIns="28575" tIns="28575" rIns="28575" bIns="28575" anchor="ctr"/>
              <a:lstStyle/>
              <a:p>
                <a:pPr defTabSz="68580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Bell MT" panose="02020503060305020303" pitchFamily="18" charset="0"/>
                </a:endParaRPr>
              </a:p>
            </p:txBody>
          </p:sp>
          <p:sp>
            <p:nvSpPr>
              <p:cNvPr id="30732" name="TextBox 24">
                <a:extLst>
                  <a:ext uri="{FF2B5EF4-FFF2-40B4-BE49-F238E27FC236}">
                    <a16:creationId xmlns:a16="http://schemas.microsoft.com/office/drawing/2014/main" id="{E526FFB1-5C64-40D3-B55C-EA4F1E543BFD}"/>
                  </a:ext>
                </a:extLst>
              </p:cNvPr>
              <p:cNvSpPr txBox="1">
                <a:spLocks noChangeArrowheads="1"/>
              </p:cNvSpPr>
              <p:nvPr/>
            </p:nvSpPr>
            <p:spPr bwMode="auto">
              <a:xfrm>
                <a:off x="3187304" y="533130"/>
                <a:ext cx="7589678" cy="197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defTabSz="6858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defTabSz="68580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defTabSz="6858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defTabSz="6858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6858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n-US" altLang="en-US" sz="1800" noProof="1">
                  <a:solidFill>
                    <a:srgbClr val="000000"/>
                  </a:solidFill>
                  <a:latin typeface="Bell MT" panose="02020503060305020303" pitchFamily="18" charset="0"/>
                </a:endParaRPr>
              </a:p>
              <a:p>
                <a:pPr eaLnBrk="1" hangingPunct="1">
                  <a:lnSpc>
                    <a:spcPct val="100000"/>
                  </a:lnSpc>
                  <a:spcBef>
                    <a:spcPct val="0"/>
                  </a:spcBef>
                  <a:buClrTx/>
                  <a:buFontTx/>
                  <a:buNone/>
                </a:pPr>
                <a:endParaRPr lang="en-US" altLang="en-US" sz="1800" noProof="1">
                  <a:solidFill>
                    <a:srgbClr val="000000"/>
                  </a:solidFill>
                  <a:latin typeface="Bell MT" panose="02020503060305020303" pitchFamily="18" charset="0"/>
                </a:endParaRPr>
              </a:p>
              <a:p>
                <a:pPr eaLnBrk="1" hangingPunct="1">
                  <a:lnSpc>
                    <a:spcPct val="100000"/>
                  </a:lnSpc>
                  <a:spcBef>
                    <a:spcPct val="0"/>
                  </a:spcBef>
                  <a:buClrTx/>
                  <a:buFontTx/>
                  <a:buNone/>
                </a:pPr>
                <a:r>
                  <a:rPr lang="en-US" altLang="en-US" sz="1800" noProof="1">
                    <a:solidFill>
                      <a:srgbClr val="000000"/>
                    </a:solidFill>
                    <a:latin typeface="Bell MT" panose="02020503060305020303" pitchFamily="18" charset="0"/>
                  </a:rPr>
                  <a:t>A type of sex trafficking that does not involve a third party where commercial sex acts are exchanged for basic needs including food, shelter, safety, or to support drug addiction. </a:t>
                </a:r>
              </a:p>
            </p:txBody>
          </p:sp>
        </p:grpSp>
      </p:grpSp>
      <p:sp>
        <p:nvSpPr>
          <p:cNvPr id="6" name="Title 3">
            <a:extLst>
              <a:ext uri="{FF2B5EF4-FFF2-40B4-BE49-F238E27FC236}">
                <a16:creationId xmlns:a16="http://schemas.microsoft.com/office/drawing/2014/main" id="{988CC1A8-1BE8-1481-038C-33380EBCDF39}"/>
              </a:ext>
            </a:extLst>
          </p:cNvPr>
          <p:cNvSpPr txBox="1">
            <a:spLocks/>
          </p:cNvSpPr>
          <p:nvPr/>
        </p:nvSpPr>
        <p:spPr>
          <a:xfrm>
            <a:off x="419653" y="492816"/>
            <a:ext cx="11396868" cy="942284"/>
          </a:xfrm>
          <a:prstGeom prst="rect">
            <a:avLst/>
          </a:prstGeom>
        </p:spPr>
        <p:txBody>
          <a:bodyPr vert="horz" lIns="91440" tIns="45720" rIns="91440" bIns="45720" rtlCol="0" anchor="b">
            <a:normAutofit fontScale="97500" lnSpcReduction="10000"/>
          </a:bodyPr>
          <a:lst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000" dirty="0">
                <a:latin typeface="Verdana"/>
                <a:ea typeface="Verdana"/>
              </a:rPr>
              <a:t>Mandatory Reporting for all Forms               of Sex Trafficking of Minors</a:t>
            </a:r>
            <a:endParaRPr lang="en-US" sz="3000" dirty="0">
              <a:latin typeface="Verdana"/>
            </a:endParaRPr>
          </a:p>
        </p:txBody>
      </p:sp>
      <p:pic>
        <p:nvPicPr>
          <p:cNvPr id="3" name="Picture 2">
            <a:extLst>
              <a:ext uri="{FF2B5EF4-FFF2-40B4-BE49-F238E27FC236}">
                <a16:creationId xmlns:a16="http://schemas.microsoft.com/office/drawing/2014/main" id="{8D1E2D1B-B5D4-9982-A302-73F69179087F}"/>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250479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F8F08-DAFD-F5F5-95C7-7ADE27196318}"/>
              </a:ext>
            </a:extLst>
          </p:cNvPr>
          <p:cNvSpPr>
            <a:spLocks noGrp="1"/>
          </p:cNvSpPr>
          <p:nvPr>
            <p:ph idx="1"/>
          </p:nvPr>
        </p:nvSpPr>
        <p:spPr>
          <a:xfrm>
            <a:off x="581192" y="1675256"/>
            <a:ext cx="11029615" cy="3765423"/>
          </a:xfrm>
        </p:spPr>
        <p:txBody>
          <a:bodyPr>
            <a:normAutofit/>
          </a:bodyPr>
          <a:lstStyle/>
          <a:p>
            <a:pPr>
              <a:buFont typeface="Arial" panose="020B0604020202020204" pitchFamily="34" charset="0"/>
              <a:buChar char="•"/>
            </a:pPr>
            <a:r>
              <a:rPr lang="en-US" sz="1800"/>
              <a:t>Physical trauma from substance addiction can result in severe health consequences, including organ damage, weakened immune function, and increased risk of infectious diseases like HIV and hepatitis from unsafe practices.</a:t>
            </a:r>
          </a:p>
          <a:p>
            <a:pPr>
              <a:buFont typeface="Arial" panose="020B0604020202020204" pitchFamily="34" charset="0"/>
              <a:buChar char="•"/>
            </a:pPr>
            <a:endParaRPr lang="en-US" sz="1800"/>
          </a:p>
          <a:p>
            <a:pPr>
              <a:buFont typeface="Arial" panose="020B0604020202020204" pitchFamily="34" charset="0"/>
              <a:buChar char="•"/>
            </a:pPr>
            <a:r>
              <a:rPr lang="en-US" sz="1800"/>
              <a:t>Chronic use can lead to cardiovascular issues, respiratory problems, and neurological damage.</a:t>
            </a:r>
          </a:p>
          <a:p>
            <a:pPr>
              <a:buFont typeface="Arial" panose="020B0604020202020204" pitchFamily="34" charset="0"/>
              <a:buChar char="•"/>
            </a:pPr>
            <a:endParaRPr lang="en-US" sz="1800"/>
          </a:p>
          <a:p>
            <a:pPr>
              <a:buFont typeface="Arial" panose="020B0604020202020204" pitchFamily="34" charset="0"/>
              <a:buChar char="•"/>
            </a:pPr>
            <a:r>
              <a:rPr lang="en-US" sz="1800"/>
              <a:t>Withdrawal symptoms and overdoses cause additional physical strain, sometimes resulting in long-term disabilities or death.</a:t>
            </a:r>
          </a:p>
          <a:p>
            <a:endParaRPr lang="en-US"/>
          </a:p>
        </p:txBody>
      </p:sp>
      <p:sp>
        <p:nvSpPr>
          <p:cNvPr id="3" name="Title 2">
            <a:extLst>
              <a:ext uri="{FF2B5EF4-FFF2-40B4-BE49-F238E27FC236}">
                <a16:creationId xmlns:a16="http://schemas.microsoft.com/office/drawing/2014/main" id="{330DC61A-AB6E-499B-5D06-20516011B05B}"/>
              </a:ext>
            </a:extLst>
          </p:cNvPr>
          <p:cNvSpPr>
            <a:spLocks noGrp="1"/>
          </p:cNvSpPr>
          <p:nvPr>
            <p:ph type="title"/>
          </p:nvPr>
        </p:nvSpPr>
        <p:spPr/>
        <p:txBody>
          <a:bodyPr>
            <a:normAutofit fontScale="90000"/>
          </a:bodyPr>
          <a:lstStyle/>
          <a:p>
            <a:r>
              <a:rPr lang="en-US"/>
              <a:t>Physical Impact</a:t>
            </a:r>
            <a:br>
              <a:rPr lang="en-US"/>
            </a:br>
            <a:br>
              <a:rPr lang="en-US"/>
            </a:br>
            <a:br>
              <a:rPr lang="en-US"/>
            </a:br>
            <a:endParaRPr lang="en-US"/>
          </a:p>
        </p:txBody>
      </p:sp>
      <p:sp>
        <p:nvSpPr>
          <p:cNvPr id="4" name="Slide Number Placeholder 3">
            <a:extLst>
              <a:ext uri="{FF2B5EF4-FFF2-40B4-BE49-F238E27FC236}">
                <a16:creationId xmlns:a16="http://schemas.microsoft.com/office/drawing/2014/main" id="{D23C60BF-1CBD-4A44-BE0B-1842C3E3510C}"/>
              </a:ext>
            </a:extLst>
          </p:cNvPr>
          <p:cNvSpPr>
            <a:spLocks noGrp="1"/>
          </p:cNvSpPr>
          <p:nvPr>
            <p:ph type="sldNum" sz="quarter" idx="12"/>
          </p:nvPr>
        </p:nvSpPr>
        <p:spPr/>
        <p:txBody>
          <a:bodyPr/>
          <a:lstStyle/>
          <a:p>
            <a:fld id="{3A98EE3D-8CD1-4C3F-BD1C-C98C9596463C}" type="slidenum">
              <a:rPr lang="en-US" smtClean="0"/>
              <a:pPr/>
              <a:t>40</a:t>
            </a:fld>
            <a:endParaRPr lang="en-US"/>
          </a:p>
        </p:txBody>
      </p:sp>
      <p:pic>
        <p:nvPicPr>
          <p:cNvPr id="6" name="Picture 5">
            <a:extLst>
              <a:ext uri="{FF2B5EF4-FFF2-40B4-BE49-F238E27FC236}">
                <a16:creationId xmlns:a16="http://schemas.microsoft.com/office/drawing/2014/main" id="{5627C8E4-D7BB-38EE-A870-88A8D5A5F986}"/>
              </a:ext>
            </a:extLst>
          </p:cNvPr>
          <p:cNvPicPr>
            <a:picLocks noChangeAspect="1"/>
          </p:cNvPicPr>
          <p:nvPr/>
        </p:nvPicPr>
        <p:blipFill>
          <a:blip r:embed="rId3"/>
          <a:stretch>
            <a:fillRect/>
          </a:stretch>
        </p:blipFill>
        <p:spPr>
          <a:xfrm>
            <a:off x="-1381" y="5256290"/>
            <a:ext cx="1770034" cy="1354267"/>
          </a:xfrm>
          <a:prstGeom prst="rect">
            <a:avLst/>
          </a:prstGeom>
        </p:spPr>
      </p:pic>
    </p:spTree>
    <p:extLst>
      <p:ext uri="{BB962C8B-B14F-4D97-AF65-F5344CB8AC3E}">
        <p14:creationId xmlns:p14="http://schemas.microsoft.com/office/powerpoint/2010/main" val="2094032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F8F08-DAFD-F5F5-95C7-7ADE27196318}"/>
              </a:ext>
            </a:extLst>
          </p:cNvPr>
          <p:cNvSpPr>
            <a:spLocks noGrp="1"/>
          </p:cNvSpPr>
          <p:nvPr>
            <p:ph idx="1"/>
          </p:nvPr>
        </p:nvSpPr>
        <p:spPr>
          <a:xfrm>
            <a:off x="581193" y="1675256"/>
            <a:ext cx="10373319" cy="4304919"/>
          </a:xfrm>
        </p:spPr>
        <p:txBody>
          <a:bodyPr>
            <a:normAutofit fontScale="92500" lnSpcReduction="20000"/>
          </a:bodyPr>
          <a:lstStyle/>
          <a:p>
            <a:pPr>
              <a:buFont typeface="Arial" panose="020B0604020202020204" pitchFamily="34" charset="0"/>
              <a:buChar char="•"/>
            </a:pPr>
            <a:r>
              <a:rPr lang="en-US"/>
              <a:t>Spiritual trauma from substance addiction involves a deep sense of disconnection from one’s values, purpose, or sense of self.</a:t>
            </a:r>
          </a:p>
          <a:p>
            <a:pPr>
              <a:buFont typeface="Arial" panose="020B0604020202020204" pitchFamily="34" charset="0"/>
              <a:buChar char="•"/>
            </a:pPr>
            <a:endParaRPr lang="en-US"/>
          </a:p>
          <a:p>
            <a:pPr>
              <a:buFont typeface="Arial" panose="020B0604020202020204" pitchFamily="34" charset="0"/>
              <a:buChar char="•"/>
            </a:pPr>
            <a:r>
              <a:rPr lang="en-US"/>
              <a:t>It can lead to feels of hopelessness, guilt, and shame, creating a belief that redemption or healing is unattainable.</a:t>
            </a:r>
          </a:p>
          <a:p>
            <a:pPr>
              <a:buFont typeface="Arial" panose="020B0604020202020204" pitchFamily="34" charset="0"/>
              <a:buChar char="•"/>
            </a:pPr>
            <a:endParaRPr lang="en-US"/>
          </a:p>
          <a:p>
            <a:pPr>
              <a:buFont typeface="Arial" panose="020B0604020202020204" pitchFamily="34" charset="0"/>
              <a:buChar char="•"/>
            </a:pPr>
            <a:r>
              <a:rPr lang="en-US"/>
              <a:t>Addiction often isolates individuals from faith communities or spiritual practices, compounding their sense of alienation.</a:t>
            </a:r>
          </a:p>
          <a:p>
            <a:pPr>
              <a:buFont typeface="Arial" panose="020B0604020202020204" pitchFamily="34" charset="0"/>
              <a:buChar char="•"/>
            </a:pPr>
            <a:endParaRPr lang="en-US"/>
          </a:p>
          <a:p>
            <a:pPr>
              <a:buFont typeface="Arial" panose="020B0604020202020204" pitchFamily="34" charset="0"/>
              <a:buChar char="•"/>
            </a:pPr>
            <a:r>
              <a:rPr lang="en-US"/>
              <a:t>The loss of spiritual grounding can hinder recovery, as individuals may struggle to find meaning or inner strength to rebuild their lives.</a:t>
            </a:r>
          </a:p>
          <a:p>
            <a:pPr>
              <a:buFont typeface="Arial" panose="020B0604020202020204" pitchFamily="34" charset="0"/>
              <a:buChar char="•"/>
            </a:pPr>
            <a:endParaRPr lang="en-US"/>
          </a:p>
          <a:p>
            <a:pPr>
              <a:buFont typeface="Arial" panose="020B0604020202020204" pitchFamily="34" charset="0"/>
              <a:buChar char="•"/>
            </a:pPr>
            <a:r>
              <a:rPr lang="en-US"/>
              <a:t>Reconnecting with spirituality or sense of purpose can play a crucial role in healing and recovery.</a:t>
            </a:r>
          </a:p>
          <a:p>
            <a:endParaRPr lang="en-US"/>
          </a:p>
        </p:txBody>
      </p:sp>
      <p:sp>
        <p:nvSpPr>
          <p:cNvPr id="3" name="Title 2">
            <a:extLst>
              <a:ext uri="{FF2B5EF4-FFF2-40B4-BE49-F238E27FC236}">
                <a16:creationId xmlns:a16="http://schemas.microsoft.com/office/drawing/2014/main" id="{330DC61A-AB6E-499B-5D06-20516011B05B}"/>
              </a:ext>
            </a:extLst>
          </p:cNvPr>
          <p:cNvSpPr>
            <a:spLocks noGrp="1"/>
          </p:cNvSpPr>
          <p:nvPr>
            <p:ph type="title"/>
          </p:nvPr>
        </p:nvSpPr>
        <p:spPr/>
        <p:txBody>
          <a:bodyPr>
            <a:normAutofit fontScale="90000"/>
          </a:bodyPr>
          <a:lstStyle/>
          <a:p>
            <a:r>
              <a:rPr lang="en-US"/>
              <a:t>Spiritual Impact</a:t>
            </a:r>
            <a:br>
              <a:rPr lang="en-US"/>
            </a:br>
            <a:br>
              <a:rPr lang="en-US"/>
            </a:br>
            <a:br>
              <a:rPr lang="en-US"/>
            </a:br>
            <a:br>
              <a:rPr lang="en-US"/>
            </a:br>
            <a:endParaRPr lang="en-US"/>
          </a:p>
        </p:txBody>
      </p:sp>
      <p:sp>
        <p:nvSpPr>
          <p:cNvPr id="4" name="Slide Number Placeholder 3">
            <a:extLst>
              <a:ext uri="{FF2B5EF4-FFF2-40B4-BE49-F238E27FC236}">
                <a16:creationId xmlns:a16="http://schemas.microsoft.com/office/drawing/2014/main" id="{D23C60BF-1CBD-4A44-BE0B-1842C3E3510C}"/>
              </a:ext>
            </a:extLst>
          </p:cNvPr>
          <p:cNvSpPr>
            <a:spLocks noGrp="1"/>
          </p:cNvSpPr>
          <p:nvPr>
            <p:ph type="sldNum" sz="quarter" idx="12"/>
          </p:nvPr>
        </p:nvSpPr>
        <p:spPr/>
        <p:txBody>
          <a:bodyPr/>
          <a:lstStyle/>
          <a:p>
            <a:fld id="{3A98EE3D-8CD1-4C3F-BD1C-C98C9596463C}" type="slidenum">
              <a:rPr lang="en-US" smtClean="0"/>
              <a:pPr/>
              <a:t>41</a:t>
            </a:fld>
            <a:endParaRPr lang="en-US"/>
          </a:p>
        </p:txBody>
      </p:sp>
      <p:pic>
        <p:nvPicPr>
          <p:cNvPr id="6" name="Picture 5">
            <a:extLst>
              <a:ext uri="{FF2B5EF4-FFF2-40B4-BE49-F238E27FC236}">
                <a16:creationId xmlns:a16="http://schemas.microsoft.com/office/drawing/2014/main" id="{6E9FA5A6-306D-F215-54C8-9A80140BA3A7}"/>
              </a:ext>
            </a:extLst>
          </p:cNvPr>
          <p:cNvPicPr>
            <a:picLocks noChangeAspect="1"/>
          </p:cNvPicPr>
          <p:nvPr/>
        </p:nvPicPr>
        <p:blipFill>
          <a:blip r:embed="rId3"/>
          <a:stretch>
            <a:fillRect/>
          </a:stretch>
        </p:blipFill>
        <p:spPr>
          <a:xfrm>
            <a:off x="10329162" y="542776"/>
            <a:ext cx="1770034" cy="1354267"/>
          </a:xfrm>
          <a:prstGeom prst="rect">
            <a:avLst/>
          </a:prstGeom>
        </p:spPr>
      </p:pic>
    </p:spTree>
    <p:extLst>
      <p:ext uri="{BB962C8B-B14F-4D97-AF65-F5344CB8AC3E}">
        <p14:creationId xmlns:p14="http://schemas.microsoft.com/office/powerpoint/2010/main" val="2439449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F8F08-DAFD-F5F5-95C7-7ADE27196318}"/>
              </a:ext>
            </a:extLst>
          </p:cNvPr>
          <p:cNvSpPr>
            <a:spLocks noGrp="1"/>
          </p:cNvSpPr>
          <p:nvPr>
            <p:ph idx="1"/>
          </p:nvPr>
        </p:nvSpPr>
        <p:spPr>
          <a:xfrm>
            <a:off x="581192" y="1675256"/>
            <a:ext cx="11029615" cy="4477619"/>
          </a:xfrm>
        </p:spPr>
        <p:txBody>
          <a:bodyPr>
            <a:normAutofit fontScale="92500"/>
          </a:bodyPr>
          <a:lstStyle/>
          <a:p>
            <a:pPr>
              <a:buFont typeface="Arial" panose="020B0604020202020204" pitchFamily="34" charset="0"/>
              <a:buChar char="•"/>
            </a:pPr>
            <a:r>
              <a:rPr lang="en-US"/>
              <a:t>Emotional trauma from substance addiction includes intense feelings of shame, guilt, sadness, and anger, often tied to the addiction’s consequences and strained relationships.</a:t>
            </a:r>
          </a:p>
          <a:p>
            <a:pPr>
              <a:buFont typeface="Arial" panose="020B0604020202020204" pitchFamily="34" charset="0"/>
              <a:buChar char="•"/>
            </a:pPr>
            <a:endParaRPr lang="en-US"/>
          </a:p>
          <a:p>
            <a:pPr>
              <a:buFont typeface="Arial" panose="020B0604020202020204" pitchFamily="34" charset="0"/>
              <a:buChar char="•"/>
            </a:pPr>
            <a:r>
              <a:rPr lang="en-US"/>
              <a:t>It can lead to emotional numbness or instability, making it difficult to process feelings or build healthy connections.</a:t>
            </a:r>
          </a:p>
          <a:p>
            <a:pPr>
              <a:buFont typeface="Arial" panose="020B0604020202020204" pitchFamily="34" charset="0"/>
              <a:buChar char="•"/>
            </a:pPr>
            <a:endParaRPr lang="en-US"/>
          </a:p>
          <a:p>
            <a:pPr>
              <a:buFont typeface="Arial" panose="020B0604020202020204" pitchFamily="34" charset="0"/>
              <a:buChar char="•"/>
            </a:pPr>
            <a:r>
              <a:rPr lang="en-US"/>
              <a:t>The cycle of addiction perpetuates these emotions, reinforcing feelings or worthlessness and despair.</a:t>
            </a:r>
          </a:p>
          <a:p>
            <a:pPr>
              <a:buFont typeface="Arial" panose="020B0604020202020204" pitchFamily="34" charset="0"/>
              <a:buChar char="•"/>
            </a:pPr>
            <a:endParaRPr lang="en-US"/>
          </a:p>
          <a:p>
            <a:pPr>
              <a:buFont typeface="Arial" panose="020B0604020202020204" pitchFamily="34" charset="0"/>
              <a:buChar char="•"/>
            </a:pPr>
            <a:r>
              <a:rPr lang="en-US"/>
              <a:t>This trauma can also impair trust and self-esteem, complicate recovery and leave individuals vulnerable to further harm or exploitation.</a:t>
            </a:r>
          </a:p>
          <a:p>
            <a:pPr>
              <a:buFont typeface="Arial" panose="020B0604020202020204" pitchFamily="34" charset="0"/>
              <a:buChar char="•"/>
            </a:pPr>
            <a:endParaRPr lang="en-US"/>
          </a:p>
          <a:p>
            <a:pPr>
              <a:buFont typeface="Arial" panose="020B0604020202020204" pitchFamily="34" charset="0"/>
              <a:buChar char="•"/>
            </a:pPr>
            <a:r>
              <a:rPr lang="en-US"/>
              <a:t>Healing requires addressing both the addiction and the underlying emotional wounds.</a:t>
            </a:r>
          </a:p>
          <a:p>
            <a:endParaRPr lang="en-US"/>
          </a:p>
        </p:txBody>
      </p:sp>
      <p:sp>
        <p:nvSpPr>
          <p:cNvPr id="3" name="Title 2">
            <a:extLst>
              <a:ext uri="{FF2B5EF4-FFF2-40B4-BE49-F238E27FC236}">
                <a16:creationId xmlns:a16="http://schemas.microsoft.com/office/drawing/2014/main" id="{330DC61A-AB6E-499B-5D06-20516011B05B}"/>
              </a:ext>
            </a:extLst>
          </p:cNvPr>
          <p:cNvSpPr>
            <a:spLocks noGrp="1"/>
          </p:cNvSpPr>
          <p:nvPr>
            <p:ph type="title"/>
          </p:nvPr>
        </p:nvSpPr>
        <p:spPr/>
        <p:txBody>
          <a:bodyPr>
            <a:normAutofit fontScale="90000"/>
          </a:bodyPr>
          <a:lstStyle/>
          <a:p>
            <a:r>
              <a:rPr lang="en-US"/>
              <a:t>Emotional Impact</a:t>
            </a:r>
            <a:br>
              <a:rPr lang="en-US"/>
            </a:br>
            <a:br>
              <a:rPr lang="en-US"/>
            </a:br>
            <a:br>
              <a:rPr lang="en-US"/>
            </a:br>
            <a:br>
              <a:rPr lang="en-US"/>
            </a:br>
            <a:br>
              <a:rPr lang="en-US"/>
            </a:br>
            <a:endParaRPr lang="en-US"/>
          </a:p>
        </p:txBody>
      </p:sp>
      <p:sp>
        <p:nvSpPr>
          <p:cNvPr id="4" name="Slide Number Placeholder 3">
            <a:extLst>
              <a:ext uri="{FF2B5EF4-FFF2-40B4-BE49-F238E27FC236}">
                <a16:creationId xmlns:a16="http://schemas.microsoft.com/office/drawing/2014/main" id="{D23C60BF-1CBD-4A44-BE0B-1842C3E3510C}"/>
              </a:ext>
            </a:extLst>
          </p:cNvPr>
          <p:cNvSpPr>
            <a:spLocks noGrp="1"/>
          </p:cNvSpPr>
          <p:nvPr>
            <p:ph type="sldNum" sz="quarter" idx="12"/>
          </p:nvPr>
        </p:nvSpPr>
        <p:spPr/>
        <p:txBody>
          <a:bodyPr/>
          <a:lstStyle/>
          <a:p>
            <a:fld id="{3A98EE3D-8CD1-4C3F-BD1C-C98C9596463C}" type="slidenum">
              <a:rPr lang="en-US" smtClean="0"/>
              <a:pPr/>
              <a:t>42</a:t>
            </a:fld>
            <a:endParaRPr lang="en-US"/>
          </a:p>
        </p:txBody>
      </p:sp>
      <p:pic>
        <p:nvPicPr>
          <p:cNvPr id="6" name="Picture 5">
            <a:extLst>
              <a:ext uri="{FF2B5EF4-FFF2-40B4-BE49-F238E27FC236}">
                <a16:creationId xmlns:a16="http://schemas.microsoft.com/office/drawing/2014/main" id="{E9F1DC4A-72C6-BE53-1037-1520E6F2B38B}"/>
              </a:ext>
            </a:extLst>
          </p:cNvPr>
          <p:cNvPicPr>
            <a:picLocks noChangeAspect="1"/>
          </p:cNvPicPr>
          <p:nvPr/>
        </p:nvPicPr>
        <p:blipFill>
          <a:blip r:embed="rId3"/>
          <a:stretch>
            <a:fillRect/>
          </a:stretch>
        </p:blipFill>
        <p:spPr>
          <a:xfrm>
            <a:off x="10427133" y="368604"/>
            <a:ext cx="1770034" cy="1354267"/>
          </a:xfrm>
          <a:prstGeom prst="rect">
            <a:avLst/>
          </a:prstGeom>
        </p:spPr>
      </p:pic>
    </p:spTree>
    <p:extLst>
      <p:ext uri="{BB962C8B-B14F-4D97-AF65-F5344CB8AC3E}">
        <p14:creationId xmlns:p14="http://schemas.microsoft.com/office/powerpoint/2010/main" val="646782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F8F08-DAFD-F5F5-95C7-7ADE27196318}"/>
              </a:ext>
            </a:extLst>
          </p:cNvPr>
          <p:cNvSpPr>
            <a:spLocks noGrp="1"/>
          </p:cNvSpPr>
          <p:nvPr>
            <p:ph idx="1"/>
          </p:nvPr>
        </p:nvSpPr>
        <p:spPr>
          <a:xfrm>
            <a:off x="581192" y="1565528"/>
            <a:ext cx="10784799" cy="4359783"/>
          </a:xfrm>
        </p:spPr>
        <p:txBody>
          <a:bodyPr>
            <a:normAutofit fontScale="92500" lnSpcReduction="10000"/>
          </a:bodyPr>
          <a:lstStyle/>
          <a:p>
            <a:pPr>
              <a:buFont typeface="Arial" panose="020B0604020202020204" pitchFamily="34" charset="0"/>
              <a:buChar char="•"/>
            </a:pPr>
            <a:r>
              <a:rPr lang="en-US"/>
              <a:t>Social trauma from substance addiction stems from damaged relationships, isolation, and stigmatization.</a:t>
            </a:r>
          </a:p>
          <a:p>
            <a:pPr>
              <a:buFont typeface="Arial" panose="020B0604020202020204" pitchFamily="34" charset="0"/>
              <a:buChar char="•"/>
            </a:pPr>
            <a:endParaRPr lang="en-US"/>
          </a:p>
          <a:p>
            <a:pPr>
              <a:buFont typeface="Arial" panose="020B0604020202020204" pitchFamily="34" charset="0"/>
              <a:buChar char="•"/>
            </a:pPr>
            <a:r>
              <a:rPr lang="en-US"/>
              <a:t>Addiction often leads to broken trust with family, friends, and community, resulting in loneliness and rejection.</a:t>
            </a:r>
          </a:p>
          <a:p>
            <a:pPr>
              <a:buFont typeface="Arial" panose="020B0604020202020204" pitchFamily="34" charset="0"/>
              <a:buChar char="•"/>
            </a:pPr>
            <a:endParaRPr lang="en-US"/>
          </a:p>
          <a:p>
            <a:pPr>
              <a:buFont typeface="Arial" panose="020B0604020202020204" pitchFamily="34" charset="0"/>
              <a:buChar char="•"/>
            </a:pPr>
            <a:r>
              <a:rPr lang="en-US"/>
              <a:t>The stigma associated with addiction can prevent individuals from seeking help, reinforcing feelings of shame and exclusion.</a:t>
            </a:r>
          </a:p>
          <a:p>
            <a:pPr>
              <a:buFont typeface="Arial" panose="020B0604020202020204" pitchFamily="34" charset="0"/>
              <a:buChar char="•"/>
            </a:pPr>
            <a:endParaRPr lang="en-US"/>
          </a:p>
          <a:p>
            <a:pPr>
              <a:buFont typeface="Arial" panose="020B0604020202020204" pitchFamily="34" charset="0"/>
              <a:buChar char="•"/>
            </a:pPr>
            <a:r>
              <a:rPr lang="en-US"/>
              <a:t>Social trauma also disrupts support systems, making recovery more challenging and leaving individuals vulnerable to further harm, such as exploitation or homelessness.</a:t>
            </a:r>
          </a:p>
          <a:p>
            <a:pPr>
              <a:buFont typeface="Arial" panose="020B0604020202020204" pitchFamily="34" charset="0"/>
              <a:buChar char="•"/>
            </a:pPr>
            <a:endParaRPr lang="en-US"/>
          </a:p>
          <a:p>
            <a:pPr>
              <a:buFont typeface="Arial" panose="020B0604020202020204" pitchFamily="34" charset="0"/>
              <a:buChar char="•"/>
            </a:pPr>
            <a:r>
              <a:rPr lang="en-US"/>
              <a:t>Rebuilding connections and fostering acceptance are key to overcoming this aspect of trauma.</a:t>
            </a:r>
          </a:p>
          <a:p>
            <a:endParaRPr lang="en-US"/>
          </a:p>
        </p:txBody>
      </p:sp>
      <p:sp>
        <p:nvSpPr>
          <p:cNvPr id="3" name="Title 2">
            <a:extLst>
              <a:ext uri="{FF2B5EF4-FFF2-40B4-BE49-F238E27FC236}">
                <a16:creationId xmlns:a16="http://schemas.microsoft.com/office/drawing/2014/main" id="{330DC61A-AB6E-499B-5D06-20516011B05B}"/>
              </a:ext>
            </a:extLst>
          </p:cNvPr>
          <p:cNvSpPr>
            <a:spLocks noGrp="1"/>
          </p:cNvSpPr>
          <p:nvPr>
            <p:ph type="title"/>
          </p:nvPr>
        </p:nvSpPr>
        <p:spPr/>
        <p:txBody>
          <a:bodyPr>
            <a:normAutofit fontScale="90000"/>
          </a:bodyPr>
          <a:lstStyle/>
          <a:p>
            <a:r>
              <a:rPr lang="en-US"/>
              <a:t>Social Impacts</a:t>
            </a:r>
            <a:br>
              <a:rPr lang="en-US"/>
            </a:br>
            <a:br>
              <a:rPr lang="en-US"/>
            </a:br>
            <a:br>
              <a:rPr lang="en-US"/>
            </a:br>
            <a:br>
              <a:rPr lang="en-US"/>
            </a:br>
            <a:br>
              <a:rPr lang="en-US"/>
            </a:br>
            <a:br>
              <a:rPr lang="en-US"/>
            </a:br>
            <a:endParaRPr lang="en-US"/>
          </a:p>
        </p:txBody>
      </p:sp>
      <p:sp>
        <p:nvSpPr>
          <p:cNvPr id="4" name="Slide Number Placeholder 3">
            <a:extLst>
              <a:ext uri="{FF2B5EF4-FFF2-40B4-BE49-F238E27FC236}">
                <a16:creationId xmlns:a16="http://schemas.microsoft.com/office/drawing/2014/main" id="{D23C60BF-1CBD-4A44-BE0B-1842C3E3510C}"/>
              </a:ext>
            </a:extLst>
          </p:cNvPr>
          <p:cNvSpPr>
            <a:spLocks noGrp="1"/>
          </p:cNvSpPr>
          <p:nvPr>
            <p:ph type="sldNum" sz="quarter" idx="12"/>
          </p:nvPr>
        </p:nvSpPr>
        <p:spPr/>
        <p:txBody>
          <a:bodyPr/>
          <a:lstStyle/>
          <a:p>
            <a:fld id="{3A98EE3D-8CD1-4C3F-BD1C-C98C9596463C}" type="slidenum">
              <a:rPr lang="en-US" smtClean="0"/>
              <a:pPr/>
              <a:t>43</a:t>
            </a:fld>
            <a:endParaRPr lang="en-US"/>
          </a:p>
        </p:txBody>
      </p:sp>
      <p:pic>
        <p:nvPicPr>
          <p:cNvPr id="6" name="Picture 5">
            <a:extLst>
              <a:ext uri="{FF2B5EF4-FFF2-40B4-BE49-F238E27FC236}">
                <a16:creationId xmlns:a16="http://schemas.microsoft.com/office/drawing/2014/main" id="{386F5C2C-8C47-396F-A40B-04054AA59EEA}"/>
              </a:ext>
            </a:extLst>
          </p:cNvPr>
          <p:cNvPicPr>
            <a:picLocks noChangeAspect="1"/>
          </p:cNvPicPr>
          <p:nvPr/>
        </p:nvPicPr>
        <p:blipFill>
          <a:blip r:embed="rId3"/>
          <a:stretch>
            <a:fillRect/>
          </a:stretch>
        </p:blipFill>
        <p:spPr>
          <a:xfrm>
            <a:off x="10427133" y="368604"/>
            <a:ext cx="1770034" cy="1354267"/>
          </a:xfrm>
          <a:prstGeom prst="rect">
            <a:avLst/>
          </a:prstGeom>
        </p:spPr>
      </p:pic>
    </p:spTree>
    <p:extLst>
      <p:ext uri="{BB962C8B-B14F-4D97-AF65-F5344CB8AC3E}">
        <p14:creationId xmlns:p14="http://schemas.microsoft.com/office/powerpoint/2010/main" val="3191375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2FC3-B995-7006-2D12-D4FE61E8C397}"/>
              </a:ext>
            </a:extLst>
          </p:cNvPr>
          <p:cNvSpPr>
            <a:spLocks noGrp="1"/>
          </p:cNvSpPr>
          <p:nvPr>
            <p:ph type="title"/>
          </p:nvPr>
        </p:nvSpPr>
        <p:spPr>
          <a:xfrm>
            <a:off x="605747" y="811954"/>
            <a:ext cx="11029616" cy="988332"/>
          </a:xfrm>
        </p:spPr>
        <p:txBody>
          <a:bodyPr/>
          <a:lstStyle/>
          <a:p>
            <a:r>
              <a:rPr lang="en-US"/>
              <a:t>Proactive approach</a:t>
            </a:r>
          </a:p>
        </p:txBody>
      </p:sp>
      <p:sp>
        <p:nvSpPr>
          <p:cNvPr id="3" name="Slide Number Placeholder 2">
            <a:extLst>
              <a:ext uri="{FF2B5EF4-FFF2-40B4-BE49-F238E27FC236}">
                <a16:creationId xmlns:a16="http://schemas.microsoft.com/office/drawing/2014/main" id="{4BB7A7F8-4667-54DB-59CF-F9C87D6EFA8A}"/>
              </a:ext>
            </a:extLst>
          </p:cNvPr>
          <p:cNvSpPr>
            <a:spLocks noGrp="1"/>
          </p:cNvSpPr>
          <p:nvPr>
            <p:ph type="sldNum" sz="quarter" idx="12"/>
          </p:nvPr>
        </p:nvSpPr>
        <p:spPr/>
        <p:txBody>
          <a:bodyPr/>
          <a:lstStyle/>
          <a:p>
            <a:fld id="{3A98EE3D-8CD1-4C3F-BD1C-C98C9596463C}" type="slidenum">
              <a:rPr lang="en-US" smtClean="0"/>
              <a:t>44</a:t>
            </a:fld>
            <a:endParaRPr lang="en-US"/>
          </a:p>
        </p:txBody>
      </p:sp>
      <p:graphicFrame>
        <p:nvGraphicFramePr>
          <p:cNvPr id="4" name="Content Placeholder 2">
            <a:extLst>
              <a:ext uri="{FF2B5EF4-FFF2-40B4-BE49-F238E27FC236}">
                <a16:creationId xmlns:a16="http://schemas.microsoft.com/office/drawing/2014/main" id="{0590272E-1991-ABF1-6EB9-FEB8C1055E83}"/>
              </a:ext>
            </a:extLst>
          </p:cNvPr>
          <p:cNvGraphicFramePr>
            <a:graphicFrameLocks/>
          </p:cNvGraphicFramePr>
          <p:nvPr>
            <p:extLst>
              <p:ext uri="{D42A27DB-BD31-4B8C-83A1-F6EECF244321}">
                <p14:modId xmlns:p14="http://schemas.microsoft.com/office/powerpoint/2010/main" val="4159118853"/>
              </p:ext>
            </p:extLst>
          </p:nvPr>
        </p:nvGraphicFramePr>
        <p:xfrm>
          <a:off x="253998" y="1470804"/>
          <a:ext cx="11770361" cy="3902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a:extLst>
              <a:ext uri="{FF2B5EF4-FFF2-40B4-BE49-F238E27FC236}">
                <a16:creationId xmlns:a16="http://schemas.microsoft.com/office/drawing/2014/main" id="{3E9581D8-994C-2864-90D9-F25EE93E4A36}"/>
              </a:ext>
            </a:extLst>
          </p:cNvPr>
          <p:cNvPicPr>
            <a:picLocks noChangeAspect="1"/>
          </p:cNvPicPr>
          <p:nvPr/>
        </p:nvPicPr>
        <p:blipFill>
          <a:blip r:embed="rId8"/>
          <a:stretch>
            <a:fillRect/>
          </a:stretch>
        </p:blipFill>
        <p:spPr>
          <a:xfrm>
            <a:off x="10263848" y="444804"/>
            <a:ext cx="1770034" cy="1354267"/>
          </a:xfrm>
          <a:prstGeom prst="rect">
            <a:avLst/>
          </a:prstGeom>
        </p:spPr>
      </p:pic>
    </p:spTree>
    <p:extLst>
      <p:ext uri="{BB962C8B-B14F-4D97-AF65-F5344CB8AC3E}">
        <p14:creationId xmlns:p14="http://schemas.microsoft.com/office/powerpoint/2010/main" val="927224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16F57B-9529-AF0E-E2D1-FAD34623C8AB}"/>
              </a:ext>
            </a:extLst>
          </p:cNvPr>
          <p:cNvSpPr>
            <a:spLocks noGrp="1"/>
          </p:cNvSpPr>
          <p:nvPr>
            <p:ph idx="1"/>
          </p:nvPr>
        </p:nvSpPr>
        <p:spPr>
          <a:xfrm>
            <a:off x="581192" y="1773936"/>
            <a:ext cx="11029615" cy="4074414"/>
          </a:xfrm>
        </p:spPr>
        <p:txBody>
          <a:bodyPr>
            <a:normAutofit/>
          </a:bodyPr>
          <a:lstStyle/>
          <a:p>
            <a:pPr marL="0" indent="0">
              <a:buNone/>
            </a:pPr>
            <a:endParaRPr lang="en-US" sz="1800"/>
          </a:p>
          <a:p>
            <a:pPr marL="305435" indent="-305435">
              <a:buFont typeface="Arial" panose="020B0604020202020204" pitchFamily="34" charset="0"/>
              <a:buChar char="•"/>
            </a:pPr>
            <a:r>
              <a:rPr lang="en-US" sz="1800">
                <a:latin typeface="Verdana"/>
                <a:ea typeface="Verdana"/>
              </a:rPr>
              <a:t>Support Substance Abuse Prevention Programs</a:t>
            </a:r>
          </a:p>
          <a:p>
            <a:pPr marL="305435" indent="-305435">
              <a:buFont typeface="Arial" panose="020B0604020202020204" pitchFamily="34" charset="0"/>
              <a:buChar char="•"/>
            </a:pPr>
            <a:r>
              <a:rPr lang="en-US" sz="1800">
                <a:latin typeface="Verdana"/>
                <a:ea typeface="Verdana"/>
              </a:rPr>
              <a:t>Provide Access to Treatment</a:t>
            </a:r>
          </a:p>
          <a:p>
            <a:pPr marL="305435" indent="-305435">
              <a:buFont typeface="Arial" panose="020B0604020202020204" pitchFamily="34" charset="0"/>
              <a:buChar char="•"/>
            </a:pPr>
            <a:r>
              <a:rPr lang="en-US" sz="1800">
                <a:latin typeface="Verdana"/>
                <a:ea typeface="Verdana"/>
              </a:rPr>
              <a:t>Provide Support and Recovery Services </a:t>
            </a:r>
          </a:p>
          <a:p>
            <a:pPr marL="305435" indent="-305435">
              <a:buFont typeface="Arial" panose="020B0604020202020204" pitchFamily="34" charset="0"/>
              <a:buChar char="•"/>
            </a:pPr>
            <a:r>
              <a:rPr lang="en-US" sz="1800">
                <a:latin typeface="Verdana"/>
                <a:ea typeface="Verdana"/>
              </a:rPr>
              <a:t>Engage in Community Collaboration</a:t>
            </a:r>
          </a:p>
          <a:p>
            <a:pPr marL="305435" indent="-305435">
              <a:buFont typeface="Arial" panose="020B0604020202020204" pitchFamily="34" charset="0"/>
              <a:buChar char="•"/>
            </a:pPr>
            <a:r>
              <a:rPr lang="en-US" sz="1800">
                <a:latin typeface="Verdana"/>
                <a:ea typeface="Verdana"/>
              </a:rPr>
              <a:t>Implement Harm Reduction Strategies</a:t>
            </a:r>
          </a:p>
          <a:p>
            <a:pPr marL="305435" indent="-305435">
              <a:buFont typeface="Arial" panose="020B0604020202020204" pitchFamily="34" charset="0"/>
              <a:buChar char="•"/>
            </a:pPr>
            <a:r>
              <a:rPr lang="en-US" sz="1800">
                <a:latin typeface="Verdana"/>
                <a:ea typeface="Verdana"/>
              </a:rPr>
              <a:t>Connect with Families and Communities</a:t>
            </a:r>
          </a:p>
          <a:p>
            <a:pPr marL="305435" indent="-305435">
              <a:buFont typeface="Arial" panose="020B0604020202020204" pitchFamily="34" charset="0"/>
              <a:buChar char="•"/>
            </a:pPr>
            <a:r>
              <a:rPr lang="en-US" sz="1800">
                <a:latin typeface="Verdana"/>
                <a:ea typeface="Verdana"/>
              </a:rPr>
              <a:t>Support Early Intervention</a:t>
            </a:r>
          </a:p>
          <a:p>
            <a:pPr marL="305435" indent="-305435"/>
            <a:endParaRPr lang="en-US"/>
          </a:p>
        </p:txBody>
      </p:sp>
      <p:sp>
        <p:nvSpPr>
          <p:cNvPr id="3" name="Title 2">
            <a:extLst>
              <a:ext uri="{FF2B5EF4-FFF2-40B4-BE49-F238E27FC236}">
                <a16:creationId xmlns:a16="http://schemas.microsoft.com/office/drawing/2014/main" id="{00F28C16-2D21-3609-2999-B75AC75C18C4}"/>
              </a:ext>
            </a:extLst>
          </p:cNvPr>
          <p:cNvSpPr>
            <a:spLocks noGrp="1"/>
          </p:cNvSpPr>
          <p:nvPr>
            <p:ph type="title"/>
          </p:nvPr>
        </p:nvSpPr>
        <p:spPr/>
        <p:txBody>
          <a:bodyPr/>
          <a:lstStyle/>
          <a:p>
            <a:r>
              <a:rPr lang="en-US"/>
              <a:t>How Service Providers Help</a:t>
            </a:r>
            <a:br>
              <a:rPr lang="en-US"/>
            </a:br>
            <a:endParaRPr lang="en-US"/>
          </a:p>
        </p:txBody>
      </p:sp>
      <p:sp>
        <p:nvSpPr>
          <p:cNvPr id="4" name="Slide Number Placeholder 3">
            <a:extLst>
              <a:ext uri="{FF2B5EF4-FFF2-40B4-BE49-F238E27FC236}">
                <a16:creationId xmlns:a16="http://schemas.microsoft.com/office/drawing/2014/main" id="{40DB22AC-3F62-4825-DA6B-5F2AB088550B}"/>
              </a:ext>
            </a:extLst>
          </p:cNvPr>
          <p:cNvSpPr>
            <a:spLocks noGrp="1"/>
          </p:cNvSpPr>
          <p:nvPr>
            <p:ph type="sldNum" sz="quarter" idx="12"/>
          </p:nvPr>
        </p:nvSpPr>
        <p:spPr/>
        <p:txBody>
          <a:bodyPr/>
          <a:lstStyle/>
          <a:p>
            <a:fld id="{3A98EE3D-8CD1-4C3F-BD1C-C98C9596463C}" type="slidenum">
              <a:rPr lang="en-US" smtClean="0"/>
              <a:pPr/>
              <a:t>45</a:t>
            </a:fld>
            <a:endParaRPr lang="en-US"/>
          </a:p>
        </p:txBody>
      </p:sp>
      <p:pic>
        <p:nvPicPr>
          <p:cNvPr id="6" name="Picture 5">
            <a:extLst>
              <a:ext uri="{FF2B5EF4-FFF2-40B4-BE49-F238E27FC236}">
                <a16:creationId xmlns:a16="http://schemas.microsoft.com/office/drawing/2014/main" id="{E3E8DAAB-F0A8-781D-B563-1BE4C836D216}"/>
              </a:ext>
            </a:extLst>
          </p:cNvPr>
          <p:cNvPicPr>
            <a:picLocks noChangeAspect="1"/>
          </p:cNvPicPr>
          <p:nvPr/>
        </p:nvPicPr>
        <p:blipFill>
          <a:blip r:embed="rId3"/>
          <a:stretch>
            <a:fillRect/>
          </a:stretch>
        </p:blipFill>
        <p:spPr>
          <a:xfrm>
            <a:off x="10427133" y="542776"/>
            <a:ext cx="1770034" cy="1354267"/>
          </a:xfrm>
          <a:prstGeom prst="rect">
            <a:avLst/>
          </a:prstGeom>
        </p:spPr>
      </p:pic>
    </p:spTree>
    <p:extLst>
      <p:ext uri="{BB962C8B-B14F-4D97-AF65-F5344CB8AC3E}">
        <p14:creationId xmlns:p14="http://schemas.microsoft.com/office/powerpoint/2010/main" val="4288088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99687-F7C0-77D4-C13D-2C99D43D7AE9}"/>
              </a:ext>
            </a:extLst>
          </p:cNvPr>
          <p:cNvSpPr>
            <a:spLocks noGrp="1"/>
          </p:cNvSpPr>
          <p:nvPr>
            <p:ph type="title"/>
          </p:nvPr>
        </p:nvSpPr>
        <p:spPr>
          <a:xfrm>
            <a:off x="6095451" y="2749692"/>
            <a:ext cx="6593856" cy="1343034"/>
          </a:xfrm>
        </p:spPr>
        <p:txBody>
          <a:bodyPr>
            <a:normAutofit/>
          </a:bodyPr>
          <a:lstStyle/>
          <a:p>
            <a:r>
              <a:rPr lang="en-US" sz="3200"/>
              <a:t>Gangs and human trafficking</a:t>
            </a:r>
          </a:p>
        </p:txBody>
      </p:sp>
      <p:pic>
        <p:nvPicPr>
          <p:cNvPr id="4" name="Picture 3">
            <a:extLst>
              <a:ext uri="{FF2B5EF4-FFF2-40B4-BE49-F238E27FC236}">
                <a16:creationId xmlns:a16="http://schemas.microsoft.com/office/drawing/2014/main" id="{9AB8957C-2FC2-A413-A5EA-8DA436FD6674}"/>
              </a:ext>
            </a:extLst>
          </p:cNvPr>
          <p:cNvPicPr>
            <a:picLocks noChangeAspect="1"/>
          </p:cNvPicPr>
          <p:nvPr/>
        </p:nvPicPr>
        <p:blipFill>
          <a:blip r:embed="rId2"/>
          <a:stretch>
            <a:fillRect/>
          </a:stretch>
        </p:blipFill>
        <p:spPr>
          <a:xfrm>
            <a:off x="1152505" y="3656089"/>
            <a:ext cx="3805661" cy="3095981"/>
          </a:xfrm>
          <a:prstGeom prst="rect">
            <a:avLst/>
          </a:prstGeom>
        </p:spPr>
      </p:pic>
    </p:spTree>
    <p:extLst>
      <p:ext uri="{BB962C8B-B14F-4D97-AF65-F5344CB8AC3E}">
        <p14:creationId xmlns:p14="http://schemas.microsoft.com/office/powerpoint/2010/main" val="2187570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2F842D-E779-0D1E-5438-1782EE2276A5}"/>
              </a:ext>
            </a:extLst>
          </p:cNvPr>
          <p:cNvSpPr>
            <a:spLocks noGrp="1"/>
          </p:cNvSpPr>
          <p:nvPr>
            <p:ph type="title"/>
          </p:nvPr>
        </p:nvSpPr>
        <p:spPr/>
        <p:txBody>
          <a:bodyPr/>
          <a:lstStyle/>
          <a:p>
            <a:r>
              <a:rPr lang="en-US"/>
              <a:t>Reasons people join criminal gangs</a:t>
            </a:r>
          </a:p>
        </p:txBody>
      </p:sp>
      <p:sp>
        <p:nvSpPr>
          <p:cNvPr id="4" name="Slide Number Placeholder 3">
            <a:extLst>
              <a:ext uri="{FF2B5EF4-FFF2-40B4-BE49-F238E27FC236}">
                <a16:creationId xmlns:a16="http://schemas.microsoft.com/office/drawing/2014/main" id="{8DE9D964-7552-48E0-517A-1198DD9E8AAB}"/>
              </a:ext>
            </a:extLst>
          </p:cNvPr>
          <p:cNvSpPr>
            <a:spLocks noGrp="1"/>
          </p:cNvSpPr>
          <p:nvPr>
            <p:ph type="sldNum" sz="quarter" idx="12"/>
          </p:nvPr>
        </p:nvSpPr>
        <p:spPr/>
        <p:txBody>
          <a:bodyPr/>
          <a:lstStyle/>
          <a:p>
            <a:fld id="{3A98EE3D-8CD1-4C3F-BD1C-C98C9596463C}" type="slidenum">
              <a:rPr lang="en-US" smtClean="0"/>
              <a:pPr/>
              <a:t>47</a:t>
            </a:fld>
            <a:endParaRPr lang="en-US"/>
          </a:p>
        </p:txBody>
      </p:sp>
      <p:grpSp>
        <p:nvGrpSpPr>
          <p:cNvPr id="5" name="Group 4">
            <a:extLst>
              <a:ext uri="{FF2B5EF4-FFF2-40B4-BE49-F238E27FC236}">
                <a16:creationId xmlns:a16="http://schemas.microsoft.com/office/drawing/2014/main" id="{AEFDE223-609D-96D2-EEB8-07331662AF81}"/>
              </a:ext>
            </a:extLst>
          </p:cNvPr>
          <p:cNvGrpSpPr/>
          <p:nvPr/>
        </p:nvGrpSpPr>
        <p:grpSpPr>
          <a:xfrm>
            <a:off x="1930704" y="1897370"/>
            <a:ext cx="8320152" cy="3250702"/>
            <a:chOff x="1979194" y="666753"/>
            <a:chExt cx="8233611" cy="4052135"/>
          </a:xfrm>
        </p:grpSpPr>
        <p:sp>
          <p:nvSpPr>
            <p:cNvPr id="6" name="Rectangle 4">
              <a:extLst>
                <a:ext uri="{FF2B5EF4-FFF2-40B4-BE49-F238E27FC236}">
                  <a16:creationId xmlns:a16="http://schemas.microsoft.com/office/drawing/2014/main" id="{1A5354A3-230C-53A3-2721-5FDB01A95FF1}"/>
                </a:ext>
              </a:extLst>
            </p:cNvPr>
            <p:cNvSpPr>
              <a:spLocks noChangeArrowheads="1"/>
            </p:cNvSpPr>
            <p:nvPr/>
          </p:nvSpPr>
          <p:spPr bwMode="auto">
            <a:xfrm>
              <a:off x="1979194" y="1614490"/>
              <a:ext cx="4116805" cy="310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20000"/>
                </a:lnSpc>
                <a:spcBef>
                  <a:spcPts val="1000"/>
                </a:spcBef>
                <a:buClr>
                  <a:schemeClr val="accent1"/>
                </a:buClr>
                <a:buSzPct val="160000"/>
                <a:buFont typeface="Arial" panose="020B0604020202020204" pitchFamily="34" charset="0"/>
                <a:buChar char="•"/>
                <a:defRPr sz="2000">
                  <a:solidFill>
                    <a:schemeClr val="tx1"/>
                  </a:solidFill>
                  <a:latin typeface="Impact" panose="020B0806030902050204" pitchFamily="34" charset="0"/>
                </a:defRPr>
              </a:lvl1pPr>
              <a:lvl2pPr marL="742950" indent="-285750">
                <a:lnSpc>
                  <a:spcPct val="120000"/>
                </a:lnSpc>
                <a:spcBef>
                  <a:spcPts val="500"/>
                </a:spcBef>
                <a:buClr>
                  <a:schemeClr val="accent1"/>
                </a:buClr>
                <a:buSzPct val="160000"/>
                <a:buFont typeface="Arial" panose="020B0604020202020204" pitchFamily="34" charset="0"/>
                <a:buChar char="•"/>
                <a:defRPr>
                  <a:solidFill>
                    <a:schemeClr val="tx1"/>
                  </a:solidFill>
                  <a:latin typeface="Impact" panose="020B0806030902050204" pitchFamily="34" charset="0"/>
                </a:defRPr>
              </a:lvl2pPr>
              <a:lvl3pPr marL="1143000" indent="-228600">
                <a:lnSpc>
                  <a:spcPct val="120000"/>
                </a:lnSpc>
                <a:spcBef>
                  <a:spcPts val="500"/>
                </a:spcBef>
                <a:buClr>
                  <a:schemeClr val="accent1"/>
                </a:buClr>
                <a:buSzPct val="160000"/>
                <a:buFont typeface="Arial" panose="020B0604020202020204" pitchFamily="34" charset="0"/>
                <a:buChar char="•"/>
                <a:defRPr sz="1600">
                  <a:solidFill>
                    <a:schemeClr val="tx1"/>
                  </a:solidFill>
                  <a:latin typeface="Impact" panose="020B0806030902050204" pitchFamily="34" charset="0"/>
                </a:defRPr>
              </a:lvl3pPr>
              <a:lvl4pPr marL="16002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4pPr>
              <a:lvl5pPr marL="20574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5pPr>
              <a:lvl6pPr marL="25146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6pPr>
              <a:lvl7pPr marL="29718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7pPr>
              <a:lvl8pPr marL="34290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8pPr>
              <a:lvl9pPr marL="38862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9pPr>
            </a:lstStyle>
            <a:p>
              <a:pPr defTabSz="347472">
                <a:lnSpc>
                  <a:spcPct val="90000"/>
                </a:lnSpc>
                <a:spcBef>
                  <a:spcPct val="20000"/>
                </a:spcBef>
                <a:buClr>
                  <a:schemeClr val="tx1"/>
                </a:buClr>
                <a:buSzTx/>
              </a:pPr>
              <a:r>
                <a:rPr lang="en-US" altLang="en-US" sz="1976" kern="1200">
                  <a:solidFill>
                    <a:schemeClr val="tx1"/>
                  </a:solidFill>
                  <a:latin typeface="+mn-lt"/>
                </a:rPr>
                <a:t>Protection</a:t>
              </a:r>
            </a:p>
            <a:p>
              <a:pPr defTabSz="347472">
                <a:lnSpc>
                  <a:spcPct val="90000"/>
                </a:lnSpc>
                <a:spcBef>
                  <a:spcPct val="20000"/>
                </a:spcBef>
                <a:buClr>
                  <a:schemeClr val="tx1"/>
                </a:buClr>
                <a:buSzTx/>
              </a:pPr>
              <a:r>
                <a:rPr lang="en-US" altLang="en-US" sz="1976" kern="1200">
                  <a:solidFill>
                    <a:schemeClr val="tx1"/>
                  </a:solidFill>
                  <a:latin typeface="+mn-lt"/>
                </a:rPr>
                <a:t>Money &amp; Drugs</a:t>
              </a:r>
            </a:p>
            <a:p>
              <a:pPr defTabSz="347472">
                <a:lnSpc>
                  <a:spcPct val="90000"/>
                </a:lnSpc>
                <a:spcBef>
                  <a:spcPct val="20000"/>
                </a:spcBef>
                <a:buClr>
                  <a:schemeClr val="tx1"/>
                </a:buClr>
                <a:buSzTx/>
              </a:pPr>
              <a:r>
                <a:rPr lang="en-US" altLang="en-US" sz="1976" kern="1200">
                  <a:solidFill>
                    <a:schemeClr val="tx1"/>
                  </a:solidFill>
                  <a:latin typeface="+mn-lt"/>
                </a:rPr>
                <a:t>Control of Environment</a:t>
              </a:r>
            </a:p>
            <a:p>
              <a:pPr defTabSz="347472">
                <a:lnSpc>
                  <a:spcPct val="90000"/>
                </a:lnSpc>
                <a:spcBef>
                  <a:spcPct val="20000"/>
                </a:spcBef>
                <a:buClr>
                  <a:schemeClr val="tx1"/>
                </a:buClr>
                <a:buSzTx/>
              </a:pPr>
              <a:r>
                <a:rPr lang="en-US" altLang="en-US" sz="1976" kern="1200">
                  <a:solidFill>
                    <a:schemeClr val="tx1"/>
                  </a:solidFill>
                  <a:latin typeface="+mn-lt"/>
                </a:rPr>
                <a:t>Racial / Cultural Similarities</a:t>
              </a:r>
            </a:p>
            <a:p>
              <a:pPr defTabSz="347472">
                <a:lnSpc>
                  <a:spcPct val="90000"/>
                </a:lnSpc>
                <a:spcBef>
                  <a:spcPct val="20000"/>
                </a:spcBef>
                <a:buClr>
                  <a:schemeClr val="tx1"/>
                </a:buClr>
                <a:buSzTx/>
              </a:pPr>
              <a:r>
                <a:rPr lang="en-US" altLang="en-US" sz="1976" kern="1200">
                  <a:solidFill>
                    <a:schemeClr val="tx1"/>
                  </a:solidFill>
                  <a:latin typeface="+mn-lt"/>
                </a:rPr>
                <a:t>Common Enemies</a:t>
              </a:r>
            </a:p>
            <a:p>
              <a:pPr defTabSz="347472">
                <a:lnSpc>
                  <a:spcPct val="90000"/>
                </a:lnSpc>
                <a:spcBef>
                  <a:spcPct val="20000"/>
                </a:spcBef>
                <a:buClr>
                  <a:schemeClr val="tx1"/>
                </a:buClr>
                <a:buSzTx/>
              </a:pPr>
              <a:r>
                <a:rPr lang="en-US" altLang="en-US" sz="1976" kern="1200">
                  <a:solidFill>
                    <a:schemeClr val="tx1"/>
                  </a:solidFill>
                  <a:latin typeface="+mn-lt"/>
                </a:rPr>
                <a:t>Respect</a:t>
              </a:r>
              <a:endParaRPr lang="en-US" altLang="en-US" sz="2600">
                <a:latin typeface="+mn-lt"/>
              </a:endParaRPr>
            </a:p>
          </p:txBody>
        </p:sp>
        <p:sp>
          <p:nvSpPr>
            <p:cNvPr id="7" name="Rectangle 5">
              <a:extLst>
                <a:ext uri="{FF2B5EF4-FFF2-40B4-BE49-F238E27FC236}">
                  <a16:creationId xmlns:a16="http://schemas.microsoft.com/office/drawing/2014/main" id="{D18A1454-0A59-603B-E62A-846F6F9E722D}"/>
                </a:ext>
              </a:extLst>
            </p:cNvPr>
            <p:cNvSpPr>
              <a:spLocks noChangeArrowheads="1"/>
            </p:cNvSpPr>
            <p:nvPr/>
          </p:nvSpPr>
          <p:spPr bwMode="auto">
            <a:xfrm>
              <a:off x="6250405" y="1614489"/>
              <a:ext cx="3962400" cy="310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20000"/>
                </a:lnSpc>
                <a:spcBef>
                  <a:spcPts val="1000"/>
                </a:spcBef>
                <a:buClr>
                  <a:schemeClr val="accent1"/>
                </a:buClr>
                <a:buSzPct val="160000"/>
                <a:buFont typeface="Arial" panose="020B0604020202020204" pitchFamily="34" charset="0"/>
                <a:buChar char="•"/>
                <a:defRPr sz="2000">
                  <a:solidFill>
                    <a:schemeClr val="tx1"/>
                  </a:solidFill>
                  <a:latin typeface="Impact" panose="020B0806030902050204" pitchFamily="34" charset="0"/>
                </a:defRPr>
              </a:lvl1pPr>
              <a:lvl2pPr marL="742950" indent="-285750">
                <a:lnSpc>
                  <a:spcPct val="120000"/>
                </a:lnSpc>
                <a:spcBef>
                  <a:spcPts val="500"/>
                </a:spcBef>
                <a:buClr>
                  <a:schemeClr val="accent1"/>
                </a:buClr>
                <a:buSzPct val="160000"/>
                <a:buFont typeface="Arial" panose="020B0604020202020204" pitchFamily="34" charset="0"/>
                <a:buChar char="•"/>
                <a:defRPr>
                  <a:solidFill>
                    <a:schemeClr val="tx1"/>
                  </a:solidFill>
                  <a:latin typeface="Impact" panose="020B0806030902050204" pitchFamily="34" charset="0"/>
                </a:defRPr>
              </a:lvl2pPr>
              <a:lvl3pPr marL="1143000" indent="-228600">
                <a:lnSpc>
                  <a:spcPct val="120000"/>
                </a:lnSpc>
                <a:spcBef>
                  <a:spcPts val="500"/>
                </a:spcBef>
                <a:buClr>
                  <a:schemeClr val="accent1"/>
                </a:buClr>
                <a:buSzPct val="160000"/>
                <a:buFont typeface="Arial" panose="020B0604020202020204" pitchFamily="34" charset="0"/>
                <a:buChar char="•"/>
                <a:defRPr sz="1600">
                  <a:solidFill>
                    <a:schemeClr val="tx1"/>
                  </a:solidFill>
                  <a:latin typeface="Impact" panose="020B0806030902050204" pitchFamily="34" charset="0"/>
                </a:defRPr>
              </a:lvl3pPr>
              <a:lvl4pPr marL="16002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4pPr>
              <a:lvl5pPr marL="20574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5pPr>
              <a:lvl6pPr marL="25146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6pPr>
              <a:lvl7pPr marL="29718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7pPr>
              <a:lvl8pPr marL="34290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8pPr>
              <a:lvl9pPr marL="38862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9pPr>
            </a:lstStyle>
            <a:p>
              <a:pPr defTabSz="347472">
                <a:lnSpc>
                  <a:spcPct val="100000"/>
                </a:lnSpc>
                <a:spcBef>
                  <a:spcPct val="20000"/>
                </a:spcBef>
                <a:buClr>
                  <a:schemeClr val="tx1"/>
                </a:buClr>
                <a:buSzTx/>
              </a:pPr>
              <a:r>
                <a:rPr lang="en-US" altLang="en-US" sz="1976" kern="1200">
                  <a:solidFill>
                    <a:schemeClr val="tx1"/>
                  </a:solidFill>
                  <a:latin typeface="+mn-lt"/>
                </a:rPr>
                <a:t>Acceptance by Peers</a:t>
              </a:r>
            </a:p>
            <a:p>
              <a:pPr defTabSz="347472">
                <a:lnSpc>
                  <a:spcPct val="100000"/>
                </a:lnSpc>
                <a:spcBef>
                  <a:spcPct val="20000"/>
                </a:spcBef>
                <a:buClr>
                  <a:schemeClr val="tx1"/>
                </a:buClr>
                <a:buSzTx/>
              </a:pPr>
              <a:r>
                <a:rPr lang="en-US" altLang="en-US" sz="1976" kern="1200">
                  <a:solidFill>
                    <a:schemeClr val="tx1"/>
                  </a:solidFill>
                  <a:latin typeface="+mn-lt"/>
                </a:rPr>
                <a:t>Loyalty and Reward</a:t>
              </a:r>
            </a:p>
            <a:p>
              <a:pPr defTabSz="347472">
                <a:lnSpc>
                  <a:spcPct val="100000"/>
                </a:lnSpc>
                <a:spcBef>
                  <a:spcPct val="20000"/>
                </a:spcBef>
                <a:buClr>
                  <a:schemeClr val="tx1"/>
                </a:buClr>
                <a:buSzTx/>
              </a:pPr>
              <a:r>
                <a:rPr lang="en-US" altLang="en-US" sz="1976" kern="1200">
                  <a:solidFill>
                    <a:schemeClr val="tx1"/>
                  </a:solidFill>
                  <a:latin typeface="+mn-lt"/>
                </a:rPr>
                <a:t>Recruitment</a:t>
              </a:r>
            </a:p>
            <a:p>
              <a:pPr defTabSz="347472">
                <a:lnSpc>
                  <a:spcPct val="100000"/>
                </a:lnSpc>
                <a:spcBef>
                  <a:spcPct val="20000"/>
                </a:spcBef>
                <a:buClr>
                  <a:schemeClr val="tx1"/>
                </a:buClr>
                <a:buSzTx/>
              </a:pPr>
              <a:r>
                <a:rPr lang="en-US" altLang="en-US" sz="1976" kern="1200">
                  <a:solidFill>
                    <a:schemeClr val="tx1"/>
                  </a:solidFill>
                  <a:latin typeface="+mn-lt"/>
                </a:rPr>
                <a:t>Intimidation</a:t>
              </a:r>
            </a:p>
            <a:p>
              <a:pPr defTabSz="347472">
                <a:lnSpc>
                  <a:spcPct val="100000"/>
                </a:lnSpc>
                <a:spcBef>
                  <a:spcPct val="20000"/>
                </a:spcBef>
                <a:buClr>
                  <a:schemeClr val="tx1"/>
                </a:buClr>
                <a:buSzTx/>
              </a:pPr>
              <a:r>
                <a:rPr lang="en-US" altLang="en-US" sz="1976" kern="1200">
                  <a:solidFill>
                    <a:schemeClr val="tx1"/>
                  </a:solidFill>
                  <a:latin typeface="+mn-lt"/>
                </a:rPr>
                <a:t>Control of Turf</a:t>
              </a:r>
            </a:p>
            <a:p>
              <a:pPr eaLnBrk="1" hangingPunct="1">
                <a:lnSpc>
                  <a:spcPct val="100000"/>
                </a:lnSpc>
                <a:spcBef>
                  <a:spcPct val="20000"/>
                </a:spcBef>
                <a:buClr>
                  <a:schemeClr val="tx1"/>
                </a:buClr>
                <a:buSzTx/>
                <a:buFontTx/>
                <a:buChar char="•"/>
              </a:pPr>
              <a:endParaRPr lang="en-US" altLang="en-US" sz="2600">
                <a:latin typeface="+mn-lt"/>
              </a:endParaRPr>
            </a:p>
          </p:txBody>
        </p:sp>
        <p:sp>
          <p:nvSpPr>
            <p:cNvPr id="8" name="Text Box 7">
              <a:extLst>
                <a:ext uri="{FF2B5EF4-FFF2-40B4-BE49-F238E27FC236}">
                  <a16:creationId xmlns:a16="http://schemas.microsoft.com/office/drawing/2014/main" id="{87D75096-C339-1351-9725-B48381172F75}"/>
                </a:ext>
              </a:extLst>
            </p:cNvPr>
            <p:cNvSpPr txBox="1">
              <a:spLocks noChangeArrowheads="1"/>
            </p:cNvSpPr>
            <p:nvPr/>
          </p:nvSpPr>
          <p:spPr bwMode="auto">
            <a:xfrm>
              <a:off x="1979195" y="666753"/>
              <a:ext cx="8000999" cy="6092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60000"/>
                <a:buFont typeface="Arial" panose="020B0604020202020204" pitchFamily="34" charset="0"/>
                <a:buChar char="•"/>
                <a:defRPr sz="2000">
                  <a:solidFill>
                    <a:schemeClr val="tx1"/>
                  </a:solidFill>
                  <a:latin typeface="Impact" panose="020B0806030902050204" pitchFamily="34" charset="0"/>
                </a:defRPr>
              </a:lvl1pPr>
              <a:lvl2pPr marL="742950" indent="-285750">
                <a:lnSpc>
                  <a:spcPct val="120000"/>
                </a:lnSpc>
                <a:spcBef>
                  <a:spcPts val="500"/>
                </a:spcBef>
                <a:buClr>
                  <a:schemeClr val="accent1"/>
                </a:buClr>
                <a:buSzPct val="160000"/>
                <a:buFont typeface="Arial" panose="020B0604020202020204" pitchFamily="34" charset="0"/>
                <a:buChar char="•"/>
                <a:defRPr>
                  <a:solidFill>
                    <a:schemeClr val="tx1"/>
                  </a:solidFill>
                  <a:latin typeface="Impact" panose="020B0806030902050204" pitchFamily="34" charset="0"/>
                </a:defRPr>
              </a:lvl2pPr>
              <a:lvl3pPr marL="1143000" indent="-228600">
                <a:lnSpc>
                  <a:spcPct val="120000"/>
                </a:lnSpc>
                <a:spcBef>
                  <a:spcPts val="500"/>
                </a:spcBef>
                <a:buClr>
                  <a:schemeClr val="accent1"/>
                </a:buClr>
                <a:buSzPct val="160000"/>
                <a:buFont typeface="Arial" panose="020B0604020202020204" pitchFamily="34" charset="0"/>
                <a:buChar char="•"/>
                <a:defRPr sz="1600">
                  <a:solidFill>
                    <a:schemeClr val="tx1"/>
                  </a:solidFill>
                  <a:latin typeface="Impact" panose="020B0806030902050204" pitchFamily="34" charset="0"/>
                </a:defRPr>
              </a:lvl3pPr>
              <a:lvl4pPr marL="16002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4pPr>
              <a:lvl5pPr marL="2057400" indent="-228600">
                <a:lnSpc>
                  <a:spcPct val="120000"/>
                </a:lnSpc>
                <a:spcBef>
                  <a:spcPts val="500"/>
                </a:spcBef>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5pPr>
              <a:lvl6pPr marL="25146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6pPr>
              <a:lvl7pPr marL="29718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7pPr>
              <a:lvl8pPr marL="34290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8pPr>
              <a:lvl9pPr marL="3886200" indent="-228600" defTabSz="45720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a:solidFill>
                    <a:schemeClr val="tx1"/>
                  </a:solidFill>
                  <a:latin typeface="Impact" panose="020B0806030902050204" pitchFamily="34" charset="0"/>
                </a:defRPr>
              </a:lvl9pPr>
            </a:lstStyle>
            <a:p>
              <a:pPr algn="ctr" defTabSz="347472">
                <a:lnSpc>
                  <a:spcPct val="100000"/>
                </a:lnSpc>
                <a:spcBef>
                  <a:spcPct val="20000"/>
                </a:spcBef>
                <a:buClr>
                  <a:schemeClr val="tx2"/>
                </a:buClr>
                <a:buSzTx/>
                <a:buNone/>
              </a:pPr>
              <a:r>
                <a:rPr lang="en-US" altLang="en-US" sz="2432" b="1" kern="1200">
                  <a:solidFill>
                    <a:schemeClr val="bg1"/>
                  </a:solidFill>
                  <a:latin typeface="+mn-lt"/>
                </a:rPr>
                <a:t>“SENSE OF BELONGING”</a:t>
              </a:r>
              <a:endParaRPr lang="en-US" altLang="en-US" sz="3200" b="1" u="sng">
                <a:solidFill>
                  <a:schemeClr val="bg1"/>
                </a:solidFill>
                <a:latin typeface="+mn-lt"/>
              </a:endParaRPr>
            </a:p>
          </p:txBody>
        </p:sp>
      </p:grpSp>
      <p:pic>
        <p:nvPicPr>
          <p:cNvPr id="9" name="Picture 8">
            <a:extLst>
              <a:ext uri="{FF2B5EF4-FFF2-40B4-BE49-F238E27FC236}">
                <a16:creationId xmlns:a16="http://schemas.microsoft.com/office/drawing/2014/main" id="{499C141E-AF4E-FCFE-3000-EEC22CF4F965}"/>
              </a:ext>
            </a:extLst>
          </p:cNvPr>
          <p:cNvPicPr>
            <a:picLocks noChangeAspect="1"/>
          </p:cNvPicPr>
          <p:nvPr/>
        </p:nvPicPr>
        <p:blipFill>
          <a:blip r:embed="rId3"/>
          <a:stretch>
            <a:fillRect/>
          </a:stretch>
        </p:blipFill>
        <p:spPr>
          <a:xfrm>
            <a:off x="10427133" y="618976"/>
            <a:ext cx="1770034" cy="1354267"/>
          </a:xfrm>
          <a:prstGeom prst="rect">
            <a:avLst/>
          </a:prstGeom>
        </p:spPr>
      </p:pic>
    </p:spTree>
    <p:extLst>
      <p:ext uri="{BB962C8B-B14F-4D97-AF65-F5344CB8AC3E}">
        <p14:creationId xmlns:p14="http://schemas.microsoft.com/office/powerpoint/2010/main" val="643112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320D22-8FEC-CA5D-296B-2833BB618E65}"/>
              </a:ext>
            </a:extLst>
          </p:cNvPr>
          <p:cNvSpPr>
            <a:spLocks noGrp="1"/>
          </p:cNvSpPr>
          <p:nvPr>
            <p:ph type="title"/>
          </p:nvPr>
        </p:nvSpPr>
        <p:spPr/>
        <p:txBody>
          <a:bodyPr/>
          <a:lstStyle/>
          <a:p>
            <a:r>
              <a:rPr lang="en-US"/>
              <a:t>Sex Trafficking Tattoos for women</a:t>
            </a:r>
            <a:br>
              <a:rPr lang="en-US"/>
            </a:br>
            <a:endParaRPr lang="en-US"/>
          </a:p>
        </p:txBody>
      </p:sp>
      <p:sp>
        <p:nvSpPr>
          <p:cNvPr id="4" name="Slide Number Placeholder 3">
            <a:extLst>
              <a:ext uri="{FF2B5EF4-FFF2-40B4-BE49-F238E27FC236}">
                <a16:creationId xmlns:a16="http://schemas.microsoft.com/office/drawing/2014/main" id="{036428D3-2053-E3CE-716E-40E4B02026DB}"/>
              </a:ext>
            </a:extLst>
          </p:cNvPr>
          <p:cNvSpPr>
            <a:spLocks noGrp="1"/>
          </p:cNvSpPr>
          <p:nvPr>
            <p:ph type="sldNum" sz="quarter" idx="12"/>
          </p:nvPr>
        </p:nvSpPr>
        <p:spPr/>
        <p:txBody>
          <a:bodyPr/>
          <a:lstStyle/>
          <a:p>
            <a:fld id="{3A98EE3D-8CD1-4C3F-BD1C-C98C9596463C}" type="slidenum">
              <a:rPr lang="en-US" smtClean="0"/>
              <a:pPr/>
              <a:t>48</a:t>
            </a:fld>
            <a:endParaRPr lang="en-US"/>
          </a:p>
        </p:txBody>
      </p:sp>
      <p:pic>
        <p:nvPicPr>
          <p:cNvPr id="10" name="Content Placeholder 1">
            <a:extLst>
              <a:ext uri="{FF2B5EF4-FFF2-40B4-BE49-F238E27FC236}">
                <a16:creationId xmlns:a16="http://schemas.microsoft.com/office/drawing/2014/main" id="{ED96848C-42BC-633C-52E5-A1984F0AA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430" y="2669790"/>
            <a:ext cx="2594993" cy="2377624"/>
          </a:xfrm>
          <a:prstGeom prst="rect">
            <a:avLst/>
          </a:prstGeom>
        </p:spPr>
      </p:pic>
      <p:pic>
        <p:nvPicPr>
          <p:cNvPr id="11" name="Picture 2">
            <a:extLst>
              <a:ext uri="{FF2B5EF4-FFF2-40B4-BE49-F238E27FC236}">
                <a16:creationId xmlns:a16="http://schemas.microsoft.com/office/drawing/2014/main" id="{C820AFEF-2541-98CD-6907-BF592F226F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2593" y="2919311"/>
            <a:ext cx="2100929" cy="211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C3EA4615-DB48-C899-9416-09ED5CE8C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410" y="1543426"/>
            <a:ext cx="2465180" cy="185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4EFB90CB-6DF2-F9DC-C14C-9224C87F19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73404" y="3976875"/>
            <a:ext cx="2245192" cy="227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EE8F39D-66BF-5B8D-D4C9-A2A37A49D975}"/>
              </a:ext>
            </a:extLst>
          </p:cNvPr>
          <p:cNvPicPr>
            <a:picLocks noChangeAspect="1"/>
          </p:cNvPicPr>
          <p:nvPr/>
        </p:nvPicPr>
        <p:blipFill>
          <a:blip r:embed="rId7"/>
          <a:stretch>
            <a:fillRect/>
          </a:stretch>
        </p:blipFill>
        <p:spPr>
          <a:xfrm>
            <a:off x="10252962" y="618976"/>
            <a:ext cx="1770034" cy="1354267"/>
          </a:xfrm>
          <a:prstGeom prst="rect">
            <a:avLst/>
          </a:prstGeom>
        </p:spPr>
      </p:pic>
    </p:spTree>
    <p:extLst>
      <p:ext uri="{BB962C8B-B14F-4D97-AF65-F5344CB8AC3E}">
        <p14:creationId xmlns:p14="http://schemas.microsoft.com/office/powerpoint/2010/main" val="3608350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51CC70-B3D4-9719-AE6E-94121B1FBEB3}"/>
              </a:ext>
            </a:extLst>
          </p:cNvPr>
          <p:cNvSpPr>
            <a:spLocks noGrp="1"/>
          </p:cNvSpPr>
          <p:nvPr>
            <p:ph type="title"/>
          </p:nvPr>
        </p:nvSpPr>
        <p:spPr/>
        <p:txBody>
          <a:bodyPr/>
          <a:lstStyle/>
          <a:p>
            <a:r>
              <a:rPr lang="en-US"/>
              <a:t>Gang Initiations</a:t>
            </a:r>
            <a:br>
              <a:rPr lang="en-US"/>
            </a:br>
            <a:endParaRPr lang="en-US"/>
          </a:p>
        </p:txBody>
      </p:sp>
      <p:sp>
        <p:nvSpPr>
          <p:cNvPr id="4" name="Slide Number Placeholder 3">
            <a:extLst>
              <a:ext uri="{FF2B5EF4-FFF2-40B4-BE49-F238E27FC236}">
                <a16:creationId xmlns:a16="http://schemas.microsoft.com/office/drawing/2014/main" id="{84318B28-38DD-08EE-9997-F69CB48275A6}"/>
              </a:ext>
            </a:extLst>
          </p:cNvPr>
          <p:cNvSpPr>
            <a:spLocks noGrp="1"/>
          </p:cNvSpPr>
          <p:nvPr>
            <p:ph type="sldNum" sz="quarter" idx="12"/>
          </p:nvPr>
        </p:nvSpPr>
        <p:spPr/>
        <p:txBody>
          <a:bodyPr/>
          <a:lstStyle/>
          <a:p>
            <a:fld id="{3A98EE3D-8CD1-4C3F-BD1C-C98C9596463C}" type="slidenum">
              <a:rPr lang="en-US" smtClean="0"/>
              <a:pPr/>
              <a:t>49</a:t>
            </a:fld>
            <a:endParaRPr lang="en-US"/>
          </a:p>
        </p:txBody>
      </p:sp>
      <p:grpSp>
        <p:nvGrpSpPr>
          <p:cNvPr id="5" name="Group 4">
            <a:extLst>
              <a:ext uri="{FF2B5EF4-FFF2-40B4-BE49-F238E27FC236}">
                <a16:creationId xmlns:a16="http://schemas.microsoft.com/office/drawing/2014/main" id="{D936BD81-117A-7099-2AE0-FAD541A98AB5}"/>
              </a:ext>
            </a:extLst>
          </p:cNvPr>
          <p:cNvGrpSpPr/>
          <p:nvPr/>
        </p:nvGrpSpPr>
        <p:grpSpPr>
          <a:xfrm>
            <a:off x="2836029" y="1421943"/>
            <a:ext cx="2895601" cy="4128654"/>
            <a:chOff x="2632363" y="1283855"/>
            <a:chExt cx="2895601" cy="4128654"/>
          </a:xfrm>
        </p:grpSpPr>
        <p:graphicFrame>
          <p:nvGraphicFramePr>
            <p:cNvPr id="6" name="Chart 5">
              <a:extLst>
                <a:ext uri="{FF2B5EF4-FFF2-40B4-BE49-F238E27FC236}">
                  <a16:creationId xmlns:a16="http://schemas.microsoft.com/office/drawing/2014/main" id="{DDB604EF-25B4-CC72-D9E8-21725EB65A9B}"/>
                </a:ext>
              </a:extLst>
            </p:cNvPr>
            <p:cNvGraphicFramePr/>
            <p:nvPr>
              <p:extLst>
                <p:ext uri="{D42A27DB-BD31-4B8C-83A1-F6EECF244321}">
                  <p14:modId xmlns:p14="http://schemas.microsoft.com/office/powerpoint/2010/main" val="403828691"/>
                </p:ext>
              </p:extLst>
            </p:nvPr>
          </p:nvGraphicFramePr>
          <p:xfrm>
            <a:off x="2851727" y="1283855"/>
            <a:ext cx="2456873" cy="4036330"/>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Shape 6">
              <a:extLst>
                <a:ext uri="{FF2B5EF4-FFF2-40B4-BE49-F238E27FC236}">
                  <a16:creationId xmlns:a16="http://schemas.microsoft.com/office/drawing/2014/main" id="{578FA79E-C78C-F78F-D271-D2ACBD6709AA}"/>
                </a:ext>
              </a:extLst>
            </p:cNvPr>
            <p:cNvSpPr/>
            <p:nvPr/>
          </p:nvSpPr>
          <p:spPr>
            <a:xfrm>
              <a:off x="2632363" y="1283855"/>
              <a:ext cx="2895601" cy="4128654"/>
            </a:xfrm>
            <a:custGeom>
              <a:avLst/>
              <a:gdLst/>
              <a:ahLst/>
              <a:cxnLst/>
              <a:rect l="l" t="t" r="r" b="b"/>
              <a:pathLst>
                <a:path w="2895601" h="4128654">
                  <a:moveTo>
                    <a:pt x="783216" y="1253507"/>
                  </a:moveTo>
                  <a:cubicBezTo>
                    <a:pt x="674359" y="1253507"/>
                    <a:pt x="581830" y="1291607"/>
                    <a:pt x="505630" y="1367807"/>
                  </a:cubicBezTo>
                  <a:cubicBezTo>
                    <a:pt x="429430" y="1444007"/>
                    <a:pt x="391330" y="1536536"/>
                    <a:pt x="391330" y="1645393"/>
                  </a:cubicBezTo>
                  <a:lnTo>
                    <a:pt x="391330" y="2494478"/>
                  </a:lnTo>
                  <a:cubicBezTo>
                    <a:pt x="391330" y="2548907"/>
                    <a:pt x="410380" y="2595171"/>
                    <a:pt x="448480" y="2633271"/>
                  </a:cubicBezTo>
                  <a:cubicBezTo>
                    <a:pt x="486580" y="2671371"/>
                    <a:pt x="532844" y="2690421"/>
                    <a:pt x="587273" y="2690421"/>
                  </a:cubicBezTo>
                  <a:cubicBezTo>
                    <a:pt x="641702" y="2690421"/>
                    <a:pt x="687966" y="2671371"/>
                    <a:pt x="726066" y="2633271"/>
                  </a:cubicBezTo>
                  <a:cubicBezTo>
                    <a:pt x="764166" y="2595171"/>
                    <a:pt x="783216" y="2548907"/>
                    <a:pt x="783216" y="2494478"/>
                  </a:cubicBezTo>
                  <a:lnTo>
                    <a:pt x="783216" y="1776021"/>
                  </a:lnTo>
                  <a:lnTo>
                    <a:pt x="913844" y="1776021"/>
                  </a:lnTo>
                  <a:lnTo>
                    <a:pt x="913844" y="3637478"/>
                  </a:lnTo>
                  <a:cubicBezTo>
                    <a:pt x="913844" y="3700071"/>
                    <a:pt x="936296" y="3753819"/>
                    <a:pt x="981200" y="3798723"/>
                  </a:cubicBezTo>
                  <a:cubicBezTo>
                    <a:pt x="1026103" y="3843627"/>
                    <a:pt x="1079852" y="3866078"/>
                    <a:pt x="1142444" y="3866078"/>
                  </a:cubicBezTo>
                  <a:cubicBezTo>
                    <a:pt x="1205037" y="3866078"/>
                    <a:pt x="1258785" y="3843627"/>
                    <a:pt x="1303689" y="3798723"/>
                  </a:cubicBezTo>
                  <a:cubicBezTo>
                    <a:pt x="1348593" y="3753819"/>
                    <a:pt x="1371045" y="3700071"/>
                    <a:pt x="1371045" y="3637478"/>
                  </a:cubicBezTo>
                  <a:lnTo>
                    <a:pt x="1371045" y="2690421"/>
                  </a:lnTo>
                  <a:lnTo>
                    <a:pt x="1501673" y="2690421"/>
                  </a:lnTo>
                  <a:lnTo>
                    <a:pt x="1501673" y="3637478"/>
                  </a:lnTo>
                  <a:cubicBezTo>
                    <a:pt x="1501673" y="3700071"/>
                    <a:pt x="1524125" y="3753819"/>
                    <a:pt x="1569028" y="3798723"/>
                  </a:cubicBezTo>
                  <a:cubicBezTo>
                    <a:pt x="1613932" y="3843627"/>
                    <a:pt x="1667680" y="3866078"/>
                    <a:pt x="1730273" y="3866078"/>
                  </a:cubicBezTo>
                  <a:cubicBezTo>
                    <a:pt x="1792866" y="3866078"/>
                    <a:pt x="1846614" y="3843627"/>
                    <a:pt x="1891518" y="3798723"/>
                  </a:cubicBezTo>
                  <a:cubicBezTo>
                    <a:pt x="1936421" y="3753819"/>
                    <a:pt x="1958873" y="3700071"/>
                    <a:pt x="1958873" y="3637478"/>
                  </a:cubicBezTo>
                  <a:lnTo>
                    <a:pt x="1958873" y="1776021"/>
                  </a:lnTo>
                  <a:lnTo>
                    <a:pt x="2089502" y="1776021"/>
                  </a:lnTo>
                  <a:lnTo>
                    <a:pt x="2089502" y="2494478"/>
                  </a:lnTo>
                  <a:cubicBezTo>
                    <a:pt x="2089502" y="2548907"/>
                    <a:pt x="2108552" y="2595171"/>
                    <a:pt x="2146652" y="2633271"/>
                  </a:cubicBezTo>
                  <a:cubicBezTo>
                    <a:pt x="2184752" y="2671371"/>
                    <a:pt x="2231016" y="2690421"/>
                    <a:pt x="2285445" y="2690421"/>
                  </a:cubicBezTo>
                  <a:cubicBezTo>
                    <a:pt x="2339873" y="2690421"/>
                    <a:pt x="2386137" y="2671371"/>
                    <a:pt x="2424237" y="2633271"/>
                  </a:cubicBezTo>
                  <a:cubicBezTo>
                    <a:pt x="2462337" y="2595171"/>
                    <a:pt x="2481387" y="2548907"/>
                    <a:pt x="2481387" y="2494478"/>
                  </a:cubicBezTo>
                  <a:lnTo>
                    <a:pt x="2481387" y="1645393"/>
                  </a:lnTo>
                  <a:cubicBezTo>
                    <a:pt x="2481387" y="1536536"/>
                    <a:pt x="2443287" y="1444007"/>
                    <a:pt x="2367087" y="1367807"/>
                  </a:cubicBezTo>
                  <a:cubicBezTo>
                    <a:pt x="2290887" y="1291607"/>
                    <a:pt x="2198359" y="1253507"/>
                    <a:pt x="2089502" y="1253507"/>
                  </a:cubicBezTo>
                  <a:close/>
                  <a:moveTo>
                    <a:pt x="1436359" y="273793"/>
                  </a:moveTo>
                  <a:cubicBezTo>
                    <a:pt x="1309812" y="273793"/>
                    <a:pt x="1201976" y="318356"/>
                    <a:pt x="1112849" y="407483"/>
                  </a:cubicBezTo>
                  <a:cubicBezTo>
                    <a:pt x="1023722" y="496610"/>
                    <a:pt x="979159" y="604446"/>
                    <a:pt x="979159" y="730993"/>
                  </a:cubicBezTo>
                  <a:cubicBezTo>
                    <a:pt x="979159" y="857539"/>
                    <a:pt x="1023722" y="965376"/>
                    <a:pt x="1112849" y="1054503"/>
                  </a:cubicBezTo>
                  <a:cubicBezTo>
                    <a:pt x="1201976" y="1143629"/>
                    <a:pt x="1309812" y="1188193"/>
                    <a:pt x="1436359" y="1188193"/>
                  </a:cubicBezTo>
                  <a:cubicBezTo>
                    <a:pt x="1562905" y="1188193"/>
                    <a:pt x="1670742" y="1143629"/>
                    <a:pt x="1759869" y="1054503"/>
                  </a:cubicBezTo>
                  <a:cubicBezTo>
                    <a:pt x="1848995" y="965376"/>
                    <a:pt x="1893559" y="857539"/>
                    <a:pt x="1893559" y="730993"/>
                  </a:cubicBezTo>
                  <a:cubicBezTo>
                    <a:pt x="1893559" y="604446"/>
                    <a:pt x="1848995" y="496610"/>
                    <a:pt x="1759869" y="407483"/>
                  </a:cubicBezTo>
                  <a:cubicBezTo>
                    <a:pt x="1670742" y="318356"/>
                    <a:pt x="1562905" y="273793"/>
                    <a:pt x="1436359" y="273793"/>
                  </a:cubicBezTo>
                  <a:close/>
                  <a:moveTo>
                    <a:pt x="0" y="0"/>
                  </a:moveTo>
                  <a:lnTo>
                    <a:pt x="2895601" y="0"/>
                  </a:lnTo>
                  <a:lnTo>
                    <a:pt x="2895601" y="4128654"/>
                  </a:lnTo>
                  <a:lnTo>
                    <a:pt x="0" y="4128654"/>
                  </a:lnTo>
                  <a:close/>
                </a:path>
              </a:pathLst>
            </a:custGeom>
            <a:solidFill>
              <a:srgbClr val="F0EE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Bell MT" panose="02020503060305020303" pitchFamily="18" charset="0"/>
                <a:ea typeface="+mn-ea"/>
                <a:cs typeface="+mn-cs"/>
              </a:endParaRPr>
            </a:p>
          </p:txBody>
        </p:sp>
      </p:grpSp>
      <p:sp>
        <p:nvSpPr>
          <p:cNvPr id="8" name="TextBox 7">
            <a:extLst>
              <a:ext uri="{FF2B5EF4-FFF2-40B4-BE49-F238E27FC236}">
                <a16:creationId xmlns:a16="http://schemas.microsoft.com/office/drawing/2014/main" id="{D0A30ADA-14A8-369D-6B99-51CB8C220F14}"/>
              </a:ext>
            </a:extLst>
          </p:cNvPr>
          <p:cNvSpPr txBox="1"/>
          <p:nvPr/>
        </p:nvSpPr>
        <p:spPr>
          <a:xfrm>
            <a:off x="3519036" y="5656662"/>
            <a:ext cx="1529586" cy="707886"/>
          </a:xfrm>
          <a:prstGeom prst="rect">
            <a:avLst/>
          </a:prstGeom>
          <a:noFill/>
        </p:spPr>
        <p:txBody>
          <a:bodyPr wrap="none" rtlCol="0" anchor="ctr">
            <a:spAutoFit/>
          </a:bodyPr>
          <a:lstStyle/>
          <a:p>
            <a:pPr algn="ctr" defTabSz="914400">
              <a:defRPr/>
            </a:pPr>
            <a:r>
              <a:rPr lang="en-US" sz="4000" b="1"/>
              <a:t>Male</a:t>
            </a:r>
          </a:p>
        </p:txBody>
      </p:sp>
      <p:grpSp>
        <p:nvGrpSpPr>
          <p:cNvPr id="9" name="Group 8">
            <a:extLst>
              <a:ext uri="{FF2B5EF4-FFF2-40B4-BE49-F238E27FC236}">
                <a16:creationId xmlns:a16="http://schemas.microsoft.com/office/drawing/2014/main" id="{5B27A0F9-4D2F-C0D2-8D3C-F7A9AEAF8383}"/>
              </a:ext>
            </a:extLst>
          </p:cNvPr>
          <p:cNvGrpSpPr/>
          <p:nvPr/>
        </p:nvGrpSpPr>
        <p:grpSpPr>
          <a:xfrm>
            <a:off x="6171327" y="1421943"/>
            <a:ext cx="2980511" cy="4128654"/>
            <a:chOff x="6785811" y="1283855"/>
            <a:chExt cx="2980511" cy="4128654"/>
          </a:xfrm>
        </p:grpSpPr>
        <p:graphicFrame>
          <p:nvGraphicFramePr>
            <p:cNvPr id="10" name="Chart 9">
              <a:extLst>
                <a:ext uri="{FF2B5EF4-FFF2-40B4-BE49-F238E27FC236}">
                  <a16:creationId xmlns:a16="http://schemas.microsoft.com/office/drawing/2014/main" id="{EF6E77F3-3760-E264-42A9-C09A33992C77}"/>
                </a:ext>
              </a:extLst>
            </p:cNvPr>
            <p:cNvGraphicFramePr/>
            <p:nvPr>
              <p:extLst>
                <p:ext uri="{D42A27DB-BD31-4B8C-83A1-F6EECF244321}">
                  <p14:modId xmlns:p14="http://schemas.microsoft.com/office/powerpoint/2010/main" val="1156111472"/>
                </p:ext>
              </p:extLst>
            </p:nvPr>
          </p:nvGraphicFramePr>
          <p:xfrm>
            <a:off x="6785811" y="1283855"/>
            <a:ext cx="2980511" cy="4036330"/>
          </p:xfrm>
          <a:graphic>
            <a:graphicData uri="http://schemas.openxmlformats.org/drawingml/2006/chart">
              <c:chart xmlns:c="http://schemas.openxmlformats.org/drawingml/2006/chart" xmlns:r="http://schemas.openxmlformats.org/officeDocument/2006/relationships" r:id="rId4"/>
            </a:graphicData>
          </a:graphic>
        </p:graphicFrame>
        <p:sp>
          <p:nvSpPr>
            <p:cNvPr id="11" name="Freeform: Shape 10">
              <a:extLst>
                <a:ext uri="{FF2B5EF4-FFF2-40B4-BE49-F238E27FC236}">
                  <a16:creationId xmlns:a16="http://schemas.microsoft.com/office/drawing/2014/main" id="{E26BADCA-E661-62E5-7667-C7474712D47F}"/>
                </a:ext>
              </a:extLst>
            </p:cNvPr>
            <p:cNvSpPr/>
            <p:nvPr/>
          </p:nvSpPr>
          <p:spPr>
            <a:xfrm>
              <a:off x="6828266" y="1283855"/>
              <a:ext cx="2895601" cy="4128654"/>
            </a:xfrm>
            <a:custGeom>
              <a:avLst/>
              <a:gdLst/>
              <a:ahLst/>
              <a:cxnLst/>
              <a:rect l="l" t="t" r="r" b="b"/>
              <a:pathLst>
                <a:path w="2895601" h="4128654">
                  <a:moveTo>
                    <a:pt x="1042036" y="1253507"/>
                  </a:moveTo>
                  <a:cubicBezTo>
                    <a:pt x="901883" y="1253507"/>
                    <a:pt x="782140" y="1326305"/>
                    <a:pt x="682808" y="1471902"/>
                  </a:cubicBezTo>
                  <a:lnTo>
                    <a:pt x="160293" y="2255673"/>
                  </a:lnTo>
                  <a:cubicBezTo>
                    <a:pt x="138522" y="2288330"/>
                    <a:pt x="127636" y="2324389"/>
                    <a:pt x="127636" y="2363850"/>
                  </a:cubicBezTo>
                  <a:cubicBezTo>
                    <a:pt x="127636" y="2418278"/>
                    <a:pt x="146686" y="2464543"/>
                    <a:pt x="184786" y="2502643"/>
                  </a:cubicBezTo>
                  <a:cubicBezTo>
                    <a:pt x="222886" y="2540743"/>
                    <a:pt x="269151" y="2559793"/>
                    <a:pt x="323579" y="2559793"/>
                  </a:cubicBezTo>
                  <a:cubicBezTo>
                    <a:pt x="392976" y="2559793"/>
                    <a:pt x="447404" y="2530537"/>
                    <a:pt x="486865" y="2472027"/>
                  </a:cubicBezTo>
                  <a:lnTo>
                    <a:pt x="950188" y="1776021"/>
                  </a:lnTo>
                  <a:lnTo>
                    <a:pt x="1042036" y="1776021"/>
                  </a:lnTo>
                  <a:lnTo>
                    <a:pt x="1042036" y="2045443"/>
                  </a:lnTo>
                  <a:lnTo>
                    <a:pt x="537892" y="2884323"/>
                  </a:lnTo>
                  <a:cubicBezTo>
                    <a:pt x="525645" y="2904734"/>
                    <a:pt x="519522" y="2927186"/>
                    <a:pt x="519522" y="2951678"/>
                  </a:cubicBezTo>
                  <a:cubicBezTo>
                    <a:pt x="519522" y="2987057"/>
                    <a:pt x="532449" y="3017673"/>
                    <a:pt x="558302" y="3043527"/>
                  </a:cubicBezTo>
                  <a:cubicBezTo>
                    <a:pt x="584156" y="3069380"/>
                    <a:pt x="614772" y="3082307"/>
                    <a:pt x="650151" y="3082307"/>
                  </a:cubicBezTo>
                  <a:lnTo>
                    <a:pt x="1042036" y="3082307"/>
                  </a:lnTo>
                  <a:lnTo>
                    <a:pt x="1042036" y="3637478"/>
                  </a:lnTo>
                  <a:cubicBezTo>
                    <a:pt x="1042036" y="3700071"/>
                    <a:pt x="1064488" y="3753819"/>
                    <a:pt x="1109392" y="3798723"/>
                  </a:cubicBezTo>
                  <a:cubicBezTo>
                    <a:pt x="1154295" y="3843627"/>
                    <a:pt x="1208043" y="3866078"/>
                    <a:pt x="1270636" y="3866078"/>
                  </a:cubicBezTo>
                  <a:lnTo>
                    <a:pt x="1597207" y="3866078"/>
                  </a:lnTo>
                  <a:cubicBezTo>
                    <a:pt x="1659800" y="3866078"/>
                    <a:pt x="1713549" y="3843627"/>
                    <a:pt x="1758452" y="3798723"/>
                  </a:cubicBezTo>
                  <a:cubicBezTo>
                    <a:pt x="1803356" y="3753819"/>
                    <a:pt x="1825807" y="3700071"/>
                    <a:pt x="1825807" y="3637478"/>
                  </a:cubicBezTo>
                  <a:lnTo>
                    <a:pt x="1825807" y="3082307"/>
                  </a:lnTo>
                  <a:lnTo>
                    <a:pt x="2217693" y="3082307"/>
                  </a:lnTo>
                  <a:cubicBezTo>
                    <a:pt x="2253072" y="3082307"/>
                    <a:pt x="2283688" y="3069380"/>
                    <a:pt x="2309541" y="3043527"/>
                  </a:cubicBezTo>
                  <a:cubicBezTo>
                    <a:pt x="2335395" y="3017673"/>
                    <a:pt x="2348322" y="2987057"/>
                    <a:pt x="2348322" y="2951678"/>
                  </a:cubicBezTo>
                  <a:cubicBezTo>
                    <a:pt x="2348322" y="2927186"/>
                    <a:pt x="2342199" y="2904734"/>
                    <a:pt x="2329952" y="2884323"/>
                  </a:cubicBezTo>
                  <a:lnTo>
                    <a:pt x="1825807" y="2045443"/>
                  </a:lnTo>
                  <a:lnTo>
                    <a:pt x="1825807" y="1776021"/>
                  </a:lnTo>
                  <a:lnTo>
                    <a:pt x="1917656" y="1776021"/>
                  </a:lnTo>
                  <a:lnTo>
                    <a:pt x="2380979" y="2472027"/>
                  </a:lnTo>
                  <a:cubicBezTo>
                    <a:pt x="2420440" y="2530537"/>
                    <a:pt x="2474868" y="2559793"/>
                    <a:pt x="2544265" y="2559793"/>
                  </a:cubicBezTo>
                  <a:cubicBezTo>
                    <a:pt x="2598693" y="2559793"/>
                    <a:pt x="2644958" y="2540743"/>
                    <a:pt x="2683057" y="2502643"/>
                  </a:cubicBezTo>
                  <a:cubicBezTo>
                    <a:pt x="2721157" y="2464543"/>
                    <a:pt x="2740207" y="2418278"/>
                    <a:pt x="2740207" y="2363850"/>
                  </a:cubicBezTo>
                  <a:cubicBezTo>
                    <a:pt x="2740207" y="2324389"/>
                    <a:pt x="2729322" y="2288330"/>
                    <a:pt x="2707551" y="2255673"/>
                  </a:cubicBezTo>
                  <a:lnTo>
                    <a:pt x="2185036" y="1471902"/>
                  </a:lnTo>
                  <a:cubicBezTo>
                    <a:pt x="2085704" y="1326305"/>
                    <a:pt x="1965961" y="1253507"/>
                    <a:pt x="1825807" y="1253507"/>
                  </a:cubicBezTo>
                  <a:close/>
                  <a:moveTo>
                    <a:pt x="1433922" y="273793"/>
                  </a:moveTo>
                  <a:cubicBezTo>
                    <a:pt x="1307376" y="273793"/>
                    <a:pt x="1199539" y="318356"/>
                    <a:pt x="1110412" y="407483"/>
                  </a:cubicBezTo>
                  <a:cubicBezTo>
                    <a:pt x="1021285" y="496610"/>
                    <a:pt x="976722" y="604446"/>
                    <a:pt x="976722" y="730993"/>
                  </a:cubicBezTo>
                  <a:cubicBezTo>
                    <a:pt x="976722" y="857539"/>
                    <a:pt x="1021285" y="965376"/>
                    <a:pt x="1110412" y="1054503"/>
                  </a:cubicBezTo>
                  <a:cubicBezTo>
                    <a:pt x="1199539" y="1143629"/>
                    <a:pt x="1307376" y="1188193"/>
                    <a:pt x="1433922" y="1188193"/>
                  </a:cubicBezTo>
                  <a:cubicBezTo>
                    <a:pt x="1560468" y="1188193"/>
                    <a:pt x="1668305" y="1143629"/>
                    <a:pt x="1757432" y="1054503"/>
                  </a:cubicBezTo>
                  <a:cubicBezTo>
                    <a:pt x="1846559" y="965376"/>
                    <a:pt x="1891122" y="857539"/>
                    <a:pt x="1891122" y="730993"/>
                  </a:cubicBezTo>
                  <a:cubicBezTo>
                    <a:pt x="1891122" y="604446"/>
                    <a:pt x="1846559" y="496610"/>
                    <a:pt x="1757432" y="407483"/>
                  </a:cubicBezTo>
                  <a:cubicBezTo>
                    <a:pt x="1668305" y="318356"/>
                    <a:pt x="1560468" y="273793"/>
                    <a:pt x="1433922" y="273793"/>
                  </a:cubicBezTo>
                  <a:close/>
                  <a:moveTo>
                    <a:pt x="0" y="0"/>
                  </a:moveTo>
                  <a:lnTo>
                    <a:pt x="2895601" y="0"/>
                  </a:lnTo>
                  <a:lnTo>
                    <a:pt x="2895601" y="4128654"/>
                  </a:lnTo>
                  <a:lnTo>
                    <a:pt x="0" y="4128654"/>
                  </a:lnTo>
                  <a:close/>
                </a:path>
              </a:pathLst>
            </a:custGeom>
            <a:solidFill>
              <a:srgbClr val="F0EE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Bell MT" panose="02020503060305020303" pitchFamily="18" charset="0"/>
                <a:ea typeface="+mn-ea"/>
                <a:cs typeface="+mn-cs"/>
              </a:endParaRPr>
            </a:p>
          </p:txBody>
        </p:sp>
      </p:grpSp>
      <p:sp>
        <p:nvSpPr>
          <p:cNvPr id="12" name="TextBox 11">
            <a:extLst>
              <a:ext uri="{FF2B5EF4-FFF2-40B4-BE49-F238E27FC236}">
                <a16:creationId xmlns:a16="http://schemas.microsoft.com/office/drawing/2014/main" id="{2844797A-0815-192C-FFB8-1594AF3940F0}"/>
              </a:ext>
            </a:extLst>
          </p:cNvPr>
          <p:cNvSpPr txBox="1"/>
          <p:nvPr/>
        </p:nvSpPr>
        <p:spPr>
          <a:xfrm>
            <a:off x="6530504" y="5656662"/>
            <a:ext cx="2262158" cy="707886"/>
          </a:xfrm>
          <a:prstGeom prst="rect">
            <a:avLst/>
          </a:prstGeom>
          <a:noFill/>
        </p:spPr>
        <p:txBody>
          <a:bodyPr wrap="none" rtlCol="0" anchor="ctr">
            <a:spAutoFit/>
          </a:bodyPr>
          <a:lstStyle/>
          <a:p>
            <a:pPr algn="ctr" defTabSz="914400">
              <a:defRPr/>
            </a:pPr>
            <a:r>
              <a:rPr lang="en-US" sz="4000" b="1"/>
              <a:t>Female</a:t>
            </a:r>
          </a:p>
        </p:txBody>
      </p:sp>
      <p:sp>
        <p:nvSpPr>
          <p:cNvPr id="13" name="TextBox 12">
            <a:extLst>
              <a:ext uri="{FF2B5EF4-FFF2-40B4-BE49-F238E27FC236}">
                <a16:creationId xmlns:a16="http://schemas.microsoft.com/office/drawing/2014/main" id="{0B45B0E2-ABBC-2D6B-17CD-7906C81548D9}"/>
              </a:ext>
            </a:extLst>
          </p:cNvPr>
          <p:cNvSpPr txBox="1"/>
          <p:nvPr/>
        </p:nvSpPr>
        <p:spPr>
          <a:xfrm>
            <a:off x="5505915" y="5656662"/>
            <a:ext cx="1066319" cy="707886"/>
          </a:xfrm>
          <a:prstGeom prst="rect">
            <a:avLst/>
          </a:prstGeom>
          <a:noFill/>
        </p:spPr>
        <p:txBody>
          <a:bodyPr wrap="none" rtlCol="0" anchor="ctr">
            <a:spAutoFit/>
          </a:bodyPr>
          <a:lstStyle/>
          <a:p>
            <a:pPr algn="ctr" defTabSz="914400">
              <a:defRPr/>
            </a:pPr>
            <a:r>
              <a:rPr lang="en-US" sz="4000" b="1"/>
              <a:t>Vs.</a:t>
            </a:r>
          </a:p>
        </p:txBody>
      </p:sp>
      <p:sp>
        <p:nvSpPr>
          <p:cNvPr id="14" name="Rectangle 13">
            <a:extLst>
              <a:ext uri="{FF2B5EF4-FFF2-40B4-BE49-F238E27FC236}">
                <a16:creationId xmlns:a16="http://schemas.microsoft.com/office/drawing/2014/main" id="{0ABA2BF9-F2BE-0F7A-4D4C-61B241BDCAF9}"/>
              </a:ext>
            </a:extLst>
          </p:cNvPr>
          <p:cNvSpPr/>
          <p:nvPr/>
        </p:nvSpPr>
        <p:spPr>
          <a:xfrm>
            <a:off x="763701" y="1750344"/>
            <a:ext cx="2227142" cy="1422624"/>
          </a:xfrm>
          <a:prstGeom prst="rect">
            <a:avLst/>
          </a:prstGeom>
          <a:solidFill>
            <a:srgbClr val="1475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a:ln>
                  <a:noFill/>
                </a:ln>
                <a:solidFill>
                  <a:schemeClr val="bg1"/>
                </a:solidFill>
                <a:effectLst/>
                <a:uLnTx/>
                <a:uFillTx/>
                <a:cs typeface="Arial" panose="020B0604020202020204" pitchFamily="34" charset="0"/>
              </a:rPr>
              <a:t>Jumped In: </a:t>
            </a:r>
            <a:r>
              <a:rPr kumimoji="0" lang="en-US" sz="1400" b="0" i="0" u="none" strike="noStrike" kern="0" cap="none" spc="0" normalizeH="0" baseline="0" noProof="0">
                <a:ln>
                  <a:noFill/>
                </a:ln>
                <a:solidFill>
                  <a:schemeClr val="bg1"/>
                </a:solidFill>
                <a:effectLst/>
                <a:uLnTx/>
                <a:uFillTx/>
                <a:cs typeface="Arial" panose="020B0604020202020204" pitchFamily="34" charset="0"/>
              </a:rPr>
              <a:t>The initiate is beaten by the other gang members for an undetermined amount of time. </a:t>
            </a:r>
          </a:p>
        </p:txBody>
      </p:sp>
      <p:sp>
        <p:nvSpPr>
          <p:cNvPr id="15" name="Rectangle 14">
            <a:extLst>
              <a:ext uri="{FF2B5EF4-FFF2-40B4-BE49-F238E27FC236}">
                <a16:creationId xmlns:a16="http://schemas.microsoft.com/office/drawing/2014/main" id="{6947B779-C62F-CFDB-1EC3-A55D6FED3A72}"/>
              </a:ext>
            </a:extLst>
          </p:cNvPr>
          <p:cNvSpPr/>
          <p:nvPr/>
        </p:nvSpPr>
        <p:spPr>
          <a:xfrm>
            <a:off x="763701" y="3602736"/>
            <a:ext cx="2227142" cy="1833321"/>
          </a:xfrm>
          <a:prstGeom prst="rect">
            <a:avLst/>
          </a:prstGeom>
          <a:solidFill>
            <a:srgbClr val="5591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a:ln>
                  <a:noFill/>
                </a:ln>
                <a:solidFill>
                  <a:schemeClr val="bg1"/>
                </a:solidFill>
                <a:effectLst/>
                <a:uLnTx/>
                <a:uFillTx/>
                <a:cs typeface="Arial" panose="020B0604020202020204" pitchFamily="34" charset="0"/>
              </a:rPr>
              <a:t>Blessed In:</a:t>
            </a:r>
            <a:r>
              <a:rPr kumimoji="0" lang="en-US" sz="1400" b="0" i="0" u="sng" strike="noStrike" kern="0" cap="none" spc="0" normalizeH="0" baseline="0" noProof="0">
                <a:ln>
                  <a:noFill/>
                </a:ln>
                <a:solidFill>
                  <a:schemeClr val="bg1"/>
                </a:solidFill>
                <a:effectLst/>
                <a:uLnTx/>
                <a:uFillTx/>
                <a:cs typeface="Arial" panose="020B0604020202020204" pitchFamily="34" charset="0"/>
              </a:rPr>
              <a:t> </a:t>
            </a:r>
            <a:r>
              <a:rPr kumimoji="0" lang="en-US" sz="1400" b="0" i="0" u="none" strike="noStrike" kern="0" cap="none" spc="0" normalizeH="0" baseline="0" noProof="0">
                <a:ln>
                  <a:noFill/>
                </a:ln>
                <a:solidFill>
                  <a:schemeClr val="bg1"/>
                </a:solidFill>
                <a:effectLst/>
                <a:uLnTx/>
                <a:uFillTx/>
                <a:cs typeface="Arial" panose="020B0604020202020204" pitchFamily="34" charset="0"/>
              </a:rPr>
              <a:t>If deemed worthy by the Original Gangsta (O.G.) which is the older members of a gang then they are automatically accepted. </a:t>
            </a:r>
          </a:p>
        </p:txBody>
      </p:sp>
      <p:sp>
        <p:nvSpPr>
          <p:cNvPr id="16" name="Rectangle 15">
            <a:extLst>
              <a:ext uri="{FF2B5EF4-FFF2-40B4-BE49-F238E27FC236}">
                <a16:creationId xmlns:a16="http://schemas.microsoft.com/office/drawing/2014/main" id="{83AAA294-1526-A7EB-3BE6-A498D685505C}"/>
              </a:ext>
            </a:extLst>
          </p:cNvPr>
          <p:cNvSpPr/>
          <p:nvPr/>
        </p:nvSpPr>
        <p:spPr>
          <a:xfrm>
            <a:off x="8901357" y="1737046"/>
            <a:ext cx="2435168" cy="1435922"/>
          </a:xfrm>
          <a:prstGeom prst="rect">
            <a:avLst/>
          </a:prstGeom>
          <a:solidFill>
            <a:srgbClr val="56873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a:ln>
                  <a:noFill/>
                </a:ln>
                <a:solidFill>
                  <a:schemeClr val="bg1"/>
                </a:solidFill>
                <a:effectLst/>
                <a:uLnTx/>
                <a:uFillTx/>
                <a:cs typeface="Arial" panose="020B0604020202020204" pitchFamily="34" charset="0"/>
              </a:rPr>
              <a:t>Sexed In:</a:t>
            </a:r>
            <a:r>
              <a:rPr kumimoji="0" lang="en-US" sz="1400" b="0" i="0" u="sng" strike="noStrike" kern="0" cap="none" spc="0" normalizeH="0" baseline="0" noProof="0">
                <a:ln>
                  <a:noFill/>
                </a:ln>
                <a:solidFill>
                  <a:schemeClr val="bg1"/>
                </a:solidFill>
                <a:effectLst/>
                <a:uLnTx/>
                <a:uFillTx/>
                <a:cs typeface="Arial" panose="020B0604020202020204" pitchFamily="34" charset="0"/>
              </a:rPr>
              <a:t> </a:t>
            </a:r>
            <a:r>
              <a:rPr kumimoji="0" lang="en-US" sz="1400" b="0" i="0" u="none" strike="noStrike" kern="0" cap="none" spc="0" normalizeH="0" baseline="0" noProof="0">
                <a:ln>
                  <a:noFill/>
                </a:ln>
                <a:solidFill>
                  <a:schemeClr val="bg1"/>
                </a:solidFill>
                <a:effectLst/>
                <a:uLnTx/>
                <a:uFillTx/>
                <a:cs typeface="Arial" panose="020B0604020202020204" pitchFamily="34" charset="0"/>
              </a:rPr>
              <a:t>A dice is rolled, and the number rolled determines the number of sex partners the initiate must accommodate.</a:t>
            </a:r>
          </a:p>
        </p:txBody>
      </p:sp>
      <p:sp>
        <p:nvSpPr>
          <p:cNvPr id="17" name="Rectangle 16">
            <a:extLst>
              <a:ext uri="{FF2B5EF4-FFF2-40B4-BE49-F238E27FC236}">
                <a16:creationId xmlns:a16="http://schemas.microsoft.com/office/drawing/2014/main" id="{40C2A117-40F2-9545-E91E-CE08D35DA618}"/>
              </a:ext>
            </a:extLst>
          </p:cNvPr>
          <p:cNvSpPr/>
          <p:nvPr/>
        </p:nvSpPr>
        <p:spPr>
          <a:xfrm>
            <a:off x="8901357" y="3936975"/>
            <a:ext cx="2435168" cy="1302537"/>
          </a:xfrm>
          <a:prstGeom prst="rect">
            <a:avLst/>
          </a:prstGeom>
          <a:solidFill>
            <a:srgbClr val="68A24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a:ln>
                  <a:noFill/>
                </a:ln>
                <a:solidFill>
                  <a:schemeClr val="bg1"/>
                </a:solidFill>
                <a:effectLst/>
                <a:uLnTx/>
                <a:uFillTx/>
                <a:cs typeface="Arial" panose="020B0604020202020204" pitchFamily="34" charset="0"/>
              </a:rPr>
              <a:t>Jumped In: </a:t>
            </a:r>
            <a:r>
              <a:rPr kumimoji="0" lang="en-US" sz="1400" b="0" i="0" u="none" strike="noStrike" kern="0" cap="none" spc="0" normalizeH="0" baseline="0" noProof="0">
                <a:ln>
                  <a:noFill/>
                </a:ln>
                <a:solidFill>
                  <a:schemeClr val="bg1"/>
                </a:solidFill>
                <a:effectLst/>
                <a:uLnTx/>
                <a:uFillTx/>
                <a:cs typeface="Arial" panose="020B0604020202020204" pitchFamily="34" charset="0"/>
              </a:rPr>
              <a:t>The initiate is beaten by the other gang members for an undetermined amount of time. </a:t>
            </a:r>
          </a:p>
        </p:txBody>
      </p:sp>
      <p:pic>
        <p:nvPicPr>
          <p:cNvPr id="18" name="Picture 17">
            <a:extLst>
              <a:ext uri="{FF2B5EF4-FFF2-40B4-BE49-F238E27FC236}">
                <a16:creationId xmlns:a16="http://schemas.microsoft.com/office/drawing/2014/main" id="{34B82F9E-03FA-7860-7367-BC74160CCC64}"/>
              </a:ext>
            </a:extLst>
          </p:cNvPr>
          <p:cNvPicPr>
            <a:picLocks noChangeAspect="1"/>
          </p:cNvPicPr>
          <p:nvPr/>
        </p:nvPicPr>
        <p:blipFill>
          <a:blip r:embed="rId5"/>
          <a:stretch>
            <a:fillRect/>
          </a:stretch>
        </p:blipFill>
        <p:spPr>
          <a:xfrm>
            <a:off x="10427133" y="368604"/>
            <a:ext cx="1770034" cy="1354267"/>
          </a:xfrm>
          <a:prstGeom prst="rect">
            <a:avLst/>
          </a:prstGeom>
        </p:spPr>
      </p:pic>
    </p:spTree>
    <p:extLst>
      <p:ext uri="{BB962C8B-B14F-4D97-AF65-F5344CB8AC3E}">
        <p14:creationId xmlns:p14="http://schemas.microsoft.com/office/powerpoint/2010/main" val="178332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74C7C1-56CC-FB31-9610-FAABABC82269}"/>
              </a:ext>
            </a:extLst>
          </p:cNvPr>
          <p:cNvSpPr>
            <a:spLocks noGrp="1"/>
          </p:cNvSpPr>
          <p:nvPr>
            <p:ph type="title"/>
          </p:nvPr>
        </p:nvSpPr>
        <p:spPr>
          <a:xfrm>
            <a:off x="603278" y="705124"/>
            <a:ext cx="11007530" cy="725727"/>
          </a:xfrm>
        </p:spPr>
        <p:txBody>
          <a:bodyPr>
            <a:normAutofit/>
          </a:bodyPr>
          <a:lstStyle/>
          <a:p>
            <a:r>
              <a:rPr lang="en-US" dirty="0">
                <a:latin typeface="Verdana"/>
                <a:ea typeface="Verdana"/>
              </a:rPr>
              <a:t>Our Rescue- Trafficking: Myth vs Truth</a:t>
            </a:r>
            <a:endParaRPr lang="en-US" dirty="0"/>
          </a:p>
        </p:txBody>
      </p:sp>
      <p:sp>
        <p:nvSpPr>
          <p:cNvPr id="4" name="Slide Number Placeholder 3">
            <a:extLst>
              <a:ext uri="{FF2B5EF4-FFF2-40B4-BE49-F238E27FC236}">
                <a16:creationId xmlns:a16="http://schemas.microsoft.com/office/drawing/2014/main" id="{9B06DF52-1B9A-8B71-608A-DCE6BE44582B}"/>
              </a:ext>
            </a:extLst>
          </p:cNvPr>
          <p:cNvSpPr>
            <a:spLocks noGrp="1"/>
          </p:cNvSpPr>
          <p:nvPr>
            <p:ph type="sldNum" sz="quarter" idx="12"/>
          </p:nvPr>
        </p:nvSpPr>
        <p:spPr/>
        <p:txBody>
          <a:bodyPr/>
          <a:lstStyle/>
          <a:p>
            <a:fld id="{3A98EE3D-8CD1-4C3F-BD1C-C98C9596463C}" type="slidenum">
              <a:rPr lang="en-US" smtClean="0"/>
              <a:pPr/>
              <a:t>5</a:t>
            </a:fld>
            <a:endParaRPr lang="en-US"/>
          </a:p>
        </p:txBody>
      </p:sp>
      <p:pic>
        <p:nvPicPr>
          <p:cNvPr id="8" name="Online Media 3" title="Human Trafficking | Myth vs. Truth">
            <a:hlinkClick r:id="" action="ppaction://media"/>
            <a:extLst>
              <a:ext uri="{FF2B5EF4-FFF2-40B4-BE49-F238E27FC236}">
                <a16:creationId xmlns:a16="http://schemas.microsoft.com/office/drawing/2014/main" id="{E7202749-10EB-7220-0670-08A1605251E5}"/>
              </a:ext>
            </a:extLst>
          </p:cNvPr>
          <p:cNvPicPr>
            <a:picLocks noRot="1" noChangeAspect="1"/>
          </p:cNvPicPr>
          <p:nvPr>
            <a:videoFile r:link="rId1"/>
          </p:nvPr>
        </p:nvPicPr>
        <p:blipFill>
          <a:blip r:embed="rId4"/>
          <a:stretch>
            <a:fillRect/>
          </a:stretch>
        </p:blipFill>
        <p:spPr>
          <a:xfrm>
            <a:off x="244272" y="1618265"/>
            <a:ext cx="11715660" cy="5176914"/>
          </a:xfrm>
          <a:prstGeom prst="rect">
            <a:avLst/>
          </a:prstGeom>
        </p:spPr>
      </p:pic>
      <p:pic>
        <p:nvPicPr>
          <p:cNvPr id="5" name="Picture 4">
            <a:extLst>
              <a:ext uri="{FF2B5EF4-FFF2-40B4-BE49-F238E27FC236}">
                <a16:creationId xmlns:a16="http://schemas.microsoft.com/office/drawing/2014/main" id="{BA710E4F-9480-1654-1707-099342078D6E}"/>
              </a:ext>
            </a:extLst>
          </p:cNvPr>
          <p:cNvPicPr>
            <a:picLocks noChangeAspect="1"/>
          </p:cNvPicPr>
          <p:nvPr/>
        </p:nvPicPr>
        <p:blipFill>
          <a:blip r:embed="rId5"/>
          <a:stretch>
            <a:fillRect/>
          </a:stretch>
        </p:blipFill>
        <p:spPr>
          <a:xfrm>
            <a:off x="10209419" y="161777"/>
            <a:ext cx="1770034" cy="1778809"/>
          </a:xfrm>
          <a:prstGeom prst="rect">
            <a:avLst/>
          </a:prstGeom>
        </p:spPr>
      </p:pic>
    </p:spTree>
    <p:extLst>
      <p:ext uri="{BB962C8B-B14F-4D97-AF65-F5344CB8AC3E}">
        <p14:creationId xmlns:p14="http://schemas.microsoft.com/office/powerpoint/2010/main" val="4975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99687-F7C0-77D4-C13D-2C99D43D7AE9}"/>
              </a:ext>
            </a:extLst>
          </p:cNvPr>
          <p:cNvSpPr>
            <a:spLocks noGrp="1"/>
          </p:cNvSpPr>
          <p:nvPr>
            <p:ph type="title"/>
          </p:nvPr>
        </p:nvSpPr>
        <p:spPr>
          <a:xfrm>
            <a:off x="5258227" y="2757483"/>
            <a:ext cx="6593856" cy="1343034"/>
          </a:xfrm>
        </p:spPr>
        <p:txBody>
          <a:bodyPr>
            <a:normAutofit/>
          </a:bodyPr>
          <a:lstStyle/>
          <a:p>
            <a:r>
              <a:rPr lang="en-US" sz="3200"/>
              <a:t>Gang-related factors</a:t>
            </a:r>
          </a:p>
        </p:txBody>
      </p:sp>
      <p:pic>
        <p:nvPicPr>
          <p:cNvPr id="4" name="Picture 3">
            <a:extLst>
              <a:ext uri="{FF2B5EF4-FFF2-40B4-BE49-F238E27FC236}">
                <a16:creationId xmlns:a16="http://schemas.microsoft.com/office/drawing/2014/main" id="{2BE8E6C8-1708-B9A7-1EBD-36551CB80E57}"/>
              </a:ext>
            </a:extLst>
          </p:cNvPr>
          <p:cNvPicPr>
            <a:picLocks noChangeAspect="1"/>
          </p:cNvPicPr>
          <p:nvPr/>
        </p:nvPicPr>
        <p:blipFill>
          <a:blip r:embed="rId2"/>
          <a:stretch>
            <a:fillRect/>
          </a:stretch>
        </p:blipFill>
        <p:spPr>
          <a:xfrm>
            <a:off x="1609704" y="3939118"/>
            <a:ext cx="2891262" cy="2921809"/>
          </a:xfrm>
          <a:prstGeom prst="rect">
            <a:avLst/>
          </a:prstGeom>
        </p:spPr>
      </p:pic>
    </p:spTree>
    <p:extLst>
      <p:ext uri="{BB962C8B-B14F-4D97-AF65-F5344CB8AC3E}">
        <p14:creationId xmlns:p14="http://schemas.microsoft.com/office/powerpoint/2010/main" val="2345162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D54410-3AEA-09CA-4650-48DAFFEC86EF}"/>
              </a:ext>
            </a:extLst>
          </p:cNvPr>
          <p:cNvSpPr>
            <a:spLocks noGrp="1"/>
          </p:cNvSpPr>
          <p:nvPr>
            <p:ph type="title"/>
          </p:nvPr>
        </p:nvSpPr>
        <p:spPr>
          <a:xfrm>
            <a:off x="581193" y="729658"/>
            <a:ext cx="11029616" cy="988332"/>
          </a:xfrm>
        </p:spPr>
        <p:txBody>
          <a:bodyPr anchor="t">
            <a:normAutofit/>
          </a:bodyPr>
          <a:lstStyle/>
          <a:p>
            <a:r>
              <a:rPr lang="en-US"/>
              <a:t>Sex Victimization of women in Gangs</a:t>
            </a:r>
            <a:br>
              <a:rPr lang="en-US"/>
            </a:br>
            <a:endParaRPr lang="en-US"/>
          </a:p>
        </p:txBody>
      </p:sp>
      <p:sp>
        <p:nvSpPr>
          <p:cNvPr id="2" name="Content Placeholder 1">
            <a:extLst>
              <a:ext uri="{FF2B5EF4-FFF2-40B4-BE49-F238E27FC236}">
                <a16:creationId xmlns:a16="http://schemas.microsoft.com/office/drawing/2014/main" id="{ED33F52E-18CC-A966-7E13-66158760A755}"/>
              </a:ext>
            </a:extLst>
          </p:cNvPr>
          <p:cNvSpPr>
            <a:spLocks noGrp="1"/>
          </p:cNvSpPr>
          <p:nvPr>
            <p:ph sz="half" idx="1"/>
          </p:nvPr>
        </p:nvSpPr>
        <p:spPr>
          <a:xfrm>
            <a:off x="845966" y="2228002"/>
            <a:ext cx="5194767" cy="3633047"/>
          </a:xfrm>
        </p:spPr>
        <p:txBody>
          <a:bodyPr anchor="t">
            <a:normAutofit/>
          </a:bodyPr>
          <a:lstStyle/>
          <a:p>
            <a:pPr>
              <a:buFont typeface="Arial" panose="020B0604020202020204" pitchFamily="34" charset="0"/>
              <a:buChar char="•"/>
            </a:pPr>
            <a:r>
              <a:rPr lang="en-US"/>
              <a:t>The primary role of women in a gang is to provide sexual services to the male gang members, sexual exploitation to profit the gang, and/or drug and gun trafficking for the gang.</a:t>
            </a:r>
          </a:p>
          <a:p>
            <a:pPr>
              <a:buFont typeface="Arial" panose="020B0604020202020204" pitchFamily="34" charset="0"/>
              <a:buChar char="•"/>
            </a:pPr>
            <a:r>
              <a:rPr lang="en-US"/>
              <a:t>Gangs often use social media and websites to advertise and sexually exploit minors and adults.</a:t>
            </a:r>
          </a:p>
          <a:p>
            <a:pPr>
              <a:buFont typeface="Arial" panose="020B0604020202020204" pitchFamily="34" charset="0"/>
              <a:buChar char="•"/>
            </a:pPr>
            <a:r>
              <a:rPr lang="en-US"/>
              <a:t>Gangs often tattoo or brand women in their gang because they view them as their property.</a:t>
            </a:r>
          </a:p>
          <a:p>
            <a:endParaRPr lang="en-US"/>
          </a:p>
        </p:txBody>
      </p:sp>
      <p:pic>
        <p:nvPicPr>
          <p:cNvPr id="7" name="Graphic 6" descr="Two women with solid fill">
            <a:extLst>
              <a:ext uri="{FF2B5EF4-FFF2-40B4-BE49-F238E27FC236}">
                <a16:creationId xmlns:a16="http://schemas.microsoft.com/office/drawing/2014/main" id="{157BE3D6-B6AB-95BA-64A1-136B1AC2E5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6900" y="2228003"/>
            <a:ext cx="3633047" cy="3633047"/>
          </a:xfrm>
          <a:prstGeom prst="rect">
            <a:avLst/>
          </a:prstGeom>
        </p:spPr>
      </p:pic>
      <p:sp>
        <p:nvSpPr>
          <p:cNvPr id="4" name="Slide Number Placeholder 3">
            <a:extLst>
              <a:ext uri="{FF2B5EF4-FFF2-40B4-BE49-F238E27FC236}">
                <a16:creationId xmlns:a16="http://schemas.microsoft.com/office/drawing/2014/main" id="{488C4317-571C-0685-FB89-F306BECAB78D}"/>
              </a:ext>
            </a:extLst>
          </p:cNvPr>
          <p:cNvSpPr>
            <a:spLocks noGrp="1"/>
          </p:cNvSpPr>
          <p:nvPr>
            <p:ph type="sldNum" sz="quarter" idx="12"/>
          </p:nvPr>
        </p:nvSpPr>
        <p:spPr>
          <a:xfrm>
            <a:off x="605747" y="6423914"/>
            <a:ext cx="1052510" cy="365125"/>
          </a:xfrm>
        </p:spPr>
        <p:txBody>
          <a:bodyPr anchor="ctr">
            <a:normAutofit/>
          </a:bodyPr>
          <a:lstStyle/>
          <a:p>
            <a:pPr>
              <a:spcAft>
                <a:spcPts val="600"/>
              </a:spcAft>
            </a:pPr>
            <a:fld id="{3A98EE3D-8CD1-4C3F-BD1C-C98C9596463C}" type="slidenum">
              <a:rPr lang="en-US" smtClean="0"/>
              <a:pPr>
                <a:spcAft>
                  <a:spcPts val="600"/>
                </a:spcAft>
              </a:pPr>
              <a:t>51</a:t>
            </a:fld>
            <a:endParaRPr lang="en-US"/>
          </a:p>
        </p:txBody>
      </p:sp>
      <p:pic>
        <p:nvPicPr>
          <p:cNvPr id="6" name="Picture 5">
            <a:extLst>
              <a:ext uri="{FF2B5EF4-FFF2-40B4-BE49-F238E27FC236}">
                <a16:creationId xmlns:a16="http://schemas.microsoft.com/office/drawing/2014/main" id="{30CE0F1D-8B5D-F87D-5746-1994ABB3D46A}"/>
              </a:ext>
            </a:extLst>
          </p:cNvPr>
          <p:cNvPicPr>
            <a:picLocks noChangeAspect="1"/>
          </p:cNvPicPr>
          <p:nvPr/>
        </p:nvPicPr>
        <p:blipFill>
          <a:blip r:embed="rId5"/>
          <a:stretch>
            <a:fillRect/>
          </a:stretch>
        </p:blipFill>
        <p:spPr>
          <a:xfrm>
            <a:off x="10285619" y="553661"/>
            <a:ext cx="1770034" cy="1354267"/>
          </a:xfrm>
          <a:prstGeom prst="rect">
            <a:avLst/>
          </a:prstGeom>
        </p:spPr>
      </p:pic>
    </p:spTree>
    <p:extLst>
      <p:ext uri="{BB962C8B-B14F-4D97-AF65-F5344CB8AC3E}">
        <p14:creationId xmlns:p14="http://schemas.microsoft.com/office/powerpoint/2010/main" val="95076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C9066-09A2-05E7-AC2E-0706D85700DF}"/>
              </a:ext>
            </a:extLst>
          </p:cNvPr>
          <p:cNvSpPr>
            <a:spLocks noGrp="1"/>
          </p:cNvSpPr>
          <p:nvPr>
            <p:ph type="title"/>
          </p:nvPr>
        </p:nvSpPr>
        <p:spPr>
          <a:xfrm>
            <a:off x="581192" y="705124"/>
            <a:ext cx="11029616" cy="1189554"/>
          </a:xfrm>
        </p:spPr>
        <p:txBody>
          <a:bodyPr anchor="t">
            <a:normAutofit/>
          </a:bodyPr>
          <a:lstStyle/>
          <a:p>
            <a:r>
              <a:rPr lang="en-US"/>
              <a:t>Gang Targets</a:t>
            </a:r>
            <a:br>
              <a:rPr lang="en-US"/>
            </a:br>
            <a:endParaRPr lang="en-US"/>
          </a:p>
        </p:txBody>
      </p:sp>
      <p:sp>
        <p:nvSpPr>
          <p:cNvPr id="4" name="Slide Number Placeholder 3">
            <a:extLst>
              <a:ext uri="{FF2B5EF4-FFF2-40B4-BE49-F238E27FC236}">
                <a16:creationId xmlns:a16="http://schemas.microsoft.com/office/drawing/2014/main" id="{A4671DD2-724F-2960-8BEC-90AFCB1F4B48}"/>
              </a:ext>
            </a:extLst>
          </p:cNvPr>
          <p:cNvSpPr>
            <a:spLocks noGrp="1"/>
          </p:cNvSpPr>
          <p:nvPr>
            <p:ph type="sldNum" sz="quarter" idx="12"/>
          </p:nvPr>
        </p:nvSpPr>
        <p:spPr>
          <a:xfrm>
            <a:off x="605747" y="6423914"/>
            <a:ext cx="1052510" cy="365125"/>
          </a:xfrm>
        </p:spPr>
        <p:txBody>
          <a:bodyPr anchor="ctr">
            <a:normAutofit/>
          </a:bodyPr>
          <a:lstStyle/>
          <a:p>
            <a:pPr>
              <a:spcAft>
                <a:spcPts val="600"/>
              </a:spcAft>
            </a:pPr>
            <a:fld id="{3A98EE3D-8CD1-4C3F-BD1C-C98C9596463C}" type="slidenum">
              <a:rPr lang="en-US" smtClean="0"/>
              <a:pPr>
                <a:spcAft>
                  <a:spcPts val="600"/>
                </a:spcAft>
              </a:pPr>
              <a:t>52</a:t>
            </a:fld>
            <a:endParaRPr lang="en-US"/>
          </a:p>
        </p:txBody>
      </p:sp>
      <p:graphicFrame>
        <p:nvGraphicFramePr>
          <p:cNvPr id="6" name="Content Placeholder 1">
            <a:extLst>
              <a:ext uri="{FF2B5EF4-FFF2-40B4-BE49-F238E27FC236}">
                <a16:creationId xmlns:a16="http://schemas.microsoft.com/office/drawing/2014/main" id="{52F2EC4C-4006-66AC-289F-07585D006774}"/>
              </a:ext>
            </a:extLst>
          </p:cNvPr>
          <p:cNvGraphicFramePr>
            <a:graphicFrameLocks noGrp="1"/>
          </p:cNvGraphicFramePr>
          <p:nvPr>
            <p:ph idx="1"/>
            <p:extLst>
              <p:ext uri="{D42A27DB-BD31-4B8C-83A1-F6EECF244321}">
                <p14:modId xmlns:p14="http://schemas.microsoft.com/office/powerpoint/2010/main" val="2082648377"/>
              </p:ext>
            </p:extLst>
          </p:nvPr>
        </p:nvGraphicFramePr>
        <p:xfrm>
          <a:off x="581192" y="1675257"/>
          <a:ext cx="11029615" cy="3507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B51FAC17-E3A6-1209-1BF8-AF9338338F0A}"/>
              </a:ext>
            </a:extLst>
          </p:cNvPr>
          <p:cNvPicPr>
            <a:picLocks noChangeAspect="1"/>
          </p:cNvPicPr>
          <p:nvPr/>
        </p:nvPicPr>
        <p:blipFill>
          <a:blip r:embed="rId8"/>
          <a:stretch>
            <a:fillRect/>
          </a:stretch>
        </p:blipFill>
        <p:spPr>
          <a:xfrm>
            <a:off x="10274733" y="542776"/>
            <a:ext cx="1770034" cy="1354267"/>
          </a:xfrm>
          <a:prstGeom prst="rect">
            <a:avLst/>
          </a:prstGeom>
        </p:spPr>
      </p:pic>
    </p:spTree>
    <p:extLst>
      <p:ext uri="{BB962C8B-B14F-4D97-AF65-F5344CB8AC3E}">
        <p14:creationId xmlns:p14="http://schemas.microsoft.com/office/powerpoint/2010/main" val="1608177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5E78E2-E80E-D9C8-FC5D-0C0A6046FD29}"/>
              </a:ext>
            </a:extLst>
          </p:cNvPr>
          <p:cNvSpPr>
            <a:spLocks noGrp="1"/>
          </p:cNvSpPr>
          <p:nvPr>
            <p:ph type="title"/>
          </p:nvPr>
        </p:nvSpPr>
        <p:spPr/>
        <p:txBody>
          <a:bodyPr>
            <a:normAutofit fontScale="90000"/>
          </a:bodyPr>
          <a:lstStyle/>
          <a:p>
            <a:r>
              <a:rPr lang="en-US" dirty="0">
                <a:latin typeface="Verdana"/>
                <a:ea typeface="Verdana"/>
              </a:rPr>
              <a:t>Links Between Gangs, Substances,                             and Trafficking</a:t>
            </a:r>
            <a:br>
              <a:rPr lang="en-US" dirty="0"/>
            </a:br>
            <a:endParaRPr lang="en-US"/>
          </a:p>
        </p:txBody>
      </p:sp>
      <p:sp>
        <p:nvSpPr>
          <p:cNvPr id="4" name="Slide Number Placeholder 3">
            <a:extLst>
              <a:ext uri="{FF2B5EF4-FFF2-40B4-BE49-F238E27FC236}">
                <a16:creationId xmlns:a16="http://schemas.microsoft.com/office/drawing/2014/main" id="{89D8A12E-DB0D-D5C6-F114-FF87C9451DF9}"/>
              </a:ext>
            </a:extLst>
          </p:cNvPr>
          <p:cNvSpPr>
            <a:spLocks noGrp="1"/>
          </p:cNvSpPr>
          <p:nvPr>
            <p:ph type="sldNum" sz="quarter" idx="12"/>
          </p:nvPr>
        </p:nvSpPr>
        <p:spPr/>
        <p:txBody>
          <a:bodyPr/>
          <a:lstStyle/>
          <a:p>
            <a:fld id="{3A98EE3D-8CD1-4C3F-BD1C-C98C9596463C}" type="slidenum">
              <a:rPr lang="en-US" smtClean="0"/>
              <a:pPr/>
              <a:t>53</a:t>
            </a:fld>
            <a:endParaRPr lang="en-US"/>
          </a:p>
        </p:txBody>
      </p:sp>
      <p:graphicFrame>
        <p:nvGraphicFramePr>
          <p:cNvPr id="5" name="Content Placeholder 2">
            <a:extLst>
              <a:ext uri="{FF2B5EF4-FFF2-40B4-BE49-F238E27FC236}">
                <a16:creationId xmlns:a16="http://schemas.microsoft.com/office/drawing/2014/main" id="{7BF9E00E-1A1E-D28B-E335-F5AF1EC3AE44}"/>
              </a:ext>
            </a:extLst>
          </p:cNvPr>
          <p:cNvGraphicFramePr>
            <a:graphicFrameLocks noGrp="1"/>
          </p:cNvGraphicFramePr>
          <p:nvPr>
            <p:ph idx="1"/>
            <p:extLst>
              <p:ext uri="{D42A27DB-BD31-4B8C-83A1-F6EECF244321}">
                <p14:modId xmlns:p14="http://schemas.microsoft.com/office/powerpoint/2010/main" val="3603240590"/>
              </p:ext>
            </p:extLst>
          </p:nvPr>
        </p:nvGraphicFramePr>
        <p:xfrm>
          <a:off x="755172" y="1707956"/>
          <a:ext cx="10681656" cy="4444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a:extLst>
              <a:ext uri="{FF2B5EF4-FFF2-40B4-BE49-F238E27FC236}">
                <a16:creationId xmlns:a16="http://schemas.microsoft.com/office/drawing/2014/main" id="{1C21D1C9-F359-F250-2636-FF1C01B862F5}"/>
              </a:ext>
            </a:extLst>
          </p:cNvPr>
          <p:cNvPicPr>
            <a:picLocks noChangeAspect="1"/>
          </p:cNvPicPr>
          <p:nvPr/>
        </p:nvPicPr>
        <p:blipFill>
          <a:blip r:embed="rId8"/>
          <a:stretch>
            <a:fillRect/>
          </a:stretch>
        </p:blipFill>
        <p:spPr>
          <a:xfrm>
            <a:off x="10427133" y="357718"/>
            <a:ext cx="1770034" cy="1354267"/>
          </a:xfrm>
          <a:prstGeom prst="rect">
            <a:avLst/>
          </a:prstGeom>
        </p:spPr>
      </p:pic>
    </p:spTree>
    <p:extLst>
      <p:ext uri="{BB962C8B-B14F-4D97-AF65-F5344CB8AC3E}">
        <p14:creationId xmlns:p14="http://schemas.microsoft.com/office/powerpoint/2010/main" val="2629501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AEF59D-FD85-694E-56E9-D52925872410}"/>
              </a:ext>
            </a:extLst>
          </p:cNvPr>
          <p:cNvSpPr>
            <a:spLocks noGrp="1"/>
          </p:cNvSpPr>
          <p:nvPr>
            <p:ph type="title"/>
          </p:nvPr>
        </p:nvSpPr>
        <p:spPr>
          <a:xfrm>
            <a:off x="581192" y="705124"/>
            <a:ext cx="11029616" cy="982166"/>
          </a:xfrm>
        </p:spPr>
        <p:txBody>
          <a:bodyPr/>
          <a:lstStyle/>
          <a:p>
            <a:r>
              <a:rPr lang="en-US" dirty="0">
                <a:latin typeface="Verdana"/>
                <a:ea typeface="Verdana"/>
              </a:rPr>
              <a:t>How You Can Prevent Gang Involvement</a:t>
            </a:r>
            <a:br>
              <a:rPr lang="en-US" dirty="0"/>
            </a:br>
            <a:endParaRPr lang="en-US"/>
          </a:p>
        </p:txBody>
      </p:sp>
      <p:sp>
        <p:nvSpPr>
          <p:cNvPr id="4" name="Slide Number Placeholder 3">
            <a:extLst>
              <a:ext uri="{FF2B5EF4-FFF2-40B4-BE49-F238E27FC236}">
                <a16:creationId xmlns:a16="http://schemas.microsoft.com/office/drawing/2014/main" id="{4EEC3B69-5186-C8E4-8224-A871C63AE6D5}"/>
              </a:ext>
            </a:extLst>
          </p:cNvPr>
          <p:cNvSpPr>
            <a:spLocks noGrp="1"/>
          </p:cNvSpPr>
          <p:nvPr>
            <p:ph type="sldNum" sz="quarter" idx="12"/>
          </p:nvPr>
        </p:nvSpPr>
        <p:spPr/>
        <p:txBody>
          <a:bodyPr/>
          <a:lstStyle/>
          <a:p>
            <a:fld id="{3A98EE3D-8CD1-4C3F-BD1C-C98C9596463C}" type="slidenum">
              <a:rPr lang="en-US" smtClean="0"/>
              <a:pPr/>
              <a:t>54</a:t>
            </a:fld>
            <a:endParaRPr lang="en-US"/>
          </a:p>
        </p:txBody>
      </p:sp>
      <p:grpSp>
        <p:nvGrpSpPr>
          <p:cNvPr id="5" name="Group 4">
            <a:extLst>
              <a:ext uri="{FF2B5EF4-FFF2-40B4-BE49-F238E27FC236}">
                <a16:creationId xmlns:a16="http://schemas.microsoft.com/office/drawing/2014/main" id="{285EB335-CDE0-0E0A-174D-7ACFE0920054}"/>
              </a:ext>
            </a:extLst>
          </p:cNvPr>
          <p:cNvGrpSpPr/>
          <p:nvPr/>
        </p:nvGrpSpPr>
        <p:grpSpPr>
          <a:xfrm>
            <a:off x="906893" y="1792360"/>
            <a:ext cx="8628838" cy="712409"/>
            <a:chOff x="4589262" y="1727015"/>
            <a:chExt cx="7704039" cy="712409"/>
          </a:xfrm>
        </p:grpSpPr>
        <p:sp>
          <p:nvSpPr>
            <p:cNvPr id="6" name="TextBox 5">
              <a:extLst>
                <a:ext uri="{FF2B5EF4-FFF2-40B4-BE49-F238E27FC236}">
                  <a16:creationId xmlns:a16="http://schemas.microsoft.com/office/drawing/2014/main" id="{7CDD231A-121D-C1DD-28E9-AEB4D812A548}"/>
                </a:ext>
              </a:extLst>
            </p:cNvPr>
            <p:cNvSpPr txBox="1"/>
            <p:nvPr/>
          </p:nvSpPr>
          <p:spPr>
            <a:xfrm>
              <a:off x="5280257" y="1793093"/>
              <a:ext cx="7013044" cy="646331"/>
            </a:xfrm>
            <a:prstGeom prst="rect">
              <a:avLst/>
            </a:prstGeom>
            <a:noFill/>
          </p:spPr>
          <p:txBody>
            <a:bodyPr wrap="square" lIns="0" rIns="0" rtlCol="0" anchor="t">
              <a:spAutoFit/>
            </a:bodyPr>
            <a:lstStyle/>
            <a:p>
              <a:pPr lvl="0" defTabSz="914400"/>
              <a:r>
                <a:rPr lang="en-US" noProof="1">
                  <a:solidFill>
                    <a:sysClr val="windowText" lastClr="000000"/>
                  </a:solidFill>
                </a:rPr>
                <a:t>Do not be in denial… you must take action from the first sign of gang affiliation.</a:t>
              </a:r>
            </a:p>
          </p:txBody>
        </p:sp>
        <p:sp>
          <p:nvSpPr>
            <p:cNvPr id="7" name="Graphic 3" descr="Checkmark">
              <a:extLst>
                <a:ext uri="{FF2B5EF4-FFF2-40B4-BE49-F238E27FC236}">
                  <a16:creationId xmlns:a16="http://schemas.microsoft.com/office/drawing/2014/main" id="{A54298A2-C611-4AD0-D8F7-465DE8DA1558}"/>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endParaRPr>
            </a:p>
          </p:txBody>
        </p:sp>
      </p:grpSp>
      <p:grpSp>
        <p:nvGrpSpPr>
          <p:cNvPr id="8" name="Group 7">
            <a:extLst>
              <a:ext uri="{FF2B5EF4-FFF2-40B4-BE49-F238E27FC236}">
                <a16:creationId xmlns:a16="http://schemas.microsoft.com/office/drawing/2014/main" id="{F54D64E0-9A61-18B9-C6CC-BD5584000B95}"/>
              </a:ext>
            </a:extLst>
          </p:cNvPr>
          <p:cNvGrpSpPr/>
          <p:nvPr/>
        </p:nvGrpSpPr>
        <p:grpSpPr>
          <a:xfrm>
            <a:off x="886684" y="2757499"/>
            <a:ext cx="7476234" cy="660840"/>
            <a:chOff x="4589262" y="1727015"/>
            <a:chExt cx="6674965" cy="660840"/>
          </a:xfrm>
        </p:grpSpPr>
        <p:sp>
          <p:nvSpPr>
            <p:cNvPr id="9" name="TextBox 8">
              <a:extLst>
                <a:ext uri="{FF2B5EF4-FFF2-40B4-BE49-F238E27FC236}">
                  <a16:creationId xmlns:a16="http://schemas.microsoft.com/office/drawing/2014/main" id="{19E72F18-CA39-4BB2-6819-16B81E7526B1}"/>
                </a:ext>
              </a:extLst>
            </p:cNvPr>
            <p:cNvSpPr txBox="1"/>
            <p:nvPr/>
          </p:nvSpPr>
          <p:spPr>
            <a:xfrm>
              <a:off x="5261429" y="1741524"/>
              <a:ext cx="6002798" cy="646331"/>
            </a:xfrm>
            <a:prstGeom prst="rect">
              <a:avLst/>
            </a:prstGeom>
            <a:noFill/>
          </p:spPr>
          <p:txBody>
            <a:bodyPr wrap="square" lIns="0" rIns="0" rtlCol="0" anchor="t">
              <a:spAutoFit/>
            </a:bodyPr>
            <a:lstStyle/>
            <a:p>
              <a:pPr lvl="0" defTabSz="914400"/>
              <a:r>
                <a:rPr lang="en-US" noProof="1">
                  <a:solidFill>
                    <a:sysClr val="windowText" lastClr="000000"/>
                  </a:solidFill>
                </a:rPr>
                <a:t>When the first sign of gang involvement are present then staff with your supervisor.</a:t>
              </a:r>
            </a:p>
          </p:txBody>
        </p:sp>
        <p:sp>
          <p:nvSpPr>
            <p:cNvPr id="10" name="Graphic 3" descr="Checkmark">
              <a:extLst>
                <a:ext uri="{FF2B5EF4-FFF2-40B4-BE49-F238E27FC236}">
                  <a16:creationId xmlns:a16="http://schemas.microsoft.com/office/drawing/2014/main" id="{D2FF3EEB-0553-0B7E-BED0-C1EE69D5EB04}"/>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endParaRPr>
            </a:p>
          </p:txBody>
        </p:sp>
      </p:grpSp>
      <p:grpSp>
        <p:nvGrpSpPr>
          <p:cNvPr id="11" name="Group 10">
            <a:extLst>
              <a:ext uri="{FF2B5EF4-FFF2-40B4-BE49-F238E27FC236}">
                <a16:creationId xmlns:a16="http://schemas.microsoft.com/office/drawing/2014/main" id="{86FBF449-358E-7033-A041-13B0EDD6DEE7}"/>
              </a:ext>
            </a:extLst>
          </p:cNvPr>
          <p:cNvGrpSpPr/>
          <p:nvPr/>
        </p:nvGrpSpPr>
        <p:grpSpPr>
          <a:xfrm>
            <a:off x="906893" y="3775428"/>
            <a:ext cx="6969087" cy="687731"/>
            <a:chOff x="4589262" y="1727015"/>
            <a:chExt cx="6222173" cy="687731"/>
          </a:xfrm>
        </p:grpSpPr>
        <p:sp>
          <p:nvSpPr>
            <p:cNvPr id="12" name="TextBox 11">
              <a:extLst>
                <a:ext uri="{FF2B5EF4-FFF2-40B4-BE49-F238E27FC236}">
                  <a16:creationId xmlns:a16="http://schemas.microsoft.com/office/drawing/2014/main" id="{B2F4DB7F-BAA8-7AEB-4CBC-C9A1BFE11AFB}"/>
                </a:ext>
              </a:extLst>
            </p:cNvPr>
            <p:cNvSpPr txBox="1"/>
            <p:nvPr/>
          </p:nvSpPr>
          <p:spPr>
            <a:xfrm>
              <a:off x="5280257" y="1768415"/>
              <a:ext cx="5531178" cy="646331"/>
            </a:xfrm>
            <a:prstGeom prst="rect">
              <a:avLst/>
            </a:prstGeom>
            <a:noFill/>
          </p:spPr>
          <p:txBody>
            <a:bodyPr wrap="square" lIns="0" rIns="0" rtlCol="0" anchor="t">
              <a:spAutoFit/>
            </a:bodyPr>
            <a:lstStyle/>
            <a:p>
              <a:pPr lvl="0" defTabSz="914400"/>
              <a:r>
                <a:rPr lang="en-US" noProof="1">
                  <a:solidFill>
                    <a:sysClr val="windowText" lastClr="000000"/>
                  </a:solidFill>
                </a:rPr>
                <a:t>Establish a plan of action and clearly document the signs and your concerns.</a:t>
              </a:r>
            </a:p>
          </p:txBody>
        </p:sp>
        <p:sp>
          <p:nvSpPr>
            <p:cNvPr id="13" name="Graphic 3" descr="Checkmark">
              <a:extLst>
                <a:ext uri="{FF2B5EF4-FFF2-40B4-BE49-F238E27FC236}">
                  <a16:creationId xmlns:a16="http://schemas.microsoft.com/office/drawing/2014/main" id="{8D495254-B53E-D12A-14BB-6E62BDBE7887}"/>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endParaRPr>
            </a:p>
          </p:txBody>
        </p:sp>
      </p:grpSp>
      <p:grpSp>
        <p:nvGrpSpPr>
          <p:cNvPr id="14" name="Group 13">
            <a:extLst>
              <a:ext uri="{FF2B5EF4-FFF2-40B4-BE49-F238E27FC236}">
                <a16:creationId xmlns:a16="http://schemas.microsoft.com/office/drawing/2014/main" id="{8165472B-0E61-EB26-E173-1CE82766522D}"/>
              </a:ext>
            </a:extLst>
          </p:cNvPr>
          <p:cNvGrpSpPr/>
          <p:nvPr/>
        </p:nvGrpSpPr>
        <p:grpSpPr>
          <a:xfrm>
            <a:off x="906893" y="4742712"/>
            <a:ext cx="7126487" cy="528524"/>
            <a:chOff x="4589262" y="1727015"/>
            <a:chExt cx="6362703" cy="528524"/>
          </a:xfrm>
        </p:grpSpPr>
        <p:sp>
          <p:nvSpPr>
            <p:cNvPr id="15" name="TextBox 14">
              <a:extLst>
                <a:ext uri="{FF2B5EF4-FFF2-40B4-BE49-F238E27FC236}">
                  <a16:creationId xmlns:a16="http://schemas.microsoft.com/office/drawing/2014/main" id="{6488A562-D0FF-C584-B320-477F54EDE99A}"/>
                </a:ext>
              </a:extLst>
            </p:cNvPr>
            <p:cNvSpPr txBox="1"/>
            <p:nvPr/>
          </p:nvSpPr>
          <p:spPr>
            <a:xfrm>
              <a:off x="5280257" y="1785681"/>
              <a:ext cx="5671708" cy="369332"/>
            </a:xfrm>
            <a:prstGeom prst="rect">
              <a:avLst/>
            </a:prstGeom>
            <a:noFill/>
          </p:spPr>
          <p:txBody>
            <a:bodyPr wrap="square" lIns="0" rIns="0" rtlCol="0" anchor="t">
              <a:spAutoFit/>
            </a:bodyPr>
            <a:lstStyle/>
            <a:p>
              <a:pPr lvl="0" defTabSz="914400"/>
              <a:r>
                <a:rPr lang="en-US" noProof="1">
                  <a:solidFill>
                    <a:sysClr val="windowText" lastClr="000000"/>
                  </a:solidFill>
                </a:rPr>
                <a:t>Notify your local law enforcement gang unit. </a:t>
              </a:r>
            </a:p>
          </p:txBody>
        </p:sp>
        <p:sp>
          <p:nvSpPr>
            <p:cNvPr id="16" name="Graphic 3" descr="Checkmark">
              <a:extLst>
                <a:ext uri="{FF2B5EF4-FFF2-40B4-BE49-F238E27FC236}">
                  <a16:creationId xmlns:a16="http://schemas.microsoft.com/office/drawing/2014/main" id="{CE3837B4-E104-E7B0-75B6-8B56475ACDC7}"/>
                </a:ext>
              </a:extLst>
            </p:cNvPr>
            <p:cNvSpPr>
              <a:spLocks noChangeAspect="1"/>
            </p:cNvSpPr>
            <p:nvPr/>
          </p:nvSpPr>
          <p:spPr>
            <a:xfrm>
              <a:off x="4589262" y="1727015"/>
              <a:ext cx="571375" cy="528524"/>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endParaRPr>
            </a:p>
          </p:txBody>
        </p:sp>
      </p:grpSp>
      <p:pic>
        <p:nvPicPr>
          <p:cNvPr id="17" name="Picture 16">
            <a:extLst>
              <a:ext uri="{FF2B5EF4-FFF2-40B4-BE49-F238E27FC236}">
                <a16:creationId xmlns:a16="http://schemas.microsoft.com/office/drawing/2014/main" id="{E025B11C-28F4-5AE1-92FF-96B16AB7AB19}"/>
              </a:ext>
            </a:extLst>
          </p:cNvPr>
          <p:cNvPicPr>
            <a:picLocks noChangeAspect="1"/>
          </p:cNvPicPr>
          <p:nvPr/>
        </p:nvPicPr>
        <p:blipFill>
          <a:blip r:embed="rId4"/>
          <a:stretch>
            <a:fillRect/>
          </a:stretch>
        </p:blipFill>
        <p:spPr>
          <a:xfrm>
            <a:off x="10224880" y="518638"/>
            <a:ext cx="1770034" cy="1354267"/>
          </a:xfrm>
          <a:prstGeom prst="rect">
            <a:avLst/>
          </a:prstGeom>
        </p:spPr>
      </p:pic>
    </p:spTree>
    <p:extLst>
      <p:ext uri="{BB962C8B-B14F-4D97-AF65-F5344CB8AC3E}">
        <p14:creationId xmlns:p14="http://schemas.microsoft.com/office/powerpoint/2010/main" val="3886052353"/>
      </p:ext>
    </p:extLst>
  </p:cSld>
  <p:clrMapOvr>
    <a:masterClrMapping/>
  </p:clrMapOvr>
  <p:extLst>
    <p:ext uri="{6950BFC3-D8DA-4A85-94F7-54DA5524770B}">
      <p188:commentRel xmlns:p188="http://schemas.microsoft.com/office/powerpoint/2018/8/main" r:id="rId3"/>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99687-F7C0-77D4-C13D-2C99D43D7AE9}"/>
              </a:ext>
            </a:extLst>
          </p:cNvPr>
          <p:cNvSpPr>
            <a:spLocks noGrp="1"/>
          </p:cNvSpPr>
          <p:nvPr>
            <p:ph type="title"/>
          </p:nvPr>
        </p:nvSpPr>
        <p:spPr>
          <a:xfrm>
            <a:off x="5310044" y="2093647"/>
            <a:ext cx="6593856" cy="1343034"/>
          </a:xfrm>
        </p:spPr>
        <p:txBody>
          <a:bodyPr>
            <a:normAutofit fontScale="90000"/>
          </a:bodyPr>
          <a:lstStyle/>
          <a:p>
            <a:r>
              <a:rPr lang="en-US" sz="3200"/>
              <a:t>Identifying commercial sex exploitation (CSE) victims</a:t>
            </a:r>
          </a:p>
        </p:txBody>
      </p:sp>
      <p:pic>
        <p:nvPicPr>
          <p:cNvPr id="4" name="Picture 3">
            <a:extLst>
              <a:ext uri="{FF2B5EF4-FFF2-40B4-BE49-F238E27FC236}">
                <a16:creationId xmlns:a16="http://schemas.microsoft.com/office/drawing/2014/main" id="{DAE2878D-EA65-C2CA-2397-8F69D10C235E}"/>
              </a:ext>
            </a:extLst>
          </p:cNvPr>
          <p:cNvPicPr>
            <a:picLocks noChangeAspect="1"/>
          </p:cNvPicPr>
          <p:nvPr/>
        </p:nvPicPr>
        <p:blipFill>
          <a:blip r:embed="rId2"/>
          <a:stretch>
            <a:fillRect/>
          </a:stretch>
        </p:blipFill>
        <p:spPr>
          <a:xfrm>
            <a:off x="1522618" y="3743176"/>
            <a:ext cx="3054548" cy="3259267"/>
          </a:xfrm>
          <a:prstGeom prst="rect">
            <a:avLst/>
          </a:prstGeom>
        </p:spPr>
      </p:pic>
    </p:spTree>
    <p:extLst>
      <p:ext uri="{BB962C8B-B14F-4D97-AF65-F5344CB8AC3E}">
        <p14:creationId xmlns:p14="http://schemas.microsoft.com/office/powerpoint/2010/main" val="341787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AC59A9-08A1-C6D4-B00D-D4C18854E33C}"/>
              </a:ext>
            </a:extLst>
          </p:cNvPr>
          <p:cNvSpPr>
            <a:spLocks noGrp="1"/>
          </p:cNvSpPr>
          <p:nvPr>
            <p:ph type="title"/>
          </p:nvPr>
        </p:nvSpPr>
        <p:spPr/>
        <p:txBody>
          <a:bodyPr/>
          <a:lstStyle/>
          <a:p>
            <a:r>
              <a:rPr lang="en-US"/>
              <a:t>Identifying Sex Trafficking Victims</a:t>
            </a:r>
            <a:br>
              <a:rPr lang="en-US"/>
            </a:br>
            <a:endParaRPr lang="en-US"/>
          </a:p>
        </p:txBody>
      </p:sp>
      <p:sp>
        <p:nvSpPr>
          <p:cNvPr id="4" name="Slide Number Placeholder 3">
            <a:extLst>
              <a:ext uri="{FF2B5EF4-FFF2-40B4-BE49-F238E27FC236}">
                <a16:creationId xmlns:a16="http://schemas.microsoft.com/office/drawing/2014/main" id="{AE2BF454-A2C7-BC61-DDFD-C57076856300}"/>
              </a:ext>
            </a:extLst>
          </p:cNvPr>
          <p:cNvSpPr>
            <a:spLocks noGrp="1"/>
          </p:cNvSpPr>
          <p:nvPr>
            <p:ph type="sldNum" sz="quarter" idx="12"/>
          </p:nvPr>
        </p:nvSpPr>
        <p:spPr/>
        <p:txBody>
          <a:bodyPr/>
          <a:lstStyle/>
          <a:p>
            <a:fld id="{3A98EE3D-8CD1-4C3F-BD1C-C98C9596463C}" type="slidenum">
              <a:rPr lang="en-US" smtClean="0"/>
              <a:pPr/>
              <a:t>56</a:t>
            </a:fld>
            <a:endParaRPr lang="en-US"/>
          </a:p>
        </p:txBody>
      </p:sp>
      <p:grpSp>
        <p:nvGrpSpPr>
          <p:cNvPr id="5" name="Group 4">
            <a:extLst>
              <a:ext uri="{FF2B5EF4-FFF2-40B4-BE49-F238E27FC236}">
                <a16:creationId xmlns:a16="http://schemas.microsoft.com/office/drawing/2014/main" id="{CABD5FA8-E44A-E22C-AF83-EA4F4E870523}"/>
              </a:ext>
            </a:extLst>
          </p:cNvPr>
          <p:cNvGrpSpPr/>
          <p:nvPr/>
        </p:nvGrpSpPr>
        <p:grpSpPr>
          <a:xfrm>
            <a:off x="515140" y="1714767"/>
            <a:ext cx="10970343" cy="685799"/>
            <a:chOff x="1430593" y="1162665"/>
            <a:chExt cx="10970343" cy="685799"/>
          </a:xfrm>
        </p:grpSpPr>
        <p:sp>
          <p:nvSpPr>
            <p:cNvPr id="6" name="TextBox 5">
              <a:extLst>
                <a:ext uri="{FF2B5EF4-FFF2-40B4-BE49-F238E27FC236}">
                  <a16:creationId xmlns:a16="http://schemas.microsoft.com/office/drawing/2014/main" id="{5F1C940D-39D0-3B81-25CF-027FCCBCA1C3}"/>
                </a:ext>
              </a:extLst>
            </p:cNvPr>
            <p:cNvSpPr txBox="1"/>
            <p:nvPr/>
          </p:nvSpPr>
          <p:spPr>
            <a:xfrm>
              <a:off x="2116392" y="1292578"/>
              <a:ext cx="102845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rPr>
                <a:t>Is the individual showing signs of trauma?</a:t>
              </a:r>
              <a:endParaRPr kumimoji="0" lang="en-US" b="0" i="0" u="none" strike="noStrike" kern="1200" cap="none" spc="0" normalizeH="0" baseline="0" noProof="0">
                <a:ln>
                  <a:noFill/>
                </a:ln>
                <a:solidFill>
                  <a:prstClr val="black"/>
                </a:solidFill>
                <a:effectLst/>
                <a:uLnTx/>
                <a:uFillTx/>
              </a:endParaRPr>
            </a:p>
          </p:txBody>
        </p:sp>
        <p:pic>
          <p:nvPicPr>
            <p:cNvPr id="7" name="Graphic 6" descr="Badge Question Mark">
              <a:extLst>
                <a:ext uri="{FF2B5EF4-FFF2-40B4-BE49-F238E27FC236}">
                  <a16:creationId xmlns:a16="http://schemas.microsoft.com/office/drawing/2014/main" id="{6590283A-2104-7C7A-30C6-DE957E9AE7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0593" y="1162665"/>
              <a:ext cx="685799" cy="685799"/>
            </a:xfrm>
            <a:prstGeom prst="rect">
              <a:avLst/>
            </a:prstGeom>
          </p:spPr>
        </p:pic>
      </p:grpSp>
      <p:grpSp>
        <p:nvGrpSpPr>
          <p:cNvPr id="8" name="Group 7">
            <a:extLst>
              <a:ext uri="{FF2B5EF4-FFF2-40B4-BE49-F238E27FC236}">
                <a16:creationId xmlns:a16="http://schemas.microsoft.com/office/drawing/2014/main" id="{96C52B15-E48D-2A58-D367-353C8DA727CD}"/>
              </a:ext>
            </a:extLst>
          </p:cNvPr>
          <p:cNvGrpSpPr/>
          <p:nvPr/>
        </p:nvGrpSpPr>
        <p:grpSpPr>
          <a:xfrm>
            <a:off x="515140" y="2635463"/>
            <a:ext cx="10970343" cy="756572"/>
            <a:chOff x="1430593" y="1162665"/>
            <a:chExt cx="10970343" cy="756572"/>
          </a:xfrm>
        </p:grpSpPr>
        <p:sp>
          <p:nvSpPr>
            <p:cNvPr id="9" name="TextBox 8">
              <a:extLst>
                <a:ext uri="{FF2B5EF4-FFF2-40B4-BE49-F238E27FC236}">
                  <a16:creationId xmlns:a16="http://schemas.microsoft.com/office/drawing/2014/main" id="{96769730-862B-10B6-AD62-2321DCD5E9AF}"/>
                </a:ext>
              </a:extLst>
            </p:cNvPr>
            <p:cNvSpPr txBox="1"/>
            <p:nvPr/>
          </p:nvSpPr>
          <p:spPr>
            <a:xfrm>
              <a:off x="2116392" y="1272906"/>
              <a:ext cx="102845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rPr>
                <a:t>Does the individual </a:t>
              </a:r>
              <a:r>
                <a:rPr lang="en-US"/>
                <a:t>have control of their earnings or lack knowledge about their finances?</a:t>
              </a:r>
              <a:endParaRPr kumimoji="0" lang="en-US" b="0" i="0" u="none" strike="noStrike" kern="1200" cap="none" spc="0" normalizeH="0" baseline="0" noProof="0">
                <a:ln>
                  <a:noFill/>
                </a:ln>
                <a:solidFill>
                  <a:prstClr val="black"/>
                </a:solidFill>
                <a:effectLst/>
                <a:uLnTx/>
                <a:uFillTx/>
              </a:endParaRPr>
            </a:p>
          </p:txBody>
        </p:sp>
        <p:pic>
          <p:nvPicPr>
            <p:cNvPr id="10" name="Graphic 9" descr="Badge Question Mark">
              <a:extLst>
                <a:ext uri="{FF2B5EF4-FFF2-40B4-BE49-F238E27FC236}">
                  <a16:creationId xmlns:a16="http://schemas.microsoft.com/office/drawing/2014/main" id="{692D57D9-F986-3549-CB02-84FEBA4521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0593" y="1162665"/>
              <a:ext cx="685799" cy="685799"/>
            </a:xfrm>
            <a:prstGeom prst="rect">
              <a:avLst/>
            </a:prstGeom>
          </p:spPr>
        </p:pic>
      </p:grpSp>
      <p:grpSp>
        <p:nvGrpSpPr>
          <p:cNvPr id="11" name="Group 10">
            <a:extLst>
              <a:ext uri="{FF2B5EF4-FFF2-40B4-BE49-F238E27FC236}">
                <a16:creationId xmlns:a16="http://schemas.microsoft.com/office/drawing/2014/main" id="{E424B6B8-3CD6-9CF9-563A-CA42511B2380}"/>
              </a:ext>
            </a:extLst>
          </p:cNvPr>
          <p:cNvGrpSpPr/>
          <p:nvPr/>
        </p:nvGrpSpPr>
        <p:grpSpPr>
          <a:xfrm>
            <a:off x="515140" y="3607868"/>
            <a:ext cx="11308026" cy="761989"/>
            <a:chOff x="1430593" y="1162665"/>
            <a:chExt cx="11308026" cy="761989"/>
          </a:xfrm>
        </p:grpSpPr>
        <p:sp>
          <p:nvSpPr>
            <p:cNvPr id="12" name="TextBox 11">
              <a:extLst>
                <a:ext uri="{FF2B5EF4-FFF2-40B4-BE49-F238E27FC236}">
                  <a16:creationId xmlns:a16="http://schemas.microsoft.com/office/drawing/2014/main" id="{3CE071F9-A6BC-48DD-D6E1-0B5467ACDDB6}"/>
                </a:ext>
              </a:extLst>
            </p:cNvPr>
            <p:cNvSpPr txBox="1"/>
            <p:nvPr/>
          </p:nvSpPr>
          <p:spPr>
            <a:xfrm>
              <a:off x="2116392" y="1278323"/>
              <a:ext cx="1062222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rPr>
                <a:t>Do they have items that they can not afford? Do they have a substance addiction with no obvious means to support?</a:t>
              </a:r>
            </a:p>
          </p:txBody>
        </p:sp>
        <p:pic>
          <p:nvPicPr>
            <p:cNvPr id="13" name="Graphic 12" descr="Badge Question Mark">
              <a:extLst>
                <a:ext uri="{FF2B5EF4-FFF2-40B4-BE49-F238E27FC236}">
                  <a16:creationId xmlns:a16="http://schemas.microsoft.com/office/drawing/2014/main" id="{364C2321-7B0E-260A-BAFD-8FE55F7E42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0593" y="1162665"/>
              <a:ext cx="685799" cy="685799"/>
            </a:xfrm>
            <a:prstGeom prst="rect">
              <a:avLst/>
            </a:prstGeom>
          </p:spPr>
        </p:pic>
      </p:grpSp>
      <p:grpSp>
        <p:nvGrpSpPr>
          <p:cNvPr id="14" name="Group 13">
            <a:extLst>
              <a:ext uri="{FF2B5EF4-FFF2-40B4-BE49-F238E27FC236}">
                <a16:creationId xmlns:a16="http://schemas.microsoft.com/office/drawing/2014/main" id="{544977CB-AD6B-66CE-8A76-4CC77DB04412}"/>
              </a:ext>
            </a:extLst>
          </p:cNvPr>
          <p:cNvGrpSpPr/>
          <p:nvPr/>
        </p:nvGrpSpPr>
        <p:grpSpPr>
          <a:xfrm>
            <a:off x="515140" y="4526845"/>
            <a:ext cx="10970343" cy="685799"/>
            <a:chOff x="1430593" y="1162665"/>
            <a:chExt cx="10970343" cy="685799"/>
          </a:xfrm>
        </p:grpSpPr>
        <p:sp>
          <p:nvSpPr>
            <p:cNvPr id="15" name="TextBox 14">
              <a:extLst>
                <a:ext uri="{FF2B5EF4-FFF2-40B4-BE49-F238E27FC236}">
                  <a16:creationId xmlns:a16="http://schemas.microsoft.com/office/drawing/2014/main" id="{F55B90C1-9A5C-D0B2-58B2-076CE96AB04C}"/>
                </a:ext>
              </a:extLst>
            </p:cNvPr>
            <p:cNvSpPr txBox="1"/>
            <p:nvPr/>
          </p:nvSpPr>
          <p:spPr>
            <a:xfrm>
              <a:off x="2116392" y="1320898"/>
              <a:ext cx="102845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rPr>
                <a:t>Are they being isolated from family, friends or other positive support systems?</a:t>
              </a:r>
            </a:p>
          </p:txBody>
        </p:sp>
        <p:pic>
          <p:nvPicPr>
            <p:cNvPr id="16" name="Graphic 15" descr="Badge Question Mark">
              <a:extLst>
                <a:ext uri="{FF2B5EF4-FFF2-40B4-BE49-F238E27FC236}">
                  <a16:creationId xmlns:a16="http://schemas.microsoft.com/office/drawing/2014/main" id="{CA0743F4-881D-0E0D-8BBE-A4D8DB833D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0593" y="1162665"/>
              <a:ext cx="685799" cy="685799"/>
            </a:xfrm>
            <a:prstGeom prst="rect">
              <a:avLst/>
            </a:prstGeom>
          </p:spPr>
        </p:pic>
      </p:grpSp>
      <p:pic>
        <p:nvPicPr>
          <p:cNvPr id="17" name="Picture 16">
            <a:extLst>
              <a:ext uri="{FF2B5EF4-FFF2-40B4-BE49-F238E27FC236}">
                <a16:creationId xmlns:a16="http://schemas.microsoft.com/office/drawing/2014/main" id="{72888C84-B7CB-97F0-6633-0264AF48BB50}"/>
              </a:ext>
            </a:extLst>
          </p:cNvPr>
          <p:cNvPicPr>
            <a:picLocks noChangeAspect="1"/>
          </p:cNvPicPr>
          <p:nvPr/>
        </p:nvPicPr>
        <p:blipFill>
          <a:blip r:embed="rId5"/>
          <a:stretch>
            <a:fillRect/>
          </a:stretch>
        </p:blipFill>
        <p:spPr>
          <a:xfrm>
            <a:off x="10427133" y="618976"/>
            <a:ext cx="1770034" cy="1354267"/>
          </a:xfrm>
          <a:prstGeom prst="rect">
            <a:avLst/>
          </a:prstGeom>
        </p:spPr>
      </p:pic>
    </p:spTree>
    <p:extLst>
      <p:ext uri="{BB962C8B-B14F-4D97-AF65-F5344CB8AC3E}">
        <p14:creationId xmlns:p14="http://schemas.microsoft.com/office/powerpoint/2010/main" val="453438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AC59A9-08A1-C6D4-B00D-D4C18854E33C}"/>
              </a:ext>
            </a:extLst>
          </p:cNvPr>
          <p:cNvSpPr>
            <a:spLocks noGrp="1"/>
          </p:cNvSpPr>
          <p:nvPr>
            <p:ph type="title"/>
          </p:nvPr>
        </p:nvSpPr>
        <p:spPr/>
        <p:txBody>
          <a:bodyPr/>
          <a:lstStyle/>
          <a:p>
            <a:r>
              <a:rPr lang="en-US"/>
              <a:t>Identifying Sex Trafficking Victims</a:t>
            </a:r>
            <a:br>
              <a:rPr lang="en-US"/>
            </a:br>
            <a:endParaRPr lang="en-US"/>
          </a:p>
        </p:txBody>
      </p:sp>
      <p:sp>
        <p:nvSpPr>
          <p:cNvPr id="4" name="Slide Number Placeholder 3">
            <a:extLst>
              <a:ext uri="{FF2B5EF4-FFF2-40B4-BE49-F238E27FC236}">
                <a16:creationId xmlns:a16="http://schemas.microsoft.com/office/drawing/2014/main" id="{AE2BF454-A2C7-BC61-DDFD-C57076856300}"/>
              </a:ext>
            </a:extLst>
          </p:cNvPr>
          <p:cNvSpPr>
            <a:spLocks noGrp="1"/>
          </p:cNvSpPr>
          <p:nvPr>
            <p:ph type="sldNum" sz="quarter" idx="12"/>
          </p:nvPr>
        </p:nvSpPr>
        <p:spPr/>
        <p:txBody>
          <a:bodyPr/>
          <a:lstStyle/>
          <a:p>
            <a:fld id="{3A98EE3D-8CD1-4C3F-BD1C-C98C9596463C}" type="slidenum">
              <a:rPr lang="en-US" smtClean="0"/>
              <a:pPr/>
              <a:t>57</a:t>
            </a:fld>
            <a:endParaRPr lang="en-US"/>
          </a:p>
        </p:txBody>
      </p:sp>
      <p:grpSp>
        <p:nvGrpSpPr>
          <p:cNvPr id="5" name="Group 4">
            <a:extLst>
              <a:ext uri="{FF2B5EF4-FFF2-40B4-BE49-F238E27FC236}">
                <a16:creationId xmlns:a16="http://schemas.microsoft.com/office/drawing/2014/main" id="{CABD5FA8-E44A-E22C-AF83-EA4F4E870523}"/>
              </a:ext>
            </a:extLst>
          </p:cNvPr>
          <p:cNvGrpSpPr/>
          <p:nvPr/>
        </p:nvGrpSpPr>
        <p:grpSpPr>
          <a:xfrm>
            <a:off x="515140" y="1714767"/>
            <a:ext cx="10970343" cy="685799"/>
            <a:chOff x="1430593" y="1162665"/>
            <a:chExt cx="10970343" cy="685799"/>
          </a:xfrm>
        </p:grpSpPr>
        <p:sp>
          <p:nvSpPr>
            <p:cNvPr id="6" name="TextBox 5">
              <a:extLst>
                <a:ext uri="{FF2B5EF4-FFF2-40B4-BE49-F238E27FC236}">
                  <a16:creationId xmlns:a16="http://schemas.microsoft.com/office/drawing/2014/main" id="{5F1C940D-39D0-3B81-25CF-027FCCBCA1C3}"/>
                </a:ext>
              </a:extLst>
            </p:cNvPr>
            <p:cNvSpPr txBox="1"/>
            <p:nvPr/>
          </p:nvSpPr>
          <p:spPr>
            <a:xfrm>
              <a:off x="2116392" y="1292578"/>
              <a:ext cx="102845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rPr>
                <a:t>Are they affiliated with a gang?</a:t>
              </a:r>
            </a:p>
          </p:txBody>
        </p:sp>
        <p:pic>
          <p:nvPicPr>
            <p:cNvPr id="7" name="Graphic 6" descr="Badge Question Mark">
              <a:extLst>
                <a:ext uri="{FF2B5EF4-FFF2-40B4-BE49-F238E27FC236}">
                  <a16:creationId xmlns:a16="http://schemas.microsoft.com/office/drawing/2014/main" id="{6590283A-2104-7C7A-30C6-DE957E9AE7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0593" y="1162665"/>
              <a:ext cx="685799" cy="685799"/>
            </a:xfrm>
            <a:prstGeom prst="rect">
              <a:avLst/>
            </a:prstGeom>
          </p:spPr>
        </p:pic>
      </p:grpSp>
      <p:grpSp>
        <p:nvGrpSpPr>
          <p:cNvPr id="11" name="Group 10">
            <a:extLst>
              <a:ext uri="{FF2B5EF4-FFF2-40B4-BE49-F238E27FC236}">
                <a16:creationId xmlns:a16="http://schemas.microsoft.com/office/drawing/2014/main" id="{E424B6B8-3CD6-9CF9-563A-CA42511B2380}"/>
              </a:ext>
            </a:extLst>
          </p:cNvPr>
          <p:cNvGrpSpPr/>
          <p:nvPr/>
        </p:nvGrpSpPr>
        <p:grpSpPr>
          <a:xfrm>
            <a:off x="515140" y="2622600"/>
            <a:ext cx="11308026" cy="761989"/>
            <a:chOff x="1430593" y="1162665"/>
            <a:chExt cx="11308026" cy="761989"/>
          </a:xfrm>
        </p:grpSpPr>
        <p:sp>
          <p:nvSpPr>
            <p:cNvPr id="12" name="TextBox 11">
              <a:extLst>
                <a:ext uri="{FF2B5EF4-FFF2-40B4-BE49-F238E27FC236}">
                  <a16:creationId xmlns:a16="http://schemas.microsoft.com/office/drawing/2014/main" id="{3CE071F9-A6BC-48DD-D6E1-0B5467ACDDB6}"/>
                </a:ext>
              </a:extLst>
            </p:cNvPr>
            <p:cNvSpPr txBox="1"/>
            <p:nvPr/>
          </p:nvSpPr>
          <p:spPr>
            <a:xfrm>
              <a:off x="2116392" y="1278323"/>
              <a:ext cx="1062222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rPr>
                <a:t>What type of social media, apps or webpages do they </a:t>
              </a:r>
              <a:r>
                <a:rPr lang="en-US">
                  <a:solidFill>
                    <a:prstClr val="black"/>
                  </a:solidFill>
                </a:rPr>
                <a:t>use</a:t>
              </a:r>
              <a:r>
                <a:rPr kumimoji="0" lang="en-US" b="0" i="0" u="none" strike="noStrike" kern="1200" cap="none" spc="0" normalizeH="0" baseline="0" noProof="0">
                  <a:ln>
                    <a:noFill/>
                  </a:ln>
                  <a:solidFill>
                    <a:prstClr val="black"/>
                  </a:solidFill>
                  <a:effectLst/>
                  <a:uLnTx/>
                  <a:uFillTx/>
                </a:rPr>
                <a:t>? Do they </a:t>
              </a:r>
              <a:r>
                <a:rPr lang="en-US">
                  <a:solidFill>
                    <a:prstClr val="black"/>
                  </a:solidFill>
                </a:rPr>
                <a:t>have</a:t>
              </a:r>
              <a:r>
                <a:rPr kumimoji="0" lang="en-US" b="0" i="0" u="none" strike="noStrike" kern="1200" cap="none" spc="0" normalizeH="0" baseline="0" noProof="0">
                  <a:ln>
                    <a:noFill/>
                  </a:ln>
                  <a:solidFill>
                    <a:prstClr val="black"/>
                  </a:solidFill>
                  <a:effectLst/>
                  <a:uLnTx/>
                  <a:uFillTx/>
                </a:rPr>
                <a:t> their pictures on advertising or sex work pages?</a:t>
              </a:r>
            </a:p>
          </p:txBody>
        </p:sp>
        <p:pic>
          <p:nvPicPr>
            <p:cNvPr id="13" name="Graphic 12" descr="Badge Question Mark">
              <a:extLst>
                <a:ext uri="{FF2B5EF4-FFF2-40B4-BE49-F238E27FC236}">
                  <a16:creationId xmlns:a16="http://schemas.microsoft.com/office/drawing/2014/main" id="{364C2321-7B0E-260A-BAFD-8FE55F7E42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0593" y="1162665"/>
              <a:ext cx="685799" cy="685799"/>
            </a:xfrm>
            <a:prstGeom prst="rect">
              <a:avLst/>
            </a:prstGeom>
          </p:spPr>
        </p:pic>
      </p:grpSp>
      <p:grpSp>
        <p:nvGrpSpPr>
          <p:cNvPr id="14" name="Group 13">
            <a:extLst>
              <a:ext uri="{FF2B5EF4-FFF2-40B4-BE49-F238E27FC236}">
                <a16:creationId xmlns:a16="http://schemas.microsoft.com/office/drawing/2014/main" id="{544977CB-AD6B-66CE-8A76-4CC77DB04412}"/>
              </a:ext>
            </a:extLst>
          </p:cNvPr>
          <p:cNvGrpSpPr/>
          <p:nvPr/>
        </p:nvGrpSpPr>
        <p:grpSpPr>
          <a:xfrm>
            <a:off x="515140" y="3646091"/>
            <a:ext cx="10970343" cy="804564"/>
            <a:chOff x="1430593" y="1162665"/>
            <a:chExt cx="10970343" cy="804564"/>
          </a:xfrm>
        </p:grpSpPr>
        <p:sp>
          <p:nvSpPr>
            <p:cNvPr id="15" name="TextBox 14">
              <a:extLst>
                <a:ext uri="{FF2B5EF4-FFF2-40B4-BE49-F238E27FC236}">
                  <a16:creationId xmlns:a16="http://schemas.microsoft.com/office/drawing/2014/main" id="{F55B90C1-9A5C-D0B2-58B2-076CE96AB04C}"/>
                </a:ext>
              </a:extLst>
            </p:cNvPr>
            <p:cNvSpPr txBox="1"/>
            <p:nvPr/>
          </p:nvSpPr>
          <p:spPr>
            <a:xfrm>
              <a:off x="2116392" y="1320898"/>
              <a:ext cx="102845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rPr>
                <a:t>Do they frequently visit or stay in hotels/motels? Do they work in an exotic dance club? Do they live where they work?</a:t>
              </a:r>
            </a:p>
          </p:txBody>
        </p:sp>
        <p:pic>
          <p:nvPicPr>
            <p:cNvPr id="16" name="Graphic 15" descr="Badge Question Mark">
              <a:extLst>
                <a:ext uri="{FF2B5EF4-FFF2-40B4-BE49-F238E27FC236}">
                  <a16:creationId xmlns:a16="http://schemas.microsoft.com/office/drawing/2014/main" id="{CA0743F4-881D-0E0D-8BBE-A4D8DB833D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0593" y="1162665"/>
              <a:ext cx="685799" cy="685799"/>
            </a:xfrm>
            <a:prstGeom prst="rect">
              <a:avLst/>
            </a:prstGeom>
          </p:spPr>
        </p:pic>
      </p:grpSp>
      <p:pic>
        <p:nvPicPr>
          <p:cNvPr id="8" name="Picture 7">
            <a:extLst>
              <a:ext uri="{FF2B5EF4-FFF2-40B4-BE49-F238E27FC236}">
                <a16:creationId xmlns:a16="http://schemas.microsoft.com/office/drawing/2014/main" id="{BB51CFD8-A8DF-374C-209B-46DB8801BB4D}"/>
              </a:ext>
            </a:extLst>
          </p:cNvPr>
          <p:cNvPicPr>
            <a:picLocks noChangeAspect="1"/>
          </p:cNvPicPr>
          <p:nvPr/>
        </p:nvPicPr>
        <p:blipFill>
          <a:blip r:embed="rId5"/>
          <a:stretch>
            <a:fillRect/>
          </a:stretch>
        </p:blipFill>
        <p:spPr>
          <a:xfrm>
            <a:off x="10154990" y="542776"/>
            <a:ext cx="1770034" cy="1354267"/>
          </a:xfrm>
          <a:prstGeom prst="rect">
            <a:avLst/>
          </a:prstGeom>
        </p:spPr>
      </p:pic>
    </p:spTree>
    <p:extLst>
      <p:ext uri="{BB962C8B-B14F-4D97-AF65-F5344CB8AC3E}">
        <p14:creationId xmlns:p14="http://schemas.microsoft.com/office/powerpoint/2010/main" val="3076387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021A36-4CA4-F5E9-1837-C43C1739ABC5}"/>
              </a:ext>
            </a:extLst>
          </p:cNvPr>
          <p:cNvSpPr>
            <a:spLocks noGrp="1"/>
          </p:cNvSpPr>
          <p:nvPr>
            <p:ph idx="1"/>
          </p:nvPr>
        </p:nvSpPr>
        <p:spPr>
          <a:xfrm>
            <a:off x="581192" y="2057400"/>
            <a:ext cx="11029615" cy="3507486"/>
          </a:xfrm>
        </p:spPr>
        <p:txBody>
          <a:bodyPr/>
          <a:lstStyle/>
          <a:p>
            <a:pPr>
              <a:buFont typeface="Arial" panose="020B0604020202020204" pitchFamily="34" charset="0"/>
              <a:buChar char="•"/>
            </a:pPr>
            <a:r>
              <a:rPr lang="en-US" sz="2000"/>
              <a:t>Visible signs of abuse, such as unexplained bruises, blackeyes, cuts, or marks</a:t>
            </a:r>
          </a:p>
          <a:p>
            <a:pPr>
              <a:buFont typeface="Arial" panose="020B0604020202020204" pitchFamily="34" charset="0"/>
              <a:buChar char="•"/>
            </a:pPr>
            <a:r>
              <a:rPr lang="en-US" sz="2000"/>
              <a:t>Exhibiting behaviors, like fear, anxiety, depression, submission, tension, and/or nervousness </a:t>
            </a:r>
          </a:p>
          <a:p>
            <a:pPr>
              <a:buFont typeface="Arial" panose="020B0604020202020204" pitchFamily="34" charset="0"/>
              <a:buChar char="•"/>
            </a:pPr>
            <a:r>
              <a:rPr lang="en-US" sz="2000"/>
              <a:t>“Hyper-vigilance” or paranoid behavior</a:t>
            </a:r>
          </a:p>
          <a:p>
            <a:pPr>
              <a:buFont typeface="Arial" panose="020B0604020202020204" pitchFamily="34" charset="0"/>
              <a:buChar char="•"/>
            </a:pPr>
            <a:r>
              <a:rPr lang="en-US" sz="2000"/>
              <a:t>Having interest in, or in relationships with, adults or older men</a:t>
            </a:r>
          </a:p>
          <a:p>
            <a:endParaRPr lang="en-US"/>
          </a:p>
        </p:txBody>
      </p:sp>
      <p:sp>
        <p:nvSpPr>
          <p:cNvPr id="3" name="Title 2">
            <a:extLst>
              <a:ext uri="{FF2B5EF4-FFF2-40B4-BE49-F238E27FC236}">
                <a16:creationId xmlns:a16="http://schemas.microsoft.com/office/drawing/2014/main" id="{1BCFA3AD-C8C4-9F00-8724-701F04F4431F}"/>
              </a:ext>
            </a:extLst>
          </p:cNvPr>
          <p:cNvSpPr>
            <a:spLocks noGrp="1"/>
          </p:cNvSpPr>
          <p:nvPr>
            <p:ph type="title"/>
          </p:nvPr>
        </p:nvSpPr>
        <p:spPr/>
        <p:txBody>
          <a:bodyPr/>
          <a:lstStyle/>
          <a:p>
            <a:r>
              <a:rPr lang="en-US"/>
              <a:t>Physical and Behavioral Signs</a:t>
            </a:r>
            <a:br>
              <a:rPr lang="en-US"/>
            </a:br>
            <a:endParaRPr lang="en-US"/>
          </a:p>
        </p:txBody>
      </p:sp>
      <p:sp>
        <p:nvSpPr>
          <p:cNvPr id="4" name="Slide Number Placeholder 3">
            <a:extLst>
              <a:ext uri="{FF2B5EF4-FFF2-40B4-BE49-F238E27FC236}">
                <a16:creationId xmlns:a16="http://schemas.microsoft.com/office/drawing/2014/main" id="{2C0C3AB5-25B1-D568-2076-B85551C99F75}"/>
              </a:ext>
            </a:extLst>
          </p:cNvPr>
          <p:cNvSpPr>
            <a:spLocks noGrp="1"/>
          </p:cNvSpPr>
          <p:nvPr>
            <p:ph type="sldNum" sz="quarter" idx="12"/>
          </p:nvPr>
        </p:nvSpPr>
        <p:spPr/>
        <p:txBody>
          <a:bodyPr/>
          <a:lstStyle/>
          <a:p>
            <a:fld id="{3A98EE3D-8CD1-4C3F-BD1C-C98C9596463C}" type="slidenum">
              <a:rPr lang="en-US" smtClean="0"/>
              <a:pPr/>
              <a:t>58</a:t>
            </a:fld>
            <a:endParaRPr lang="en-US"/>
          </a:p>
        </p:txBody>
      </p:sp>
      <p:pic>
        <p:nvPicPr>
          <p:cNvPr id="6" name="Picture 5">
            <a:extLst>
              <a:ext uri="{FF2B5EF4-FFF2-40B4-BE49-F238E27FC236}">
                <a16:creationId xmlns:a16="http://schemas.microsoft.com/office/drawing/2014/main" id="{B636E19A-CE0A-9D6C-7A7F-D3FEDB690506}"/>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1564193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418A2A-6E18-6C99-016F-EB95225A6689}"/>
              </a:ext>
            </a:extLst>
          </p:cNvPr>
          <p:cNvSpPr>
            <a:spLocks noGrp="1"/>
          </p:cNvSpPr>
          <p:nvPr>
            <p:ph idx="1"/>
          </p:nvPr>
        </p:nvSpPr>
        <p:spPr>
          <a:xfrm>
            <a:off x="581192" y="1894678"/>
            <a:ext cx="11029615" cy="3507486"/>
          </a:xfrm>
        </p:spPr>
        <p:txBody>
          <a:bodyPr>
            <a:normAutofit/>
          </a:bodyPr>
          <a:lstStyle/>
          <a:p>
            <a:pPr>
              <a:buFont typeface="Arial" panose="020B0604020202020204" pitchFamily="34" charset="0"/>
              <a:buChar char="•"/>
            </a:pPr>
            <a:r>
              <a:rPr lang="en-US" sz="2000"/>
              <a:t>Evidence of controlling or dominating relationships</a:t>
            </a:r>
          </a:p>
          <a:p>
            <a:pPr lvl="1">
              <a:buFont typeface="Arial" panose="020B0604020202020204" pitchFamily="34" charset="0"/>
              <a:buChar char="•"/>
            </a:pPr>
            <a:r>
              <a:rPr lang="en-US" sz="1800"/>
              <a:t>Repeated phone calls from a “boyfriend.”</a:t>
            </a:r>
          </a:p>
          <a:p>
            <a:pPr lvl="1">
              <a:buFont typeface="Arial" panose="020B0604020202020204" pitchFamily="34" charset="0"/>
              <a:buChar char="•"/>
            </a:pPr>
            <a:r>
              <a:rPr lang="en-US" sz="1800"/>
              <a:t>Overly concerned about displeasing or upsetting their partner.</a:t>
            </a:r>
          </a:p>
          <a:p>
            <a:pPr>
              <a:buFont typeface="Arial" panose="020B0604020202020204" pitchFamily="34" charset="0"/>
              <a:buChar char="•"/>
            </a:pPr>
            <a:r>
              <a:rPr lang="en-US" sz="2000"/>
              <a:t>Unexplained shopping trips or possession of expensive clothing, jewelry, or a cell phone could indicate the manipulation of an exploiter.</a:t>
            </a:r>
          </a:p>
          <a:p>
            <a:pPr>
              <a:buFont typeface="Arial" panose="020B0604020202020204" pitchFamily="34" charset="0"/>
              <a:buChar char="•"/>
            </a:pPr>
            <a:r>
              <a:rPr lang="en-US" sz="2000"/>
              <a:t>Not in control of their own money.</a:t>
            </a:r>
          </a:p>
          <a:p>
            <a:pPr>
              <a:buFont typeface="Arial" panose="020B0604020202020204" pitchFamily="34" charset="0"/>
              <a:buChar char="•"/>
            </a:pPr>
            <a:r>
              <a:rPr lang="en-US" sz="2000"/>
              <a:t>Use of lingo or slang from “the life” among peers or referring to a boyfriend as “Daddy.” </a:t>
            </a:r>
          </a:p>
          <a:p>
            <a:endParaRPr lang="en-US"/>
          </a:p>
        </p:txBody>
      </p:sp>
      <p:sp>
        <p:nvSpPr>
          <p:cNvPr id="3" name="Title 2">
            <a:extLst>
              <a:ext uri="{FF2B5EF4-FFF2-40B4-BE49-F238E27FC236}">
                <a16:creationId xmlns:a16="http://schemas.microsoft.com/office/drawing/2014/main" id="{ED065B76-788B-77F6-129B-C3D7A604B407}"/>
              </a:ext>
            </a:extLst>
          </p:cNvPr>
          <p:cNvSpPr>
            <a:spLocks noGrp="1"/>
          </p:cNvSpPr>
          <p:nvPr>
            <p:ph type="title"/>
          </p:nvPr>
        </p:nvSpPr>
        <p:spPr/>
        <p:txBody>
          <a:bodyPr/>
          <a:lstStyle/>
          <a:p>
            <a:r>
              <a:rPr lang="en-US"/>
              <a:t>Controlling Relationships</a:t>
            </a:r>
            <a:br>
              <a:rPr lang="en-US"/>
            </a:br>
            <a:endParaRPr lang="en-US"/>
          </a:p>
        </p:txBody>
      </p:sp>
      <p:sp>
        <p:nvSpPr>
          <p:cNvPr id="4" name="Slide Number Placeholder 3">
            <a:extLst>
              <a:ext uri="{FF2B5EF4-FFF2-40B4-BE49-F238E27FC236}">
                <a16:creationId xmlns:a16="http://schemas.microsoft.com/office/drawing/2014/main" id="{1F8363F3-79A4-D52D-97E2-EDAB373C8BF0}"/>
              </a:ext>
            </a:extLst>
          </p:cNvPr>
          <p:cNvSpPr>
            <a:spLocks noGrp="1"/>
          </p:cNvSpPr>
          <p:nvPr>
            <p:ph type="sldNum" sz="quarter" idx="12"/>
          </p:nvPr>
        </p:nvSpPr>
        <p:spPr/>
        <p:txBody>
          <a:bodyPr/>
          <a:lstStyle/>
          <a:p>
            <a:fld id="{3A98EE3D-8CD1-4C3F-BD1C-C98C9596463C}" type="slidenum">
              <a:rPr lang="en-US" smtClean="0"/>
              <a:pPr/>
              <a:t>59</a:t>
            </a:fld>
            <a:endParaRPr lang="en-US"/>
          </a:p>
        </p:txBody>
      </p:sp>
      <p:pic>
        <p:nvPicPr>
          <p:cNvPr id="6" name="Picture 5">
            <a:extLst>
              <a:ext uri="{FF2B5EF4-FFF2-40B4-BE49-F238E27FC236}">
                <a16:creationId xmlns:a16="http://schemas.microsoft.com/office/drawing/2014/main" id="{2840FC57-C78E-38D9-FCFB-9BD68CEDC985}"/>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169645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3DBF41-3EBE-5498-FD82-2E95056130C4}"/>
              </a:ext>
            </a:extLst>
          </p:cNvPr>
          <p:cNvSpPr>
            <a:spLocks noGrp="1"/>
          </p:cNvSpPr>
          <p:nvPr>
            <p:ph idx="1"/>
          </p:nvPr>
        </p:nvSpPr>
        <p:spPr>
          <a:xfrm>
            <a:off x="605747" y="1675257"/>
            <a:ext cx="10303045" cy="3507486"/>
          </a:xfrm>
        </p:spPr>
        <p:txBody>
          <a:bodyPr>
            <a:normAutofit/>
          </a:bodyPr>
          <a:lstStyle/>
          <a:p>
            <a:pPr marL="0" indent="0">
              <a:buNone/>
            </a:pPr>
            <a:r>
              <a:rPr lang="en-US" sz="2000" dirty="0">
                <a:latin typeface="Verdana"/>
                <a:ea typeface="Verdana"/>
              </a:rPr>
              <a:t>Perpetrators of this crime (traffickers/pimps or buyers/johns)</a:t>
            </a:r>
          </a:p>
          <a:p>
            <a:pPr marL="305435" indent="-305435">
              <a:buFont typeface="Arial" panose="05000000000000000000" pitchFamily="2" charset="2"/>
              <a:buChar char="•"/>
            </a:pPr>
            <a:r>
              <a:rPr lang="en-US" sz="2000" dirty="0">
                <a:latin typeface="Verdana"/>
                <a:ea typeface="Verdana"/>
              </a:rPr>
              <a:t>Do not fit a stereotype</a:t>
            </a:r>
          </a:p>
          <a:p>
            <a:pPr marL="305435" indent="-305435">
              <a:buFont typeface="Arial" panose="05000000000000000000" pitchFamily="2" charset="2"/>
              <a:buChar char="•"/>
            </a:pPr>
            <a:r>
              <a:rPr lang="en-US" sz="2000" dirty="0">
                <a:latin typeface="Verdana"/>
                <a:ea typeface="Verdana"/>
              </a:rPr>
              <a:t>Can come from every social, ethnic, gender, and racial group</a:t>
            </a:r>
          </a:p>
          <a:p>
            <a:pPr marL="305435" indent="-305435">
              <a:buFont typeface="Arial" panose="05000000000000000000" pitchFamily="2" charset="2"/>
              <a:buChar char="•"/>
            </a:pPr>
            <a:r>
              <a:rPr lang="en-US" sz="2000" dirty="0">
                <a:latin typeface="Verdana"/>
                <a:ea typeface="Verdana"/>
              </a:rPr>
              <a:t>May be involved with local or national</a:t>
            </a:r>
            <a:r>
              <a:rPr lang="en-US" sz="2000">
                <a:latin typeface="Verdana"/>
                <a:ea typeface="Verdana"/>
              </a:rPr>
              <a:t>/international</a:t>
            </a:r>
            <a:r>
              <a:rPr lang="en-US" sz="2000" dirty="0">
                <a:latin typeface="Verdana"/>
                <a:ea typeface="Verdana"/>
              </a:rPr>
              <a:t> level gangs, larger </a:t>
            </a:r>
            <a:r>
              <a:rPr lang="en-US" sz="2000">
                <a:latin typeface="Verdana"/>
                <a:ea typeface="Verdana"/>
              </a:rPr>
              <a:t>nationwide and/or international criminal organizational groups, or may have no affiliation with </a:t>
            </a:r>
            <a:r>
              <a:rPr lang="en-US" sz="2000" dirty="0">
                <a:latin typeface="Verdana"/>
                <a:ea typeface="Verdana"/>
              </a:rPr>
              <a:t>any one specific group</a:t>
            </a:r>
          </a:p>
        </p:txBody>
      </p:sp>
      <p:sp>
        <p:nvSpPr>
          <p:cNvPr id="3" name="Title 2">
            <a:extLst>
              <a:ext uri="{FF2B5EF4-FFF2-40B4-BE49-F238E27FC236}">
                <a16:creationId xmlns:a16="http://schemas.microsoft.com/office/drawing/2014/main" id="{CDB925D9-A34E-D4A6-17E6-38CE2F0973A2}"/>
              </a:ext>
            </a:extLst>
          </p:cNvPr>
          <p:cNvSpPr>
            <a:spLocks noGrp="1"/>
          </p:cNvSpPr>
          <p:nvPr>
            <p:ph type="title"/>
          </p:nvPr>
        </p:nvSpPr>
        <p:spPr/>
        <p:txBody>
          <a:bodyPr/>
          <a:lstStyle/>
          <a:p>
            <a:r>
              <a:rPr lang="en-US"/>
              <a:t>Who are human traffickers?</a:t>
            </a:r>
          </a:p>
        </p:txBody>
      </p:sp>
      <p:sp>
        <p:nvSpPr>
          <p:cNvPr id="4" name="Slide Number Placeholder 3">
            <a:extLst>
              <a:ext uri="{FF2B5EF4-FFF2-40B4-BE49-F238E27FC236}">
                <a16:creationId xmlns:a16="http://schemas.microsoft.com/office/drawing/2014/main" id="{010C3A6C-1F50-A155-DC8C-2CB7DB89DDB1}"/>
              </a:ext>
            </a:extLst>
          </p:cNvPr>
          <p:cNvSpPr>
            <a:spLocks noGrp="1"/>
          </p:cNvSpPr>
          <p:nvPr>
            <p:ph type="sldNum" sz="quarter" idx="12"/>
          </p:nvPr>
        </p:nvSpPr>
        <p:spPr/>
        <p:txBody>
          <a:bodyPr/>
          <a:lstStyle/>
          <a:p>
            <a:fld id="{3A98EE3D-8CD1-4C3F-BD1C-C98C9596463C}" type="slidenum">
              <a:rPr lang="en-US" smtClean="0"/>
              <a:pPr/>
              <a:t>6</a:t>
            </a:fld>
            <a:endParaRPr lang="en-US"/>
          </a:p>
        </p:txBody>
      </p:sp>
      <p:pic>
        <p:nvPicPr>
          <p:cNvPr id="7" name="Picture 6">
            <a:extLst>
              <a:ext uri="{FF2B5EF4-FFF2-40B4-BE49-F238E27FC236}">
                <a16:creationId xmlns:a16="http://schemas.microsoft.com/office/drawing/2014/main" id="{75F5FF18-51F4-CA45-C6AC-420F48E5822C}"/>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3794382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A1977A-B6FA-147B-A5FD-FF51286CD691}"/>
              </a:ext>
            </a:extLst>
          </p:cNvPr>
          <p:cNvSpPr>
            <a:spLocks noGrp="1"/>
          </p:cNvSpPr>
          <p:nvPr>
            <p:ph idx="1"/>
          </p:nvPr>
        </p:nvSpPr>
        <p:spPr>
          <a:xfrm>
            <a:off x="581193" y="1894678"/>
            <a:ext cx="11029615" cy="3507486"/>
          </a:xfrm>
        </p:spPr>
        <p:txBody>
          <a:bodyPr>
            <a:normAutofit lnSpcReduction="10000"/>
          </a:bodyPr>
          <a:lstStyle/>
          <a:p>
            <a:pPr>
              <a:buFont typeface="Arial" panose="020B0604020202020204" pitchFamily="34" charset="0"/>
              <a:buChar char="•"/>
            </a:pPr>
            <a:r>
              <a:rPr lang="en-US" sz="1800"/>
              <a:t>Secrecy about whereabouts.</a:t>
            </a:r>
          </a:p>
          <a:p>
            <a:pPr>
              <a:buFont typeface="Arial" panose="020B0604020202020204" pitchFamily="34" charset="0"/>
              <a:buChar char="•"/>
            </a:pPr>
            <a:r>
              <a:rPr lang="en-US" sz="1800"/>
              <a:t>Unaccounted for time, vagueness concerning whereabouts, and/or defensiveness in response to questions or concern.</a:t>
            </a:r>
          </a:p>
          <a:p>
            <a:pPr>
              <a:buFont typeface="Arial" panose="020B0604020202020204" pitchFamily="34" charset="0"/>
              <a:buChar char="•"/>
            </a:pPr>
            <a:r>
              <a:rPr lang="en-US" sz="1800"/>
              <a:t>Staying out late or keeping unusual hours.</a:t>
            </a:r>
          </a:p>
          <a:p>
            <a:pPr>
              <a:buFont typeface="Arial" panose="020B0604020202020204" pitchFamily="34" charset="0"/>
              <a:buChar char="•"/>
            </a:pPr>
            <a:r>
              <a:rPr lang="en-US" sz="1800"/>
              <a:t>Has an explicitly sexual social media profile via the internet and/or smart phone apps, etc.</a:t>
            </a:r>
          </a:p>
          <a:p>
            <a:pPr>
              <a:buFont typeface="Arial" panose="020B0604020202020204" pitchFamily="34" charset="0"/>
              <a:buChar char="•"/>
            </a:pPr>
            <a:r>
              <a:rPr lang="en-US" sz="1800"/>
              <a:t>A tattoo that he or she is reluctant to explain may be the result of tattooing or branding by a trafficker.</a:t>
            </a:r>
          </a:p>
          <a:p>
            <a:pPr>
              <a:buFont typeface="Arial" panose="020B0604020202020204" pitchFamily="34" charset="0"/>
              <a:buChar char="•"/>
            </a:pPr>
            <a:r>
              <a:rPr lang="en-US" sz="1800"/>
              <a:t>Lying about personal information, such as age, name, and/or date of birth. </a:t>
            </a:r>
          </a:p>
          <a:p>
            <a:pPr>
              <a:buFont typeface="Arial" panose="020B0604020202020204" pitchFamily="34" charset="0"/>
              <a:buChar char="•"/>
            </a:pPr>
            <a:r>
              <a:rPr lang="en-US" sz="1800"/>
              <a:t>Has no identification or is not in control of his or her identification documents.</a:t>
            </a:r>
          </a:p>
        </p:txBody>
      </p:sp>
      <p:sp>
        <p:nvSpPr>
          <p:cNvPr id="3" name="Title 2">
            <a:extLst>
              <a:ext uri="{FF2B5EF4-FFF2-40B4-BE49-F238E27FC236}">
                <a16:creationId xmlns:a16="http://schemas.microsoft.com/office/drawing/2014/main" id="{6A9CC2BE-3468-032D-2071-34CEFC5374B7}"/>
              </a:ext>
            </a:extLst>
          </p:cNvPr>
          <p:cNvSpPr>
            <a:spLocks noGrp="1"/>
          </p:cNvSpPr>
          <p:nvPr>
            <p:ph type="title"/>
          </p:nvPr>
        </p:nvSpPr>
        <p:spPr/>
        <p:txBody>
          <a:bodyPr/>
          <a:lstStyle/>
          <a:p>
            <a:r>
              <a:rPr lang="en-US"/>
              <a:t>Personal Information</a:t>
            </a:r>
            <a:br>
              <a:rPr lang="en-US"/>
            </a:br>
            <a:endParaRPr lang="en-US"/>
          </a:p>
        </p:txBody>
      </p:sp>
      <p:sp>
        <p:nvSpPr>
          <p:cNvPr id="4" name="Slide Number Placeholder 3">
            <a:extLst>
              <a:ext uri="{FF2B5EF4-FFF2-40B4-BE49-F238E27FC236}">
                <a16:creationId xmlns:a16="http://schemas.microsoft.com/office/drawing/2014/main" id="{EF2B9C62-95B1-2826-5467-1045A5D40D5E}"/>
              </a:ext>
            </a:extLst>
          </p:cNvPr>
          <p:cNvSpPr>
            <a:spLocks noGrp="1"/>
          </p:cNvSpPr>
          <p:nvPr>
            <p:ph type="sldNum" sz="quarter" idx="12"/>
          </p:nvPr>
        </p:nvSpPr>
        <p:spPr/>
        <p:txBody>
          <a:bodyPr/>
          <a:lstStyle/>
          <a:p>
            <a:fld id="{3A98EE3D-8CD1-4C3F-BD1C-C98C9596463C}" type="slidenum">
              <a:rPr lang="en-US" smtClean="0"/>
              <a:pPr/>
              <a:t>60</a:t>
            </a:fld>
            <a:endParaRPr lang="en-US"/>
          </a:p>
        </p:txBody>
      </p:sp>
      <p:pic>
        <p:nvPicPr>
          <p:cNvPr id="6" name="Picture 5">
            <a:extLst>
              <a:ext uri="{FF2B5EF4-FFF2-40B4-BE49-F238E27FC236}">
                <a16:creationId xmlns:a16="http://schemas.microsoft.com/office/drawing/2014/main" id="{BD2104A4-DCE1-A423-47B6-E68DB3EAFA80}"/>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3402982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99687-F7C0-77D4-C13D-2C99D43D7AE9}"/>
              </a:ext>
            </a:extLst>
          </p:cNvPr>
          <p:cNvSpPr>
            <a:spLocks noGrp="1"/>
          </p:cNvSpPr>
          <p:nvPr>
            <p:ph type="title"/>
          </p:nvPr>
        </p:nvSpPr>
        <p:spPr>
          <a:xfrm>
            <a:off x="5593501" y="2304502"/>
            <a:ext cx="6593856" cy="1343034"/>
          </a:xfrm>
        </p:spPr>
        <p:txBody>
          <a:bodyPr>
            <a:normAutofit/>
          </a:bodyPr>
          <a:lstStyle/>
          <a:p>
            <a:r>
              <a:rPr lang="en-US" sz="3200">
                <a:latin typeface="Verdana"/>
                <a:ea typeface="Verdana"/>
              </a:rPr>
              <a:t>Investigative Case Study</a:t>
            </a:r>
            <a:endParaRPr lang="en-US"/>
          </a:p>
        </p:txBody>
      </p:sp>
      <p:pic>
        <p:nvPicPr>
          <p:cNvPr id="4" name="Picture 3">
            <a:extLst>
              <a:ext uri="{FF2B5EF4-FFF2-40B4-BE49-F238E27FC236}">
                <a16:creationId xmlns:a16="http://schemas.microsoft.com/office/drawing/2014/main" id="{49907022-459C-25E9-273D-03A242C7EFE2}"/>
              </a:ext>
            </a:extLst>
          </p:cNvPr>
          <p:cNvPicPr>
            <a:picLocks noChangeAspect="1"/>
          </p:cNvPicPr>
          <p:nvPr/>
        </p:nvPicPr>
        <p:blipFill>
          <a:blip r:embed="rId2"/>
          <a:stretch>
            <a:fillRect/>
          </a:stretch>
        </p:blipFill>
        <p:spPr>
          <a:xfrm>
            <a:off x="1163391" y="3873805"/>
            <a:ext cx="3838319" cy="3411666"/>
          </a:xfrm>
          <a:prstGeom prst="rect">
            <a:avLst/>
          </a:prstGeom>
        </p:spPr>
      </p:pic>
    </p:spTree>
    <p:extLst>
      <p:ext uri="{BB962C8B-B14F-4D97-AF65-F5344CB8AC3E}">
        <p14:creationId xmlns:p14="http://schemas.microsoft.com/office/powerpoint/2010/main" val="26982626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7B4FB3-6009-54A6-C169-3AC2562830F9}"/>
              </a:ext>
            </a:extLst>
          </p:cNvPr>
          <p:cNvSpPr>
            <a:spLocks noGrp="1"/>
          </p:cNvSpPr>
          <p:nvPr>
            <p:ph idx="1"/>
          </p:nvPr>
        </p:nvSpPr>
        <p:spPr>
          <a:xfrm>
            <a:off x="602068" y="1487583"/>
            <a:ext cx="11207067" cy="3914581"/>
          </a:xfrm>
        </p:spPr>
        <p:txBody>
          <a:bodyPr/>
          <a:lstStyle/>
          <a:p>
            <a:pPr marL="305435" indent="-305435">
              <a:buNone/>
            </a:pPr>
            <a:r>
              <a:rPr lang="en-US" sz="1800" b="1">
                <a:latin typeface="Verdana"/>
                <a:ea typeface="Verdana"/>
              </a:rPr>
              <a:t>Tip Received from the FLA-Safe Hotline and the Florida Child Abuse Hotline</a:t>
            </a:r>
          </a:p>
          <a:p>
            <a:pPr marL="0" indent="0">
              <a:buNone/>
            </a:pPr>
            <a:endParaRPr lang="en-US" sz="1800" b="1">
              <a:latin typeface="Verdana"/>
              <a:ea typeface="Verdana"/>
            </a:endParaRPr>
          </a:p>
          <a:p>
            <a:pPr marL="0" indent="0">
              <a:buNone/>
            </a:pPr>
            <a:r>
              <a:rPr lang="en-US" sz="1800" b="1">
                <a:latin typeface="Verdana"/>
                <a:ea typeface="Verdana"/>
              </a:rPr>
              <a:t>Child Victim: </a:t>
            </a:r>
            <a:r>
              <a:rPr lang="en-US" sz="1800">
                <a:latin typeface="Verdana"/>
                <a:ea typeface="Verdana"/>
              </a:rPr>
              <a:t>Jenna - 14-years-old </a:t>
            </a:r>
            <a:endParaRPr lang="en-US">
              <a:latin typeface="Verdana"/>
              <a:ea typeface="Verdana"/>
            </a:endParaRPr>
          </a:p>
          <a:p>
            <a:pPr marL="0" indent="0">
              <a:buNone/>
            </a:pPr>
            <a:endParaRPr lang="en-US" sz="1800" b="1">
              <a:latin typeface="Verdana"/>
              <a:ea typeface="Verdana"/>
            </a:endParaRPr>
          </a:p>
          <a:p>
            <a:pPr marL="0" indent="0">
              <a:buNone/>
            </a:pPr>
            <a:r>
              <a:rPr lang="en-US" sz="1800" b="1">
                <a:latin typeface="Verdana"/>
                <a:ea typeface="Verdana"/>
              </a:rPr>
              <a:t>Alleged Perpetrator: </a:t>
            </a:r>
            <a:r>
              <a:rPr lang="en-US" sz="1800">
                <a:latin typeface="Verdana"/>
                <a:ea typeface="Verdana"/>
              </a:rPr>
              <a:t>Jared - 21-year-old male</a:t>
            </a:r>
            <a:endParaRPr lang="en-US"/>
          </a:p>
          <a:p>
            <a:pPr marL="0" indent="0">
              <a:buNone/>
            </a:pPr>
            <a:endParaRPr lang="en-US" sz="1800"/>
          </a:p>
          <a:p>
            <a:pPr marL="0" indent="0">
              <a:buNone/>
            </a:pPr>
            <a:r>
              <a:rPr lang="en-US" sz="1800" b="1">
                <a:latin typeface="Verdana"/>
                <a:ea typeface="Verdana"/>
              </a:rPr>
              <a:t>Allegations: </a:t>
            </a:r>
            <a:r>
              <a:rPr lang="en-US" sz="1800">
                <a:latin typeface="Verdana"/>
                <a:ea typeface="Verdana"/>
              </a:rPr>
              <a:t>There are concerns that Jenna is using drugs. She has an adult boyfriend and there are concerns that the boyfriend is her trafficker. Jenna has been seen with expensive items and cash. It is believed that Jenna is involved in sex trafficking and online exploitation.</a:t>
            </a:r>
          </a:p>
          <a:p>
            <a:pPr marL="0" indent="0">
              <a:buNone/>
            </a:pPr>
            <a:endParaRPr lang="en-US"/>
          </a:p>
        </p:txBody>
      </p:sp>
      <p:sp>
        <p:nvSpPr>
          <p:cNvPr id="3" name="Title 2">
            <a:extLst>
              <a:ext uri="{FF2B5EF4-FFF2-40B4-BE49-F238E27FC236}">
                <a16:creationId xmlns:a16="http://schemas.microsoft.com/office/drawing/2014/main" id="{7DCC543C-4C67-48F0-AEA8-81783161D0A5}"/>
              </a:ext>
            </a:extLst>
          </p:cNvPr>
          <p:cNvSpPr>
            <a:spLocks noGrp="1"/>
          </p:cNvSpPr>
          <p:nvPr>
            <p:ph type="title"/>
          </p:nvPr>
        </p:nvSpPr>
        <p:spPr>
          <a:xfrm>
            <a:off x="602068" y="705124"/>
            <a:ext cx="11008740" cy="782459"/>
          </a:xfrm>
        </p:spPr>
        <p:txBody>
          <a:bodyPr>
            <a:normAutofit fontScale="90000"/>
          </a:bodyPr>
          <a:lstStyle/>
          <a:p>
            <a:r>
              <a:rPr lang="en-US"/>
              <a:t>CSEC Investigation</a:t>
            </a:r>
            <a:br>
              <a:rPr lang="en-US"/>
            </a:br>
            <a:endParaRPr lang="en-US"/>
          </a:p>
        </p:txBody>
      </p:sp>
      <p:sp>
        <p:nvSpPr>
          <p:cNvPr id="4" name="Slide Number Placeholder 3">
            <a:extLst>
              <a:ext uri="{FF2B5EF4-FFF2-40B4-BE49-F238E27FC236}">
                <a16:creationId xmlns:a16="http://schemas.microsoft.com/office/drawing/2014/main" id="{4A9CC3C0-EAC7-22C1-B0F2-BD18F7BB8206}"/>
              </a:ext>
            </a:extLst>
          </p:cNvPr>
          <p:cNvSpPr>
            <a:spLocks noGrp="1"/>
          </p:cNvSpPr>
          <p:nvPr>
            <p:ph type="sldNum" sz="quarter" idx="12"/>
          </p:nvPr>
        </p:nvSpPr>
        <p:spPr/>
        <p:txBody>
          <a:bodyPr/>
          <a:lstStyle/>
          <a:p>
            <a:fld id="{3A98EE3D-8CD1-4C3F-BD1C-C98C9596463C}" type="slidenum">
              <a:rPr lang="en-US" smtClean="0"/>
              <a:pPr/>
              <a:t>62</a:t>
            </a:fld>
            <a:endParaRPr lang="en-US"/>
          </a:p>
        </p:txBody>
      </p:sp>
      <p:pic>
        <p:nvPicPr>
          <p:cNvPr id="6" name="Picture 5">
            <a:extLst>
              <a:ext uri="{FF2B5EF4-FFF2-40B4-BE49-F238E27FC236}">
                <a16:creationId xmlns:a16="http://schemas.microsoft.com/office/drawing/2014/main" id="{4AEE5A6E-B56E-C700-1800-23C2C1DE4DBA}"/>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1350817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A2A3E-1AE1-7F02-E775-6464D248AA05}"/>
              </a:ext>
            </a:extLst>
          </p:cNvPr>
          <p:cNvSpPr>
            <a:spLocks noGrp="1"/>
          </p:cNvSpPr>
          <p:nvPr>
            <p:ph idx="1"/>
          </p:nvPr>
        </p:nvSpPr>
        <p:spPr>
          <a:xfrm>
            <a:off x="602067" y="1529337"/>
            <a:ext cx="11008740" cy="4056216"/>
          </a:xfrm>
        </p:spPr>
        <p:txBody>
          <a:bodyPr vert="horz" lIns="91440" tIns="45720" rIns="91440" bIns="45720" rtlCol="0" anchor="t" anchorCtr="0">
            <a:noAutofit/>
          </a:bodyPr>
          <a:lstStyle/>
          <a:p>
            <a:pPr marL="305435" indent="-305435">
              <a:buFont typeface="Arial" panose="020B0604020202020204" pitchFamily="34" charset="0"/>
              <a:buChar char="•"/>
            </a:pPr>
            <a:r>
              <a:rPr lang="en-US" sz="1800">
                <a:latin typeface="+mn-lt"/>
                <a:ea typeface="Verdana"/>
              </a:rPr>
              <a:t>Jenna: 14-years-old –high school freshman. </a:t>
            </a:r>
            <a:endParaRPr lang="en-US"/>
          </a:p>
          <a:p>
            <a:pPr marL="305435" indent="-305435">
              <a:buFont typeface="Arial" panose="020B0604020202020204" pitchFamily="34" charset="0"/>
              <a:buChar char="•"/>
            </a:pPr>
            <a:r>
              <a:rPr lang="en-US" sz="1800">
                <a:latin typeface="+mn-lt"/>
                <a:ea typeface="Verdana"/>
              </a:rPr>
              <a:t>Lives with her mother and infant sister.</a:t>
            </a:r>
            <a:endParaRPr lang="en-US" sz="1800">
              <a:solidFill>
                <a:srgbClr val="193441"/>
              </a:solidFill>
              <a:latin typeface="+mn-lt"/>
              <a:ea typeface="Verdana"/>
            </a:endParaRPr>
          </a:p>
          <a:p>
            <a:pPr marL="305435" indent="-305435">
              <a:buFont typeface="Arial" panose="020B0604020202020204" pitchFamily="34" charset="0"/>
              <a:buChar char="•"/>
            </a:pPr>
            <a:r>
              <a:rPr lang="en-US" sz="1800">
                <a:latin typeface="+mn-lt"/>
                <a:ea typeface="Verdana"/>
              </a:rPr>
              <a:t>Attends Riverview Academy, a small Charter school in Orlando, FL</a:t>
            </a:r>
          </a:p>
          <a:p>
            <a:pPr marL="305435" indent="-305435">
              <a:buFont typeface="Arial" panose="020B0604020202020204" pitchFamily="34" charset="0"/>
              <a:buChar char="•"/>
            </a:pPr>
            <a:r>
              <a:rPr lang="en-US" sz="1800">
                <a:latin typeface="+mn-lt"/>
                <a:ea typeface="Verdana"/>
              </a:rPr>
              <a:t>Has recently become withdrawn at home and observed to be hanging out with a group of juniors and seniors.</a:t>
            </a:r>
            <a:endParaRPr lang="en-US" sz="1800">
              <a:solidFill>
                <a:srgbClr val="193441"/>
              </a:solidFill>
              <a:latin typeface="+mn-lt"/>
              <a:ea typeface="Verdana"/>
            </a:endParaRPr>
          </a:p>
          <a:p>
            <a:pPr marL="305435" indent="-305435">
              <a:buFont typeface="Arial" panose="020B0604020202020204" pitchFamily="34" charset="0"/>
              <a:buChar char="•"/>
            </a:pPr>
            <a:r>
              <a:rPr lang="en-US" sz="1800">
                <a:latin typeface="+mn-lt"/>
                <a:ea typeface="Verdana"/>
              </a:rPr>
              <a:t>The mother has reported changes in her behavior, mood, friends, and clothing.</a:t>
            </a:r>
          </a:p>
          <a:p>
            <a:pPr marL="305435" indent="-305435">
              <a:buFont typeface="Arial" panose="020B0604020202020204" pitchFamily="34" charset="0"/>
              <a:buChar char="•"/>
            </a:pPr>
            <a:r>
              <a:rPr lang="en-US" sz="1800">
                <a:latin typeface="+mn-lt"/>
                <a:ea typeface="Verdana"/>
              </a:rPr>
              <a:t>The mother has filed over 10 missing person reports with the police. The missing episodes range from 2 days to 12 days at a time. She has refused to disclose who is paying for the rooms. </a:t>
            </a:r>
          </a:p>
          <a:p>
            <a:pPr marL="0" indent="0">
              <a:buNone/>
            </a:pPr>
            <a:endParaRPr lang="en-US"/>
          </a:p>
        </p:txBody>
      </p:sp>
      <p:sp>
        <p:nvSpPr>
          <p:cNvPr id="3" name="Title 2">
            <a:extLst>
              <a:ext uri="{FF2B5EF4-FFF2-40B4-BE49-F238E27FC236}">
                <a16:creationId xmlns:a16="http://schemas.microsoft.com/office/drawing/2014/main" id="{E9EC5F2B-40A0-87C5-0D60-42BF1E951B24}"/>
              </a:ext>
            </a:extLst>
          </p:cNvPr>
          <p:cNvSpPr>
            <a:spLocks noGrp="1"/>
          </p:cNvSpPr>
          <p:nvPr>
            <p:ph type="title"/>
          </p:nvPr>
        </p:nvSpPr>
        <p:spPr>
          <a:xfrm>
            <a:off x="602068" y="705124"/>
            <a:ext cx="11008740" cy="615445"/>
          </a:xfrm>
        </p:spPr>
        <p:txBody>
          <a:bodyPr>
            <a:normAutofit fontScale="90000"/>
          </a:bodyPr>
          <a:lstStyle/>
          <a:p>
            <a:r>
              <a:rPr lang="en-US">
                <a:solidFill>
                  <a:srgbClr val="193441"/>
                </a:solidFill>
                <a:latin typeface="+mj-lt"/>
              </a:rPr>
              <a:t>Preliminary Findings</a:t>
            </a:r>
            <a:endParaRPr lang="en-US" b="0">
              <a:solidFill>
                <a:srgbClr val="000000"/>
              </a:solidFill>
              <a:latin typeface="+mj-lt"/>
            </a:endParaRPr>
          </a:p>
          <a:p>
            <a:br>
              <a:rPr lang="en-US"/>
            </a:br>
            <a:endParaRPr lang="en-US"/>
          </a:p>
        </p:txBody>
      </p:sp>
      <p:sp>
        <p:nvSpPr>
          <p:cNvPr id="4" name="Slide Number Placeholder 3">
            <a:extLst>
              <a:ext uri="{FF2B5EF4-FFF2-40B4-BE49-F238E27FC236}">
                <a16:creationId xmlns:a16="http://schemas.microsoft.com/office/drawing/2014/main" id="{9D78861A-E628-0072-C75B-496F594015A9}"/>
              </a:ext>
            </a:extLst>
          </p:cNvPr>
          <p:cNvSpPr>
            <a:spLocks noGrp="1"/>
          </p:cNvSpPr>
          <p:nvPr>
            <p:ph type="sldNum" sz="quarter" idx="12"/>
          </p:nvPr>
        </p:nvSpPr>
        <p:spPr/>
        <p:txBody>
          <a:bodyPr/>
          <a:lstStyle/>
          <a:p>
            <a:fld id="{3A98EE3D-8CD1-4C3F-BD1C-C98C9596463C}" type="slidenum">
              <a:rPr lang="en-US" smtClean="0"/>
              <a:pPr/>
              <a:t>63</a:t>
            </a:fld>
            <a:endParaRPr lang="en-US"/>
          </a:p>
        </p:txBody>
      </p:sp>
      <p:pic>
        <p:nvPicPr>
          <p:cNvPr id="6" name="Picture 5">
            <a:extLst>
              <a:ext uri="{FF2B5EF4-FFF2-40B4-BE49-F238E27FC236}">
                <a16:creationId xmlns:a16="http://schemas.microsoft.com/office/drawing/2014/main" id="{4A2CC64F-B0F0-05AD-413E-0B8D8FD4A148}"/>
              </a:ext>
            </a:extLst>
          </p:cNvPr>
          <p:cNvPicPr>
            <a:picLocks noChangeAspect="1"/>
          </p:cNvPicPr>
          <p:nvPr/>
        </p:nvPicPr>
        <p:blipFill>
          <a:blip r:embed="rId3"/>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696440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A2A3E-1AE1-7F02-E775-6464D248AA05}"/>
              </a:ext>
            </a:extLst>
          </p:cNvPr>
          <p:cNvSpPr>
            <a:spLocks noGrp="1"/>
          </p:cNvSpPr>
          <p:nvPr>
            <p:ph idx="1"/>
          </p:nvPr>
        </p:nvSpPr>
        <p:spPr>
          <a:xfrm>
            <a:off x="602067" y="1529336"/>
            <a:ext cx="11008740" cy="4626203"/>
          </a:xfrm>
        </p:spPr>
        <p:txBody>
          <a:bodyPr vert="horz" lIns="91440" tIns="45720" rIns="91440" bIns="45720" rtlCol="0" anchor="t" anchorCtr="0">
            <a:noAutofit/>
          </a:bodyPr>
          <a:lstStyle/>
          <a:p>
            <a:pPr>
              <a:buFont typeface="Arial" panose="020B0604020202020204" pitchFamily="34" charset="0"/>
              <a:buChar char="•"/>
            </a:pPr>
            <a:r>
              <a:rPr lang="en-US" sz="1800">
                <a:latin typeface="+mn-lt"/>
                <a:ea typeface="Verdana"/>
              </a:rPr>
              <a:t>Law enforcement has recovered Jenna at various hotels. The hotels were rented under multiple people’s names. Jenna told the police her friends paid for the rooms but refuses to provide her friends names. </a:t>
            </a:r>
          </a:p>
          <a:p>
            <a:pPr>
              <a:buFont typeface="Arial" panose="020B0604020202020204" pitchFamily="34" charset="0"/>
              <a:buChar char="•"/>
            </a:pPr>
            <a:r>
              <a:rPr lang="en-US" sz="1800">
                <a:latin typeface="+mn-lt"/>
                <a:ea typeface="Verdana"/>
              </a:rPr>
              <a:t>The mother reported that Jenna is returning home with her nails done, her hair dyed, and recently observed a tattoo on her neck, behind her ear. The tattoo is the initials “JJ” in small cursive letters.</a:t>
            </a:r>
          </a:p>
          <a:p>
            <a:pPr>
              <a:buFont typeface="Arial" panose="020B0604020202020204" pitchFamily="34" charset="0"/>
              <a:buChar char="•"/>
            </a:pPr>
            <a:r>
              <a:rPr lang="en-US" sz="1800">
                <a:latin typeface="+mn-lt"/>
                <a:ea typeface="Verdana"/>
              </a:rPr>
              <a:t>Jenna admitted she has been dating Jared for several month and they met at school. </a:t>
            </a:r>
            <a:endParaRPr lang="en-US" sz="1800">
              <a:solidFill>
                <a:srgbClr val="193441"/>
              </a:solidFill>
              <a:latin typeface="+mn-lt"/>
              <a:ea typeface="Verdana"/>
            </a:endParaRPr>
          </a:p>
          <a:p>
            <a:pPr>
              <a:buFont typeface="Arial" panose="020B0604020202020204" pitchFamily="34" charset="0"/>
              <a:buChar char="•"/>
            </a:pPr>
            <a:r>
              <a:rPr lang="en-US" sz="1800">
                <a:latin typeface="+mn-lt"/>
                <a:ea typeface="Verdana"/>
              </a:rPr>
              <a:t>Jenna told her mother that Jared has put her initials on his neck, and they got the tattoos together to prove their loyalty to one another. </a:t>
            </a:r>
            <a:endParaRPr lang="en-US" sz="1800">
              <a:solidFill>
                <a:srgbClr val="193441"/>
              </a:solidFill>
              <a:latin typeface="+mn-lt"/>
              <a:ea typeface="Verdana"/>
            </a:endParaRPr>
          </a:p>
          <a:p>
            <a:pPr>
              <a:buFont typeface="Arial" panose="020B0604020202020204" pitchFamily="34" charset="0"/>
              <a:buChar char="•"/>
            </a:pPr>
            <a:r>
              <a:rPr lang="en-US" sz="1800">
                <a:latin typeface="+mn-lt"/>
                <a:ea typeface="Verdana"/>
              </a:rPr>
              <a:t>The mother also stated that Jenna latest tattoos are of a tiara on her lower back with “his princess 4 life” surrounding the tiara. </a:t>
            </a:r>
            <a:endParaRPr lang="en-US" sz="1800">
              <a:solidFill>
                <a:srgbClr val="193441"/>
              </a:solidFill>
              <a:latin typeface="+mn-lt"/>
              <a:ea typeface="Verdana"/>
            </a:endParaRPr>
          </a:p>
          <a:p>
            <a:pPr marL="0" indent="0">
              <a:buNone/>
            </a:pPr>
            <a:endParaRPr lang="en-US"/>
          </a:p>
        </p:txBody>
      </p:sp>
      <p:sp>
        <p:nvSpPr>
          <p:cNvPr id="3" name="Title 2">
            <a:extLst>
              <a:ext uri="{FF2B5EF4-FFF2-40B4-BE49-F238E27FC236}">
                <a16:creationId xmlns:a16="http://schemas.microsoft.com/office/drawing/2014/main" id="{E9EC5F2B-40A0-87C5-0D60-42BF1E951B24}"/>
              </a:ext>
            </a:extLst>
          </p:cNvPr>
          <p:cNvSpPr>
            <a:spLocks noGrp="1"/>
          </p:cNvSpPr>
          <p:nvPr>
            <p:ph type="title"/>
          </p:nvPr>
        </p:nvSpPr>
        <p:spPr>
          <a:xfrm>
            <a:off x="602068" y="705124"/>
            <a:ext cx="11008740" cy="615445"/>
          </a:xfrm>
        </p:spPr>
        <p:txBody>
          <a:bodyPr>
            <a:normAutofit fontScale="90000"/>
          </a:bodyPr>
          <a:lstStyle/>
          <a:p>
            <a:r>
              <a:rPr lang="en-US">
                <a:solidFill>
                  <a:srgbClr val="193441"/>
                </a:solidFill>
                <a:latin typeface="+mj-lt"/>
              </a:rPr>
              <a:t>Preliminary Findings</a:t>
            </a:r>
            <a:endParaRPr lang="en-US" b="0">
              <a:solidFill>
                <a:srgbClr val="000000"/>
              </a:solidFill>
              <a:latin typeface="+mj-lt"/>
            </a:endParaRPr>
          </a:p>
          <a:p>
            <a:br>
              <a:rPr lang="en-US"/>
            </a:br>
            <a:endParaRPr lang="en-US"/>
          </a:p>
        </p:txBody>
      </p:sp>
      <p:sp>
        <p:nvSpPr>
          <p:cNvPr id="4" name="Slide Number Placeholder 3">
            <a:extLst>
              <a:ext uri="{FF2B5EF4-FFF2-40B4-BE49-F238E27FC236}">
                <a16:creationId xmlns:a16="http://schemas.microsoft.com/office/drawing/2014/main" id="{9D78861A-E628-0072-C75B-496F594015A9}"/>
              </a:ext>
            </a:extLst>
          </p:cNvPr>
          <p:cNvSpPr>
            <a:spLocks noGrp="1"/>
          </p:cNvSpPr>
          <p:nvPr>
            <p:ph type="sldNum" sz="quarter" idx="12"/>
          </p:nvPr>
        </p:nvSpPr>
        <p:spPr/>
        <p:txBody>
          <a:bodyPr/>
          <a:lstStyle/>
          <a:p>
            <a:fld id="{3A98EE3D-8CD1-4C3F-BD1C-C98C9596463C}" type="slidenum">
              <a:rPr lang="en-US" smtClean="0"/>
              <a:pPr/>
              <a:t>64</a:t>
            </a:fld>
            <a:endParaRPr lang="en-US"/>
          </a:p>
        </p:txBody>
      </p:sp>
      <p:pic>
        <p:nvPicPr>
          <p:cNvPr id="6" name="Picture 5">
            <a:extLst>
              <a:ext uri="{FF2B5EF4-FFF2-40B4-BE49-F238E27FC236}">
                <a16:creationId xmlns:a16="http://schemas.microsoft.com/office/drawing/2014/main" id="{54D266A2-7D84-3FF8-CDBF-D32214240D44}"/>
              </a:ext>
            </a:extLst>
          </p:cNvPr>
          <p:cNvPicPr>
            <a:picLocks noChangeAspect="1"/>
          </p:cNvPicPr>
          <p:nvPr/>
        </p:nvPicPr>
        <p:blipFill>
          <a:blip r:embed="rId3"/>
          <a:stretch>
            <a:fillRect/>
          </a:stretch>
        </p:blipFill>
        <p:spPr>
          <a:xfrm>
            <a:off x="10252962" y="488347"/>
            <a:ext cx="1770034" cy="1354267"/>
          </a:xfrm>
          <a:prstGeom prst="rect">
            <a:avLst/>
          </a:prstGeom>
        </p:spPr>
      </p:pic>
    </p:spTree>
    <p:extLst>
      <p:ext uri="{BB962C8B-B14F-4D97-AF65-F5344CB8AC3E}">
        <p14:creationId xmlns:p14="http://schemas.microsoft.com/office/powerpoint/2010/main" val="5109896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F20E6-F804-5CB4-0DD1-9BB8713728DB}"/>
              </a:ext>
            </a:extLst>
          </p:cNvPr>
          <p:cNvSpPr>
            <a:spLocks noGrp="1"/>
          </p:cNvSpPr>
          <p:nvPr>
            <p:ph idx="1"/>
          </p:nvPr>
        </p:nvSpPr>
        <p:spPr>
          <a:xfrm>
            <a:off x="581192" y="1188345"/>
            <a:ext cx="11029616" cy="5417704"/>
          </a:xfrm>
        </p:spPr>
        <p:txBody>
          <a:bodyPr vert="horz" lIns="91440" tIns="45720" rIns="91440" bIns="45720" rtlCol="0" anchor="t" anchorCtr="0">
            <a:noAutofit/>
          </a:bodyPr>
          <a:lstStyle/>
          <a:p>
            <a:pPr>
              <a:buFont typeface="Arial" panose="020B0604020202020204" pitchFamily="34" charset="0"/>
              <a:buChar char="•"/>
            </a:pPr>
            <a:r>
              <a:rPr lang="en-US" sz="1600">
                <a:latin typeface="Verdana"/>
                <a:ea typeface="Verdana"/>
              </a:rPr>
              <a:t>Law Enforcement and Social Services interviewed Jenna’s therapist, Linda Smith, LCSW. The therapist reported that Jenna has stated that she felt trapped at home and has admitted to leaving school 2-3 times a week without permission and skipping several classes. Jenna has refused to provide names of the people she is with during her missing episodes. The therapist reported that Jenna’s phone has “blown up” with calls and texts during her sessions and Jenna appears fearful if she does not quickly respond to the calls or texts. </a:t>
            </a:r>
            <a:endParaRPr lang="en-US" sz="1600">
              <a:solidFill>
                <a:srgbClr val="193441"/>
              </a:solidFill>
              <a:latin typeface="Verdana"/>
              <a:ea typeface="Verdana"/>
            </a:endParaRPr>
          </a:p>
          <a:p>
            <a:pPr>
              <a:buFont typeface="Arial" panose="020B0604020202020204" pitchFamily="34" charset="0"/>
              <a:buChar char="•"/>
            </a:pPr>
            <a:r>
              <a:rPr lang="en-US" sz="1600">
                <a:latin typeface="Verdana"/>
                <a:ea typeface="Verdana"/>
              </a:rPr>
              <a:t>Law Enforcement and Social Services interviewed Jenna’s teacher, Jane Johnson. Mrs. Johnson advised she has been seen Jenna leaving campus on a few occasions with two older students – one male (Jared Jones age 21) and one female (Sarah - age 19) both known around school for their disruptive behavior. </a:t>
            </a:r>
          </a:p>
          <a:p>
            <a:pPr marL="629920" lvl="1" indent="-305435">
              <a:buFont typeface="Arial" panose="020B0604020202020204" pitchFamily="34" charset="0"/>
              <a:buChar char="•"/>
            </a:pPr>
            <a:r>
              <a:rPr lang="en-US" sz="1600">
                <a:latin typeface="Verdana"/>
                <a:ea typeface="Verdana"/>
              </a:rPr>
              <a:t>Jenna never appeared to enjoy her time with the two students, but she also never complained about them to anyone and appeared to go willingly. </a:t>
            </a:r>
            <a:endParaRPr lang="en-US" sz="1600">
              <a:solidFill>
                <a:srgbClr val="193441"/>
              </a:solidFill>
              <a:latin typeface="Verdana"/>
              <a:ea typeface="Verdana"/>
            </a:endParaRPr>
          </a:p>
          <a:p>
            <a:pPr marL="629920" lvl="1" indent="-305435">
              <a:buFont typeface="Arial" panose="020B0604020202020204" pitchFamily="34" charset="0"/>
              <a:buChar char="•"/>
            </a:pPr>
            <a:r>
              <a:rPr lang="en-US" sz="1600">
                <a:latin typeface="Verdana"/>
                <a:ea typeface="Verdana"/>
              </a:rPr>
              <a:t>Jenna has multiple phones that have WIFI and data capabilities. </a:t>
            </a:r>
            <a:endParaRPr lang="en-US" sz="1600">
              <a:solidFill>
                <a:srgbClr val="193441"/>
              </a:solidFill>
              <a:latin typeface="Verdana"/>
              <a:ea typeface="Verdana"/>
            </a:endParaRPr>
          </a:p>
          <a:p>
            <a:pPr marL="629920" lvl="1" indent="-305435">
              <a:buFont typeface="Arial" panose="020B0604020202020204" pitchFamily="34" charset="0"/>
              <a:buChar char="•"/>
            </a:pPr>
            <a:r>
              <a:rPr lang="en-US" sz="1600">
                <a:latin typeface="Verdana"/>
                <a:ea typeface="Verdana"/>
              </a:rPr>
              <a:t>Jenna’s teacher has observed Jenna and Jared having verbal disputes leading to a physical altercation in the school parking lot. She confronted Jenna and she denied the altercation. </a:t>
            </a:r>
            <a:br>
              <a:rPr lang="en-US" sz="1600">
                <a:latin typeface="Verdana"/>
                <a:ea typeface="Verdana"/>
              </a:rPr>
            </a:br>
            <a:r>
              <a:rPr lang="en-US" sz="1600">
                <a:latin typeface="Verdana"/>
                <a:ea typeface="Verdana"/>
              </a:rPr>
              <a:t>She reported the male was always playful with her, and the observation was </a:t>
            </a:r>
            <a:br>
              <a:rPr lang="en-US" sz="1600">
                <a:latin typeface="Verdana"/>
                <a:ea typeface="Verdana"/>
              </a:rPr>
            </a:br>
            <a:r>
              <a:rPr lang="en-US" sz="1600">
                <a:latin typeface="Verdana"/>
                <a:ea typeface="Verdana"/>
              </a:rPr>
              <a:t>misinterpreted. Jenna has been coming to school after her missing episodes with her </a:t>
            </a:r>
            <a:br>
              <a:rPr lang="en-US" sz="1600">
                <a:latin typeface="Verdana"/>
                <a:ea typeface="Verdana"/>
              </a:rPr>
            </a:br>
            <a:r>
              <a:rPr lang="en-US" sz="1600">
                <a:latin typeface="Verdana"/>
                <a:ea typeface="Verdana"/>
              </a:rPr>
              <a:t>nails painted, her hair dyed, and new tattoos.</a:t>
            </a:r>
            <a:endParaRPr lang="en-US" sz="1600">
              <a:solidFill>
                <a:srgbClr val="193441"/>
              </a:solidFill>
              <a:latin typeface="Verdana"/>
              <a:ea typeface="Verdana"/>
            </a:endParaRPr>
          </a:p>
          <a:p>
            <a:pPr marL="0" indent="0">
              <a:buNone/>
            </a:pPr>
            <a:endParaRPr lang="en-US"/>
          </a:p>
        </p:txBody>
      </p:sp>
      <p:sp>
        <p:nvSpPr>
          <p:cNvPr id="3" name="Title 2">
            <a:extLst>
              <a:ext uri="{FF2B5EF4-FFF2-40B4-BE49-F238E27FC236}">
                <a16:creationId xmlns:a16="http://schemas.microsoft.com/office/drawing/2014/main" id="{FFC82EFE-7C08-7307-7387-8123A614DAE9}"/>
              </a:ext>
            </a:extLst>
          </p:cNvPr>
          <p:cNvSpPr>
            <a:spLocks noGrp="1"/>
          </p:cNvSpPr>
          <p:nvPr>
            <p:ph type="title"/>
          </p:nvPr>
        </p:nvSpPr>
        <p:spPr>
          <a:xfrm>
            <a:off x="580297" y="613417"/>
            <a:ext cx="11008740" cy="490333"/>
          </a:xfrm>
        </p:spPr>
        <p:txBody>
          <a:bodyPr>
            <a:normAutofit/>
          </a:bodyPr>
          <a:lstStyle/>
          <a:p>
            <a:r>
              <a:rPr lang="en-US" sz="2500">
                <a:solidFill>
                  <a:srgbClr val="193441"/>
                </a:solidFill>
                <a:latin typeface="Verdana"/>
                <a:ea typeface="Verdana"/>
              </a:rPr>
              <a:t>Collateral/Witness Statements</a:t>
            </a:r>
            <a:endParaRPr lang="en-US" sz="2500" b="0">
              <a:solidFill>
                <a:srgbClr val="000000"/>
              </a:solidFill>
              <a:latin typeface="Verdana"/>
              <a:ea typeface="Verdana"/>
            </a:endParaRPr>
          </a:p>
          <a:p>
            <a:endParaRPr lang="en-US"/>
          </a:p>
        </p:txBody>
      </p:sp>
      <p:sp>
        <p:nvSpPr>
          <p:cNvPr id="4" name="Slide Number Placeholder 3">
            <a:extLst>
              <a:ext uri="{FF2B5EF4-FFF2-40B4-BE49-F238E27FC236}">
                <a16:creationId xmlns:a16="http://schemas.microsoft.com/office/drawing/2014/main" id="{538DCB84-7EF0-A64D-6925-AFB29D192787}"/>
              </a:ext>
            </a:extLst>
          </p:cNvPr>
          <p:cNvSpPr>
            <a:spLocks noGrp="1"/>
          </p:cNvSpPr>
          <p:nvPr>
            <p:ph type="sldNum" sz="quarter" idx="12"/>
          </p:nvPr>
        </p:nvSpPr>
        <p:spPr/>
        <p:txBody>
          <a:bodyPr/>
          <a:lstStyle/>
          <a:p>
            <a:fld id="{3A98EE3D-8CD1-4C3F-BD1C-C98C9596463C}" type="slidenum">
              <a:rPr lang="en-US" smtClean="0"/>
              <a:pPr/>
              <a:t>65</a:t>
            </a:fld>
            <a:endParaRPr lang="en-US"/>
          </a:p>
        </p:txBody>
      </p:sp>
      <p:pic>
        <p:nvPicPr>
          <p:cNvPr id="6" name="Picture 5">
            <a:extLst>
              <a:ext uri="{FF2B5EF4-FFF2-40B4-BE49-F238E27FC236}">
                <a16:creationId xmlns:a16="http://schemas.microsoft.com/office/drawing/2014/main" id="{62642190-C6BA-9658-EC88-E0922FE3ED0D}"/>
              </a:ext>
            </a:extLst>
          </p:cNvPr>
          <p:cNvPicPr>
            <a:picLocks noChangeAspect="1"/>
          </p:cNvPicPr>
          <p:nvPr/>
        </p:nvPicPr>
        <p:blipFill>
          <a:blip r:embed="rId3"/>
          <a:stretch>
            <a:fillRect/>
          </a:stretch>
        </p:blipFill>
        <p:spPr>
          <a:xfrm>
            <a:off x="10220305" y="183547"/>
            <a:ext cx="1770034" cy="1354267"/>
          </a:xfrm>
          <a:prstGeom prst="rect">
            <a:avLst/>
          </a:prstGeom>
        </p:spPr>
      </p:pic>
    </p:spTree>
    <p:extLst>
      <p:ext uri="{BB962C8B-B14F-4D97-AF65-F5344CB8AC3E}">
        <p14:creationId xmlns:p14="http://schemas.microsoft.com/office/powerpoint/2010/main" val="3954616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F20E6-F804-5CB4-0DD1-9BB8713728DB}"/>
              </a:ext>
            </a:extLst>
          </p:cNvPr>
          <p:cNvSpPr>
            <a:spLocks noGrp="1"/>
          </p:cNvSpPr>
          <p:nvPr>
            <p:ph idx="1"/>
          </p:nvPr>
        </p:nvSpPr>
        <p:spPr>
          <a:xfrm>
            <a:off x="575972" y="1350238"/>
            <a:ext cx="10653835" cy="4726148"/>
          </a:xfrm>
        </p:spPr>
        <p:txBody>
          <a:bodyPr vert="horz" lIns="91440" tIns="45720" rIns="91440" bIns="45720" rtlCol="0" anchor="t" anchorCtr="0">
            <a:noAutofit/>
          </a:bodyPr>
          <a:lstStyle/>
          <a:p>
            <a:pPr>
              <a:buFont typeface="Arial" panose="020B0604020202020204" pitchFamily="34" charset="0"/>
              <a:buChar char="•"/>
            </a:pPr>
            <a:r>
              <a:rPr lang="en-US" sz="1800">
                <a:latin typeface="Verdana"/>
                <a:ea typeface="Verdana"/>
              </a:rPr>
              <a:t>Jared Jones is a 21-year-old male and former student at Jenna’s school. He is known to be gang affiliated and violent. </a:t>
            </a:r>
          </a:p>
          <a:p>
            <a:pPr>
              <a:buFont typeface="Arial" panose="020B0604020202020204" pitchFamily="34" charset="0"/>
              <a:buChar char="•"/>
            </a:pPr>
            <a:r>
              <a:rPr lang="en-US" sz="1800">
                <a:latin typeface="Verdana"/>
                <a:ea typeface="Verdana"/>
              </a:rPr>
              <a:t>Jared demanded Jenna “keep him a secret” and she talked he was going to hurt her and her family including her infant sister. </a:t>
            </a:r>
          </a:p>
          <a:p>
            <a:pPr>
              <a:buFont typeface="Arial" panose="020B0604020202020204" pitchFamily="34" charset="0"/>
              <a:buChar char="•"/>
            </a:pPr>
            <a:r>
              <a:rPr lang="en-US" sz="1800">
                <a:latin typeface="Verdana"/>
                <a:ea typeface="Verdana"/>
              </a:rPr>
              <a:t>Jared controlled Jenna, by providing her a cell phone, to always know her location and she knew when he would text, “let’s go” she needed to comply.</a:t>
            </a:r>
          </a:p>
          <a:p>
            <a:pPr>
              <a:buFont typeface="Arial" panose="020B0604020202020204" pitchFamily="34" charset="0"/>
              <a:buChar char="•"/>
            </a:pPr>
            <a:r>
              <a:rPr lang="en-US" sz="1800">
                <a:latin typeface="Verdana"/>
                <a:ea typeface="Verdana"/>
              </a:rPr>
              <a:t>Jenna views Jared as her boyfriend and she is very fearful but protective of </a:t>
            </a:r>
          </a:p>
          <a:p>
            <a:pPr>
              <a:buFont typeface="Arial" panose="020B0604020202020204" pitchFamily="34" charset="0"/>
              <a:buChar char="•"/>
            </a:pPr>
            <a:r>
              <a:rPr lang="en-US" sz="1800">
                <a:latin typeface="Verdana"/>
                <a:ea typeface="Verdana"/>
                <a:cs typeface="Arial"/>
              </a:rPr>
              <a:t>J</a:t>
            </a:r>
            <a:r>
              <a:rPr lang="en-US" sz="1800">
                <a:latin typeface="Verdana"/>
                <a:ea typeface="Verdana"/>
              </a:rPr>
              <a:t>ared has past convictions of drug possession with intent to sell and has a documented substance addiction. </a:t>
            </a:r>
          </a:p>
          <a:p>
            <a:pPr>
              <a:buFont typeface="Arial" panose="020B0604020202020204" pitchFamily="34" charset="0"/>
              <a:buChar char="•"/>
            </a:pPr>
            <a:r>
              <a:rPr lang="en-US" sz="1800">
                <a:latin typeface="Verdana"/>
                <a:ea typeface="Verdana"/>
              </a:rPr>
              <a:t>Jared also has a documented opioid addiction; he began trafficking Jenna to support his drug addiction.</a:t>
            </a:r>
          </a:p>
          <a:p>
            <a:pPr marL="305435" indent="-305435">
              <a:buNone/>
            </a:pPr>
            <a:endParaRPr lang="en-US" sz="1800"/>
          </a:p>
        </p:txBody>
      </p:sp>
      <p:sp>
        <p:nvSpPr>
          <p:cNvPr id="3" name="Title 2">
            <a:extLst>
              <a:ext uri="{FF2B5EF4-FFF2-40B4-BE49-F238E27FC236}">
                <a16:creationId xmlns:a16="http://schemas.microsoft.com/office/drawing/2014/main" id="{FFC82EFE-7C08-7307-7387-8123A614DAE9}"/>
              </a:ext>
            </a:extLst>
          </p:cNvPr>
          <p:cNvSpPr>
            <a:spLocks noGrp="1"/>
          </p:cNvSpPr>
          <p:nvPr>
            <p:ph type="title"/>
          </p:nvPr>
        </p:nvSpPr>
        <p:spPr>
          <a:xfrm>
            <a:off x="575972" y="618389"/>
            <a:ext cx="11040055" cy="500622"/>
          </a:xfrm>
        </p:spPr>
        <p:txBody>
          <a:bodyPr>
            <a:noAutofit/>
          </a:bodyPr>
          <a:lstStyle/>
          <a:p>
            <a:r>
              <a:rPr lang="en-US" sz="2500">
                <a:latin typeface="Verdana"/>
                <a:ea typeface="Verdana"/>
              </a:rPr>
              <a:t>Investigative Findings</a:t>
            </a:r>
            <a:endParaRPr lang="en-US" sz="2500"/>
          </a:p>
        </p:txBody>
      </p:sp>
      <p:sp>
        <p:nvSpPr>
          <p:cNvPr id="4" name="Slide Number Placeholder 3">
            <a:extLst>
              <a:ext uri="{FF2B5EF4-FFF2-40B4-BE49-F238E27FC236}">
                <a16:creationId xmlns:a16="http://schemas.microsoft.com/office/drawing/2014/main" id="{538DCB84-7EF0-A64D-6925-AFB29D192787}"/>
              </a:ext>
            </a:extLst>
          </p:cNvPr>
          <p:cNvSpPr>
            <a:spLocks noGrp="1"/>
          </p:cNvSpPr>
          <p:nvPr>
            <p:ph type="sldNum" sz="quarter" idx="12"/>
          </p:nvPr>
        </p:nvSpPr>
        <p:spPr/>
        <p:txBody>
          <a:bodyPr/>
          <a:lstStyle/>
          <a:p>
            <a:fld id="{3A98EE3D-8CD1-4C3F-BD1C-C98C9596463C}" type="slidenum">
              <a:rPr lang="en-US" smtClean="0"/>
              <a:pPr/>
              <a:t>66</a:t>
            </a:fld>
            <a:endParaRPr lang="en-US"/>
          </a:p>
        </p:txBody>
      </p:sp>
      <p:pic>
        <p:nvPicPr>
          <p:cNvPr id="6" name="Picture 5">
            <a:extLst>
              <a:ext uri="{FF2B5EF4-FFF2-40B4-BE49-F238E27FC236}">
                <a16:creationId xmlns:a16="http://schemas.microsoft.com/office/drawing/2014/main" id="{37064647-093D-03A6-825B-99FA5DE067E0}"/>
              </a:ext>
            </a:extLst>
          </p:cNvPr>
          <p:cNvPicPr>
            <a:picLocks noChangeAspect="1"/>
          </p:cNvPicPr>
          <p:nvPr/>
        </p:nvPicPr>
        <p:blipFill>
          <a:blip r:embed="rId3"/>
          <a:stretch>
            <a:fillRect/>
          </a:stretch>
        </p:blipFill>
        <p:spPr>
          <a:xfrm>
            <a:off x="10252962" y="194433"/>
            <a:ext cx="1770034" cy="1354267"/>
          </a:xfrm>
          <a:prstGeom prst="rect">
            <a:avLst/>
          </a:prstGeom>
        </p:spPr>
      </p:pic>
    </p:spTree>
    <p:extLst>
      <p:ext uri="{BB962C8B-B14F-4D97-AF65-F5344CB8AC3E}">
        <p14:creationId xmlns:p14="http://schemas.microsoft.com/office/powerpoint/2010/main" val="3287450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F20E6-F804-5CB4-0DD1-9BB8713728DB}"/>
              </a:ext>
            </a:extLst>
          </p:cNvPr>
          <p:cNvSpPr>
            <a:spLocks noGrp="1"/>
          </p:cNvSpPr>
          <p:nvPr>
            <p:ph idx="1"/>
          </p:nvPr>
        </p:nvSpPr>
        <p:spPr>
          <a:xfrm>
            <a:off x="483609" y="1196202"/>
            <a:ext cx="10378355" cy="5410274"/>
          </a:xfrm>
        </p:spPr>
        <p:txBody>
          <a:bodyPr vert="horz" lIns="91440" tIns="45720" rIns="91440" bIns="45720" rtlCol="0" anchor="t" anchorCtr="0">
            <a:noAutofit/>
          </a:bodyPr>
          <a:lstStyle/>
          <a:p>
            <a:pPr>
              <a:buFont typeface="Arial" panose="020B0604020202020204" pitchFamily="34" charset="0"/>
              <a:buChar char="•"/>
            </a:pPr>
            <a:r>
              <a:rPr lang="en-US" sz="1800">
                <a:latin typeface="Verdana"/>
                <a:ea typeface="Verdana"/>
              </a:rPr>
              <a:t>Jared would often make the other female, Sarah Smith recruit other females. Jared would give the females drugs and alcohol then record them engaging in sexual acts. If the females did not comply, he threatened to hurt their families and post the sexual content on their social media pages. He used force and coercion to make the females engage in sexual acts with older males at various motels. </a:t>
            </a:r>
          </a:p>
          <a:p>
            <a:pPr>
              <a:buFont typeface="Arial" panose="020B0604020202020204" pitchFamily="34" charset="0"/>
              <a:buChar char="•"/>
            </a:pPr>
            <a:r>
              <a:rPr lang="en-US" sz="1800">
                <a:latin typeface="Verdana"/>
                <a:ea typeface="Verdana"/>
              </a:rPr>
              <a:t>Jared told Jenna he wanted to be a photographer, and he convinced her to let him take pictures of her to submit for local modeling contest. Instead, he posted the images online and advertised the youth for sex</a:t>
            </a:r>
          </a:p>
          <a:p>
            <a:pPr>
              <a:buFont typeface="Arial" panose="020B0604020202020204" pitchFamily="34" charset="0"/>
              <a:buChar char="•"/>
            </a:pPr>
            <a:r>
              <a:rPr lang="en-US" sz="1800">
                <a:latin typeface="Verdana"/>
                <a:ea typeface="Verdana"/>
              </a:rPr>
              <a:t>Jenna and the other female were made to provide all the cash to Jared. Jared would take the females to get their nails and hair done but, withheld the money so they could not buy just anything they wanted. They must have Jared permission to buy items for themselves likes snacks or personal items.  </a:t>
            </a:r>
          </a:p>
          <a:p>
            <a:pPr>
              <a:buFont typeface="Arial" panose="020B0604020202020204" pitchFamily="34" charset="0"/>
              <a:buChar char="•"/>
            </a:pPr>
            <a:r>
              <a:rPr lang="en-US" sz="1800">
                <a:latin typeface="Verdana"/>
                <a:ea typeface="Verdana"/>
              </a:rPr>
              <a:t>Jenna is on multiple dating apps such as Tinder and Facebook dating. She also has multiple handle names on Instagram and Snapchat. She meeting people in person that she met on the dating and the apps.</a:t>
            </a:r>
          </a:p>
          <a:p>
            <a:pPr marL="305435" indent="-305435">
              <a:buNone/>
            </a:pPr>
            <a:endParaRPr lang="en-US" sz="1800"/>
          </a:p>
        </p:txBody>
      </p:sp>
      <p:sp>
        <p:nvSpPr>
          <p:cNvPr id="3" name="Title 2">
            <a:extLst>
              <a:ext uri="{FF2B5EF4-FFF2-40B4-BE49-F238E27FC236}">
                <a16:creationId xmlns:a16="http://schemas.microsoft.com/office/drawing/2014/main" id="{FFC82EFE-7C08-7307-7387-8123A614DAE9}"/>
              </a:ext>
            </a:extLst>
          </p:cNvPr>
          <p:cNvSpPr>
            <a:spLocks noGrp="1"/>
          </p:cNvSpPr>
          <p:nvPr>
            <p:ph type="title"/>
          </p:nvPr>
        </p:nvSpPr>
        <p:spPr>
          <a:xfrm>
            <a:off x="483609" y="589217"/>
            <a:ext cx="11040055" cy="500622"/>
          </a:xfrm>
        </p:spPr>
        <p:txBody>
          <a:bodyPr>
            <a:noAutofit/>
          </a:bodyPr>
          <a:lstStyle/>
          <a:p>
            <a:r>
              <a:rPr lang="en-US" sz="2500">
                <a:latin typeface="Verdana"/>
                <a:ea typeface="Verdana"/>
              </a:rPr>
              <a:t>Investigative Findings</a:t>
            </a:r>
            <a:endParaRPr lang="en-US" sz="2500"/>
          </a:p>
        </p:txBody>
      </p:sp>
      <p:sp>
        <p:nvSpPr>
          <p:cNvPr id="4" name="Slide Number Placeholder 3">
            <a:extLst>
              <a:ext uri="{FF2B5EF4-FFF2-40B4-BE49-F238E27FC236}">
                <a16:creationId xmlns:a16="http://schemas.microsoft.com/office/drawing/2014/main" id="{538DCB84-7EF0-A64D-6925-AFB29D192787}"/>
              </a:ext>
            </a:extLst>
          </p:cNvPr>
          <p:cNvSpPr>
            <a:spLocks noGrp="1"/>
          </p:cNvSpPr>
          <p:nvPr>
            <p:ph type="sldNum" sz="quarter" idx="12"/>
          </p:nvPr>
        </p:nvSpPr>
        <p:spPr/>
        <p:txBody>
          <a:bodyPr/>
          <a:lstStyle/>
          <a:p>
            <a:fld id="{3A98EE3D-8CD1-4C3F-BD1C-C98C9596463C}" type="slidenum">
              <a:rPr lang="en-US" smtClean="0"/>
              <a:pPr/>
              <a:t>67</a:t>
            </a:fld>
            <a:endParaRPr lang="en-US"/>
          </a:p>
        </p:txBody>
      </p:sp>
      <p:pic>
        <p:nvPicPr>
          <p:cNvPr id="6" name="Picture 5">
            <a:extLst>
              <a:ext uri="{FF2B5EF4-FFF2-40B4-BE49-F238E27FC236}">
                <a16:creationId xmlns:a16="http://schemas.microsoft.com/office/drawing/2014/main" id="{576339C6-2D5A-08C9-F947-AABF1DF499B5}"/>
              </a:ext>
            </a:extLst>
          </p:cNvPr>
          <p:cNvPicPr>
            <a:picLocks noChangeAspect="1"/>
          </p:cNvPicPr>
          <p:nvPr/>
        </p:nvPicPr>
        <p:blipFill>
          <a:blip r:embed="rId3"/>
          <a:stretch>
            <a:fillRect/>
          </a:stretch>
        </p:blipFill>
        <p:spPr>
          <a:xfrm>
            <a:off x="10427133" y="368605"/>
            <a:ext cx="1770034" cy="1354267"/>
          </a:xfrm>
          <a:prstGeom prst="rect">
            <a:avLst/>
          </a:prstGeom>
        </p:spPr>
      </p:pic>
    </p:spTree>
    <p:extLst>
      <p:ext uri="{BB962C8B-B14F-4D97-AF65-F5344CB8AC3E}">
        <p14:creationId xmlns:p14="http://schemas.microsoft.com/office/powerpoint/2010/main" val="20095350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AD7A0A-C4EC-306B-BE82-3C4FDB8C35CD}"/>
              </a:ext>
            </a:extLst>
          </p:cNvPr>
          <p:cNvSpPr>
            <a:spLocks noGrp="1"/>
          </p:cNvSpPr>
          <p:nvPr>
            <p:ph idx="1"/>
          </p:nvPr>
        </p:nvSpPr>
        <p:spPr>
          <a:xfrm>
            <a:off x="184534" y="1109140"/>
            <a:ext cx="11426273" cy="5678662"/>
          </a:xfrm>
        </p:spPr>
        <p:txBody>
          <a:bodyPr vert="horz" lIns="91440" tIns="45720" rIns="91440" bIns="45720" rtlCol="0" anchor="t" anchorCtr="0">
            <a:noAutofit/>
          </a:bodyPr>
          <a:lstStyle/>
          <a:p>
            <a:pPr>
              <a:buFont typeface="Arial" panose="020B0604020202020204" pitchFamily="34" charset="0"/>
              <a:buChar char="•"/>
            </a:pPr>
            <a:r>
              <a:rPr lang="en-US" sz="1400">
                <a:latin typeface="Verdana"/>
                <a:ea typeface="Verdana"/>
              </a:rPr>
              <a:t>Victim Interviews &amp; Trauma-Informed Interviewing (ongoing due to building trust is the priority)</a:t>
            </a:r>
          </a:p>
          <a:p>
            <a:pPr>
              <a:buFont typeface="Arial" panose="020B0604020202020204" pitchFamily="34" charset="0"/>
              <a:buChar char="•"/>
            </a:pPr>
            <a:r>
              <a:rPr lang="en-US" sz="1400">
                <a:latin typeface="Verdana"/>
                <a:ea typeface="Verdana"/>
              </a:rPr>
              <a:t>Parent Statements</a:t>
            </a:r>
          </a:p>
          <a:p>
            <a:pPr>
              <a:buFont typeface="Arial" panose="020B0604020202020204" pitchFamily="34" charset="0"/>
              <a:buChar char="•"/>
            </a:pPr>
            <a:r>
              <a:rPr lang="en-US" sz="1400">
                <a:latin typeface="Verdana"/>
                <a:ea typeface="Verdana"/>
              </a:rPr>
              <a:t>Colleterial Statements</a:t>
            </a:r>
            <a:endParaRPr lang="en-US" sz="1400">
              <a:latin typeface="Verdana"/>
            </a:endParaRPr>
          </a:p>
          <a:p>
            <a:pPr>
              <a:buFont typeface="Arial" panose="020B0604020202020204" pitchFamily="34" charset="0"/>
              <a:buChar char="•"/>
            </a:pPr>
            <a:r>
              <a:rPr lang="en-US" sz="1400">
                <a:latin typeface="Verdana"/>
                <a:ea typeface="Verdana"/>
              </a:rPr>
              <a:t>Technology Searches and request</a:t>
            </a:r>
            <a:endParaRPr lang="en-US" sz="1400">
              <a:latin typeface="Verdana"/>
            </a:endParaRPr>
          </a:p>
          <a:p>
            <a:pPr>
              <a:buFont typeface="Arial" panose="020B0604020202020204" pitchFamily="34" charset="0"/>
              <a:buChar char="•"/>
            </a:pPr>
            <a:r>
              <a:rPr lang="en-US" sz="1400">
                <a:latin typeface="Verdana"/>
                <a:ea typeface="Verdana"/>
              </a:rPr>
              <a:t>Undercover Operations</a:t>
            </a:r>
            <a:endParaRPr lang="en-US" sz="1400">
              <a:latin typeface="Verdana"/>
            </a:endParaRPr>
          </a:p>
          <a:p>
            <a:pPr>
              <a:buFont typeface="Arial" panose="020B0604020202020204" pitchFamily="34" charset="0"/>
              <a:buChar char="•"/>
            </a:pPr>
            <a:r>
              <a:rPr lang="en-US" sz="1400">
                <a:latin typeface="Verdana"/>
                <a:ea typeface="Verdana"/>
              </a:rPr>
              <a:t>Financial Analysis</a:t>
            </a:r>
          </a:p>
          <a:p>
            <a:pPr marL="0" indent="0">
              <a:buNone/>
            </a:pPr>
            <a:r>
              <a:rPr lang="en-US" sz="1400" b="1">
                <a:latin typeface="Verdana"/>
                <a:ea typeface="Verdana"/>
              </a:rPr>
              <a:t>Multi-Agency Collaboration</a:t>
            </a:r>
            <a:endParaRPr lang="en-US" sz="1400">
              <a:latin typeface="Verdana"/>
              <a:ea typeface="Verdana"/>
            </a:endParaRPr>
          </a:p>
          <a:p>
            <a:pPr marL="0" indent="0">
              <a:buNone/>
            </a:pPr>
            <a:r>
              <a:rPr lang="en-US" sz="1400" i="1" u="sng">
                <a:latin typeface="Verdana"/>
                <a:ea typeface="Verdana"/>
              </a:rPr>
              <a:t>Partnering with:</a:t>
            </a:r>
            <a:endParaRPr lang="en-US" sz="1400">
              <a:latin typeface="Verdana"/>
              <a:ea typeface="Verdana"/>
            </a:endParaRPr>
          </a:p>
          <a:p>
            <a:pPr>
              <a:buFont typeface="Arial" panose="020B0604020202020204" pitchFamily="34" charset="0"/>
              <a:buChar char="•"/>
            </a:pPr>
            <a:r>
              <a:rPr lang="en-US" sz="1400">
                <a:latin typeface="Verdana"/>
                <a:ea typeface="Verdana"/>
                <a:cs typeface="Courier New"/>
              </a:rPr>
              <a:t>Child</a:t>
            </a:r>
            <a:r>
              <a:rPr lang="en-US" sz="1400">
                <a:latin typeface="Verdana"/>
                <a:ea typeface="Verdana"/>
              </a:rPr>
              <a:t> Protective Services (CPS)</a:t>
            </a:r>
          </a:p>
          <a:p>
            <a:pPr>
              <a:buFont typeface="Arial" panose="020B0604020202020204" pitchFamily="34" charset="0"/>
              <a:buChar char="•"/>
            </a:pPr>
            <a:r>
              <a:rPr lang="en-US" sz="1400">
                <a:latin typeface="Verdana"/>
                <a:ea typeface="Verdana"/>
                <a:cs typeface="Courier New"/>
              </a:rPr>
              <a:t>Homeland</a:t>
            </a:r>
            <a:r>
              <a:rPr lang="en-US" sz="1400">
                <a:latin typeface="Verdana"/>
                <a:ea typeface="Verdana"/>
              </a:rPr>
              <a:t> Security Investigations (HSI)</a:t>
            </a:r>
          </a:p>
          <a:p>
            <a:pPr>
              <a:buFont typeface="Arial" panose="020B0604020202020204" pitchFamily="34" charset="0"/>
              <a:buChar char="•"/>
            </a:pPr>
            <a:r>
              <a:rPr lang="en-US" sz="1400">
                <a:latin typeface="Verdana"/>
                <a:ea typeface="Verdana"/>
                <a:cs typeface="Courier New"/>
              </a:rPr>
              <a:t>Federal</a:t>
            </a:r>
            <a:r>
              <a:rPr lang="en-US" sz="1400">
                <a:latin typeface="Verdana"/>
                <a:ea typeface="Verdana"/>
              </a:rPr>
              <a:t> Bureau of Investigations (FBI)</a:t>
            </a:r>
          </a:p>
          <a:p>
            <a:pPr>
              <a:buFont typeface="Arial" panose="020B0604020202020204" pitchFamily="34" charset="0"/>
              <a:buChar char="•"/>
            </a:pPr>
            <a:r>
              <a:rPr lang="en-US" sz="1400">
                <a:latin typeface="Verdana"/>
                <a:ea typeface="Verdana"/>
                <a:cs typeface="Courier New"/>
              </a:rPr>
              <a:t>Local</a:t>
            </a:r>
            <a:r>
              <a:rPr lang="en-US" sz="1400">
                <a:latin typeface="Verdana"/>
                <a:ea typeface="Verdana"/>
              </a:rPr>
              <a:t> Human Trafficking Task Force</a:t>
            </a:r>
          </a:p>
          <a:p>
            <a:pPr>
              <a:buFont typeface="Arial" panose="020B0604020202020204" pitchFamily="34" charset="0"/>
              <a:buChar char="•"/>
            </a:pPr>
            <a:r>
              <a:rPr lang="en-US" sz="1400">
                <a:latin typeface="Verdana"/>
                <a:ea typeface="Verdana"/>
                <a:cs typeface="Courier New"/>
              </a:rPr>
              <a:t>Florida</a:t>
            </a:r>
            <a:r>
              <a:rPr lang="en-US" sz="1400">
                <a:latin typeface="Verdana"/>
                <a:ea typeface="Verdana"/>
              </a:rPr>
              <a:t> Department of Law Enforcement Investigations and </a:t>
            </a:r>
          </a:p>
          <a:p>
            <a:pPr>
              <a:buFont typeface="Arial" panose="020B0604020202020204" pitchFamily="34" charset="0"/>
              <a:buChar char="•"/>
            </a:pPr>
            <a:r>
              <a:rPr lang="en-US" sz="1400">
                <a:latin typeface="Verdana"/>
                <a:ea typeface="Verdana"/>
                <a:cs typeface="Courier New"/>
              </a:rPr>
              <a:t>Missing</a:t>
            </a:r>
            <a:r>
              <a:rPr lang="en-US" sz="1400">
                <a:latin typeface="Verdana"/>
                <a:ea typeface="Verdana"/>
              </a:rPr>
              <a:t> Endangered Persons Information Clearinghouse (MEPIC)</a:t>
            </a:r>
          </a:p>
          <a:p>
            <a:pPr>
              <a:buFont typeface="Arial" panose="020B0604020202020204" pitchFamily="34" charset="0"/>
              <a:buChar char="•"/>
            </a:pPr>
            <a:r>
              <a:rPr lang="en-US" sz="1400">
                <a:latin typeface="Verdana"/>
                <a:ea typeface="Verdana"/>
                <a:cs typeface="Courier New"/>
              </a:rPr>
              <a:t>Internet</a:t>
            </a:r>
            <a:r>
              <a:rPr lang="en-US" sz="1400">
                <a:latin typeface="Verdana"/>
                <a:ea typeface="Verdana"/>
              </a:rPr>
              <a:t> Crimes Against Children (ICAC) Task Forces</a:t>
            </a:r>
          </a:p>
          <a:p>
            <a:pPr>
              <a:buFont typeface="Arial" panose="020B0604020202020204" pitchFamily="34" charset="0"/>
              <a:buChar char="•"/>
            </a:pPr>
            <a:r>
              <a:rPr lang="en-US" sz="1400">
                <a:latin typeface="Verdana"/>
                <a:ea typeface="Verdana"/>
                <a:cs typeface="Courier New"/>
              </a:rPr>
              <a:t>National</a:t>
            </a:r>
            <a:r>
              <a:rPr lang="en-US" sz="1400">
                <a:latin typeface="Verdana"/>
                <a:ea typeface="Verdana"/>
              </a:rPr>
              <a:t> Center for Missing and Exploited Children</a:t>
            </a:r>
          </a:p>
          <a:p>
            <a:pPr marL="305435" indent="-305435"/>
            <a:endParaRPr lang="en-US"/>
          </a:p>
        </p:txBody>
      </p:sp>
      <p:sp>
        <p:nvSpPr>
          <p:cNvPr id="3" name="Title 2">
            <a:extLst>
              <a:ext uri="{FF2B5EF4-FFF2-40B4-BE49-F238E27FC236}">
                <a16:creationId xmlns:a16="http://schemas.microsoft.com/office/drawing/2014/main" id="{190846EE-BEC3-91FE-7B4E-1D2E572889FF}"/>
              </a:ext>
            </a:extLst>
          </p:cNvPr>
          <p:cNvSpPr>
            <a:spLocks noGrp="1"/>
          </p:cNvSpPr>
          <p:nvPr>
            <p:ph type="title"/>
          </p:nvPr>
        </p:nvSpPr>
        <p:spPr>
          <a:xfrm>
            <a:off x="-2641874" y="460569"/>
            <a:ext cx="13545111" cy="830027"/>
          </a:xfrm>
        </p:spPr>
        <p:txBody>
          <a:bodyPr>
            <a:normAutofit/>
          </a:bodyPr>
          <a:lstStyle/>
          <a:p>
            <a:pPr algn="ctr"/>
            <a:r>
              <a:rPr lang="en-US" sz="3600">
                <a:solidFill>
                  <a:schemeClr val="tx1"/>
                </a:solidFill>
                <a:latin typeface="Verdana"/>
                <a:ea typeface="Verdana"/>
              </a:rPr>
              <a:t>Investigative Techniques</a:t>
            </a:r>
          </a:p>
          <a:p>
            <a:endParaRPr lang="en-US" sz="1200" b="0">
              <a:solidFill>
                <a:srgbClr val="132731"/>
              </a:solidFill>
              <a:latin typeface="Arial"/>
              <a:cs typeface="Arial"/>
            </a:endParaRPr>
          </a:p>
        </p:txBody>
      </p:sp>
      <p:sp>
        <p:nvSpPr>
          <p:cNvPr id="4" name="Slide Number Placeholder 3">
            <a:extLst>
              <a:ext uri="{FF2B5EF4-FFF2-40B4-BE49-F238E27FC236}">
                <a16:creationId xmlns:a16="http://schemas.microsoft.com/office/drawing/2014/main" id="{15516081-5A30-AFCA-B022-F46CD4A4D54D}"/>
              </a:ext>
            </a:extLst>
          </p:cNvPr>
          <p:cNvSpPr>
            <a:spLocks noGrp="1"/>
          </p:cNvSpPr>
          <p:nvPr>
            <p:ph type="sldNum" sz="quarter" idx="12"/>
          </p:nvPr>
        </p:nvSpPr>
        <p:spPr/>
        <p:txBody>
          <a:bodyPr/>
          <a:lstStyle/>
          <a:p>
            <a:fld id="{3A98EE3D-8CD1-4C3F-BD1C-C98C9596463C}" type="slidenum">
              <a:rPr lang="en-US" smtClean="0"/>
              <a:pPr/>
              <a:t>68</a:t>
            </a:fld>
            <a:endParaRPr lang="en-US"/>
          </a:p>
        </p:txBody>
      </p:sp>
      <p:pic>
        <p:nvPicPr>
          <p:cNvPr id="6" name="Picture 5">
            <a:extLst>
              <a:ext uri="{FF2B5EF4-FFF2-40B4-BE49-F238E27FC236}">
                <a16:creationId xmlns:a16="http://schemas.microsoft.com/office/drawing/2014/main" id="{BC7B08A7-FA2D-210B-6A7C-7E1F7FB28C61}"/>
              </a:ext>
            </a:extLst>
          </p:cNvPr>
          <p:cNvPicPr>
            <a:picLocks noChangeAspect="1"/>
          </p:cNvPicPr>
          <p:nvPr/>
        </p:nvPicPr>
        <p:blipFill>
          <a:blip r:embed="rId3"/>
          <a:stretch>
            <a:fillRect/>
          </a:stretch>
        </p:blipFill>
        <p:spPr>
          <a:xfrm>
            <a:off x="10274733" y="433919"/>
            <a:ext cx="1770034" cy="1354267"/>
          </a:xfrm>
          <a:prstGeom prst="rect">
            <a:avLst/>
          </a:prstGeom>
        </p:spPr>
      </p:pic>
    </p:spTree>
    <p:extLst>
      <p:ext uri="{BB962C8B-B14F-4D97-AF65-F5344CB8AC3E}">
        <p14:creationId xmlns:p14="http://schemas.microsoft.com/office/powerpoint/2010/main" val="608299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9909-2FDD-7D42-5C19-4BA43A75ABBC}"/>
              </a:ext>
            </a:extLst>
          </p:cNvPr>
          <p:cNvSpPr>
            <a:spLocks noGrp="1"/>
          </p:cNvSpPr>
          <p:nvPr>
            <p:ph type="title"/>
          </p:nvPr>
        </p:nvSpPr>
        <p:spPr>
          <a:xfrm>
            <a:off x="602069" y="729658"/>
            <a:ext cx="11008740" cy="581237"/>
          </a:xfrm>
        </p:spPr>
        <p:txBody>
          <a:bodyPr/>
          <a:lstStyle/>
          <a:p>
            <a:pPr algn="ctr"/>
            <a:r>
              <a:rPr lang="en-US" b="1" cap="all" baseline="0" dirty="0">
                <a:solidFill>
                  <a:schemeClr val="tx1"/>
                </a:solidFill>
                <a:latin typeface="Verdana"/>
              </a:rPr>
              <a:t>Investigative Techniques</a:t>
            </a:r>
            <a:r>
              <a:rPr lang="en-US" dirty="0">
                <a:solidFill>
                  <a:schemeClr val="tx1"/>
                </a:solidFill>
                <a:latin typeface="Verdana"/>
                <a:ea typeface="Verdana"/>
                <a:cs typeface="Verdana"/>
              </a:rPr>
              <a:t>​</a:t>
            </a:r>
            <a:endParaRPr lang="en-US" dirty="0">
              <a:solidFill>
                <a:schemeClr val="tx1"/>
              </a:solidFill>
            </a:endParaRPr>
          </a:p>
        </p:txBody>
      </p:sp>
      <p:sp>
        <p:nvSpPr>
          <p:cNvPr id="3" name="Content Placeholder 2">
            <a:extLst>
              <a:ext uri="{FF2B5EF4-FFF2-40B4-BE49-F238E27FC236}">
                <a16:creationId xmlns:a16="http://schemas.microsoft.com/office/drawing/2014/main" id="{AD27DC03-EA6A-ACDD-A418-1E84CB04E633}"/>
              </a:ext>
            </a:extLst>
          </p:cNvPr>
          <p:cNvSpPr>
            <a:spLocks noGrp="1"/>
          </p:cNvSpPr>
          <p:nvPr>
            <p:ph sz="half" idx="1"/>
          </p:nvPr>
        </p:nvSpPr>
        <p:spPr>
          <a:xfrm>
            <a:off x="602069" y="1633016"/>
            <a:ext cx="5173891" cy="4228034"/>
          </a:xfrm>
        </p:spPr>
        <p:txBody>
          <a:bodyPr>
            <a:normAutofit fontScale="92500" lnSpcReduction="10000"/>
          </a:bodyPr>
          <a:lstStyle/>
          <a:p>
            <a:pPr marL="0" indent="0" algn="ctr">
              <a:buNone/>
            </a:pPr>
            <a:r>
              <a:rPr lang="en-US" sz="1800" b="1" dirty="0">
                <a:latin typeface="Verdana"/>
                <a:ea typeface="Verdana"/>
              </a:rPr>
              <a:t>Multi-Agency Collaboration</a:t>
            </a:r>
            <a:endParaRPr lang="en-US" sz="1800">
              <a:latin typeface="Verdana"/>
              <a:ea typeface="Verdana"/>
            </a:endParaRPr>
          </a:p>
          <a:p>
            <a:pPr>
              <a:buFont typeface="Arial" panose="020B0604020202020204" pitchFamily="34" charset="0"/>
              <a:buChar char="•"/>
            </a:pPr>
            <a:r>
              <a:rPr lang="en-US" sz="1600" dirty="0"/>
              <a:t>Child Protective Services (CPS)</a:t>
            </a:r>
          </a:p>
          <a:p>
            <a:pPr>
              <a:buFont typeface="Arial" panose="020B0604020202020204" pitchFamily="34" charset="0"/>
              <a:buChar char="•"/>
            </a:pPr>
            <a:r>
              <a:rPr lang="en-US" sz="1600" dirty="0"/>
              <a:t>Homeland Security Investigations (HSI)</a:t>
            </a:r>
          </a:p>
          <a:p>
            <a:pPr>
              <a:buFont typeface="Arial" panose="020B0604020202020204" pitchFamily="34" charset="0"/>
              <a:buChar char="•"/>
            </a:pPr>
            <a:r>
              <a:rPr lang="en-US" sz="1600" dirty="0"/>
              <a:t>Federal Bureau of Investigations (FBI)</a:t>
            </a:r>
          </a:p>
          <a:p>
            <a:pPr>
              <a:buFont typeface="Arial" panose="020B0604020202020204" pitchFamily="34" charset="0"/>
              <a:buChar char="•"/>
            </a:pPr>
            <a:r>
              <a:rPr lang="en-US" sz="1600" dirty="0"/>
              <a:t>Local Human Trafficking Task Force</a:t>
            </a:r>
          </a:p>
          <a:p>
            <a:pPr>
              <a:buFont typeface="Arial" panose="020B0604020202020204" pitchFamily="34" charset="0"/>
              <a:buChar char="•"/>
            </a:pPr>
            <a:r>
              <a:rPr lang="en-US" sz="1600" dirty="0"/>
              <a:t>Florida Department of Law Enforcement Investigations and </a:t>
            </a:r>
          </a:p>
          <a:p>
            <a:pPr>
              <a:buFont typeface="Arial" panose="020B0604020202020204" pitchFamily="34" charset="0"/>
              <a:buChar char="•"/>
            </a:pPr>
            <a:r>
              <a:rPr lang="en-US" sz="1600" dirty="0"/>
              <a:t>Missing Endangered Persons Information Clearinghouse (MEPIC)</a:t>
            </a:r>
          </a:p>
          <a:p>
            <a:pPr>
              <a:buFont typeface="Arial" panose="020B0604020202020204" pitchFamily="34" charset="0"/>
              <a:buChar char="•"/>
            </a:pPr>
            <a:r>
              <a:rPr lang="en-US" sz="1600" dirty="0"/>
              <a:t>Internet Crimes Against Children (ICAC) Task Forces</a:t>
            </a:r>
          </a:p>
          <a:p>
            <a:pPr>
              <a:buFont typeface="Arial" panose="020B0604020202020204" pitchFamily="34" charset="0"/>
              <a:buChar char="•"/>
            </a:pPr>
            <a:r>
              <a:rPr lang="en-US" sz="1600" dirty="0"/>
              <a:t>National Center for Missing and Exploited Children</a:t>
            </a:r>
          </a:p>
          <a:p>
            <a:pPr marL="305435" indent="-305435"/>
            <a:endParaRPr lang="en-US" sz="1800">
              <a:solidFill>
                <a:schemeClr val="accent1"/>
              </a:solidFill>
            </a:endParaRPr>
          </a:p>
        </p:txBody>
      </p:sp>
      <p:sp>
        <p:nvSpPr>
          <p:cNvPr id="4" name="Content Placeholder 3">
            <a:extLst>
              <a:ext uri="{FF2B5EF4-FFF2-40B4-BE49-F238E27FC236}">
                <a16:creationId xmlns:a16="http://schemas.microsoft.com/office/drawing/2014/main" id="{F8EC799D-1E38-1604-EC29-2655540F53E8}"/>
              </a:ext>
            </a:extLst>
          </p:cNvPr>
          <p:cNvSpPr>
            <a:spLocks noGrp="1"/>
          </p:cNvSpPr>
          <p:nvPr>
            <p:ph sz="half" idx="2"/>
          </p:nvPr>
        </p:nvSpPr>
        <p:spPr>
          <a:xfrm>
            <a:off x="6311655" y="1559948"/>
            <a:ext cx="5194769" cy="4572499"/>
          </a:xfrm>
        </p:spPr>
        <p:txBody>
          <a:bodyPr vert="horz" lIns="91440" tIns="45720" rIns="91440" bIns="45720" rtlCol="0" anchor="t" anchorCtr="0">
            <a:noAutofit/>
          </a:bodyPr>
          <a:lstStyle/>
          <a:p>
            <a:pPr marL="0" indent="0" algn="ctr">
              <a:buNone/>
            </a:pPr>
            <a:r>
              <a:rPr lang="en-US" sz="1800" b="1" dirty="0">
                <a:latin typeface="Verdana"/>
                <a:ea typeface="Verdana"/>
              </a:rPr>
              <a:t>Investigative Techniques</a:t>
            </a:r>
          </a:p>
          <a:p>
            <a:pPr>
              <a:buFont typeface="Arial" panose="020B0604020202020204" pitchFamily="34" charset="0"/>
              <a:buChar char="•"/>
            </a:pPr>
            <a:r>
              <a:rPr lang="en-US" sz="1500" dirty="0">
                <a:latin typeface="Verdana"/>
                <a:ea typeface="Verdana"/>
              </a:rPr>
              <a:t>Victim Interviews &amp; Trauma-Informed Interviewing (continually building trust is priority)</a:t>
            </a:r>
            <a:endParaRPr lang="en-US" sz="1500" dirty="0"/>
          </a:p>
          <a:p>
            <a:pPr>
              <a:buFont typeface="Arial" panose="020B0604020202020204" pitchFamily="34" charset="0"/>
              <a:buChar char="•"/>
            </a:pPr>
            <a:r>
              <a:rPr lang="en-US" sz="1500" dirty="0">
                <a:latin typeface="Verdana"/>
                <a:ea typeface="Verdana"/>
              </a:rPr>
              <a:t>Parent Statements</a:t>
            </a:r>
          </a:p>
          <a:p>
            <a:pPr>
              <a:buFont typeface="Arial" panose="020B0604020202020204" pitchFamily="34" charset="0"/>
              <a:buChar char="•"/>
            </a:pPr>
            <a:r>
              <a:rPr lang="en-US" sz="1500" dirty="0">
                <a:latin typeface="Verdana"/>
                <a:ea typeface="Verdana"/>
              </a:rPr>
              <a:t>Colleterial/Witness Statements</a:t>
            </a:r>
          </a:p>
          <a:p>
            <a:pPr>
              <a:buFont typeface="Arial" panose="020B0604020202020204" pitchFamily="34" charset="0"/>
              <a:buChar char="•"/>
            </a:pPr>
            <a:r>
              <a:rPr lang="en-US" sz="1500" dirty="0">
                <a:latin typeface="Verdana"/>
                <a:ea typeface="Verdana"/>
              </a:rPr>
              <a:t>Cell phone and digital forensics</a:t>
            </a:r>
          </a:p>
          <a:p>
            <a:pPr>
              <a:buFont typeface="Arial" panose="020B0604020202020204" pitchFamily="34" charset="0"/>
              <a:buChar char="•"/>
            </a:pPr>
            <a:r>
              <a:rPr lang="en-US" sz="1500" dirty="0">
                <a:latin typeface="Verdana"/>
                <a:ea typeface="Verdana"/>
              </a:rPr>
              <a:t>Search Warrants</a:t>
            </a:r>
          </a:p>
          <a:p>
            <a:pPr>
              <a:buFont typeface="Arial" panose="020B0604020202020204" pitchFamily="34" charset="0"/>
              <a:buChar char="•"/>
            </a:pPr>
            <a:r>
              <a:rPr lang="en-US" sz="1500" dirty="0">
                <a:latin typeface="Verdana"/>
                <a:ea typeface="Verdana"/>
              </a:rPr>
              <a:t>Physical and Electronic Surveillance</a:t>
            </a:r>
          </a:p>
          <a:p>
            <a:pPr>
              <a:buFont typeface="Arial" panose="020B0604020202020204" pitchFamily="34" charset="0"/>
              <a:buChar char="•"/>
            </a:pPr>
            <a:r>
              <a:rPr lang="en-US" sz="1500" dirty="0">
                <a:latin typeface="Verdana"/>
                <a:ea typeface="Verdana"/>
              </a:rPr>
              <a:t>Undercover Operations</a:t>
            </a:r>
          </a:p>
          <a:p>
            <a:pPr>
              <a:buFont typeface="Arial" panose="020B0604020202020204" pitchFamily="34" charset="0"/>
              <a:buChar char="•"/>
            </a:pPr>
            <a:r>
              <a:rPr lang="en-US" sz="1500" dirty="0">
                <a:latin typeface="Verdana"/>
                <a:ea typeface="Verdana"/>
              </a:rPr>
              <a:t>Financial Analysis</a:t>
            </a:r>
          </a:p>
          <a:p>
            <a:pPr marL="305435" indent="-305435"/>
            <a:endParaRPr lang="en-US"/>
          </a:p>
        </p:txBody>
      </p:sp>
      <p:sp>
        <p:nvSpPr>
          <p:cNvPr id="5" name="Slide Number Placeholder 4">
            <a:extLst>
              <a:ext uri="{FF2B5EF4-FFF2-40B4-BE49-F238E27FC236}">
                <a16:creationId xmlns:a16="http://schemas.microsoft.com/office/drawing/2014/main" id="{146786E0-2D38-5E8B-3861-19BB0130007A}"/>
              </a:ext>
            </a:extLst>
          </p:cNvPr>
          <p:cNvSpPr>
            <a:spLocks noGrp="1"/>
          </p:cNvSpPr>
          <p:nvPr>
            <p:ph type="sldNum" sz="quarter" idx="12"/>
          </p:nvPr>
        </p:nvSpPr>
        <p:spPr/>
        <p:txBody>
          <a:bodyPr/>
          <a:lstStyle/>
          <a:p>
            <a:fld id="{3A98EE3D-8CD1-4C3F-BD1C-C98C9596463C}" type="slidenum">
              <a:rPr lang="en-US" smtClean="0"/>
              <a:t>69</a:t>
            </a:fld>
            <a:endParaRPr lang="en-US"/>
          </a:p>
        </p:txBody>
      </p:sp>
      <p:pic>
        <p:nvPicPr>
          <p:cNvPr id="7" name="Picture 6">
            <a:extLst>
              <a:ext uri="{FF2B5EF4-FFF2-40B4-BE49-F238E27FC236}">
                <a16:creationId xmlns:a16="http://schemas.microsoft.com/office/drawing/2014/main" id="{0A515CB2-9AB9-FD8D-9D48-BC8276119D24}"/>
              </a:ext>
            </a:extLst>
          </p:cNvPr>
          <p:cNvPicPr>
            <a:picLocks noChangeAspect="1"/>
          </p:cNvPicPr>
          <p:nvPr/>
        </p:nvPicPr>
        <p:blipFill>
          <a:blip r:embed="rId3"/>
          <a:stretch>
            <a:fillRect/>
          </a:stretch>
        </p:blipFill>
        <p:spPr>
          <a:xfrm>
            <a:off x="10296505" y="368605"/>
            <a:ext cx="1770034" cy="1354267"/>
          </a:xfrm>
          <a:prstGeom prst="rect">
            <a:avLst/>
          </a:prstGeom>
        </p:spPr>
      </p:pic>
    </p:spTree>
    <p:extLst>
      <p:ext uri="{BB962C8B-B14F-4D97-AF65-F5344CB8AC3E}">
        <p14:creationId xmlns:p14="http://schemas.microsoft.com/office/powerpoint/2010/main" val="262097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04DC5-81F6-D353-3122-A2FEC3EED52D}"/>
              </a:ext>
            </a:extLst>
          </p:cNvPr>
          <p:cNvSpPr>
            <a:spLocks noGrp="1"/>
          </p:cNvSpPr>
          <p:nvPr>
            <p:ph idx="1"/>
          </p:nvPr>
        </p:nvSpPr>
        <p:spPr>
          <a:xfrm>
            <a:off x="581192" y="1299901"/>
            <a:ext cx="11029615" cy="3507486"/>
          </a:xfrm>
        </p:spPr>
        <p:txBody>
          <a:bodyPr>
            <a:normAutofit/>
          </a:bodyPr>
          <a:lstStyle/>
          <a:p>
            <a:pPr marL="0" indent="0">
              <a:buNone/>
            </a:pPr>
            <a:r>
              <a:rPr lang="en-US" sz="1400" b="1" i="1"/>
              <a:t>There is no one single profile of traffickers:</a:t>
            </a:r>
          </a:p>
        </p:txBody>
      </p:sp>
      <p:sp>
        <p:nvSpPr>
          <p:cNvPr id="3" name="Title 2">
            <a:extLst>
              <a:ext uri="{FF2B5EF4-FFF2-40B4-BE49-F238E27FC236}">
                <a16:creationId xmlns:a16="http://schemas.microsoft.com/office/drawing/2014/main" id="{0FFF334E-9DF1-D849-A8BA-D669A94A82B6}"/>
              </a:ext>
            </a:extLst>
          </p:cNvPr>
          <p:cNvSpPr>
            <a:spLocks noGrp="1"/>
          </p:cNvSpPr>
          <p:nvPr>
            <p:ph type="title"/>
          </p:nvPr>
        </p:nvSpPr>
        <p:spPr/>
        <p:txBody>
          <a:bodyPr/>
          <a:lstStyle/>
          <a:p>
            <a:r>
              <a:rPr lang="en-US"/>
              <a:t>Profiling Human Traffickers</a:t>
            </a:r>
            <a:br>
              <a:rPr lang="en-US"/>
            </a:br>
            <a:endParaRPr lang="en-US"/>
          </a:p>
        </p:txBody>
      </p:sp>
      <p:sp>
        <p:nvSpPr>
          <p:cNvPr id="4" name="Slide Number Placeholder 3">
            <a:extLst>
              <a:ext uri="{FF2B5EF4-FFF2-40B4-BE49-F238E27FC236}">
                <a16:creationId xmlns:a16="http://schemas.microsoft.com/office/drawing/2014/main" id="{1E91B1EC-AF92-7A01-47BB-697B8F4CD083}"/>
              </a:ext>
            </a:extLst>
          </p:cNvPr>
          <p:cNvSpPr>
            <a:spLocks noGrp="1"/>
          </p:cNvSpPr>
          <p:nvPr>
            <p:ph type="sldNum" sz="quarter" idx="12"/>
          </p:nvPr>
        </p:nvSpPr>
        <p:spPr/>
        <p:txBody>
          <a:bodyPr/>
          <a:lstStyle/>
          <a:p>
            <a:fld id="{3A98EE3D-8CD1-4C3F-BD1C-C98C9596463C}" type="slidenum">
              <a:rPr lang="en-US" smtClean="0"/>
              <a:pPr/>
              <a:t>7</a:t>
            </a:fld>
            <a:endParaRPr lang="en-US"/>
          </a:p>
        </p:txBody>
      </p:sp>
      <p:pic>
        <p:nvPicPr>
          <p:cNvPr id="5" name="Picture 4" descr="Diagram&#10;&#10;Description automatically generated">
            <a:extLst>
              <a:ext uri="{FF2B5EF4-FFF2-40B4-BE49-F238E27FC236}">
                <a16:creationId xmlns:a16="http://schemas.microsoft.com/office/drawing/2014/main" id="{672C64D7-8C7B-CDC1-E72F-2CA2D6D52FE8}"/>
              </a:ext>
            </a:extLst>
          </p:cNvPr>
          <p:cNvPicPr>
            <a:picLocks noChangeAspect="1"/>
          </p:cNvPicPr>
          <p:nvPr/>
        </p:nvPicPr>
        <p:blipFill rotWithShape="1">
          <a:blip r:embed="rId3">
            <a:extLst>
              <a:ext uri="{28A0092B-C50C-407E-A947-70E740481C1C}">
                <a14:useLocalDpi xmlns:a14="http://schemas.microsoft.com/office/drawing/2010/main" val="0"/>
              </a:ext>
            </a:extLst>
          </a:blip>
          <a:srcRect r="43879"/>
          <a:stretch/>
        </p:blipFill>
        <p:spPr>
          <a:xfrm>
            <a:off x="3686859" y="1894678"/>
            <a:ext cx="4818280" cy="4829382"/>
          </a:xfrm>
          <a:prstGeom prst="rect">
            <a:avLst/>
          </a:prstGeom>
        </p:spPr>
      </p:pic>
      <p:sp>
        <p:nvSpPr>
          <p:cNvPr id="6" name="TextBox 5">
            <a:extLst>
              <a:ext uri="{FF2B5EF4-FFF2-40B4-BE49-F238E27FC236}">
                <a16:creationId xmlns:a16="http://schemas.microsoft.com/office/drawing/2014/main" id="{5837BB64-6202-F0A5-E029-126157E17F4A}"/>
              </a:ext>
            </a:extLst>
          </p:cNvPr>
          <p:cNvSpPr txBox="1"/>
          <p:nvPr/>
        </p:nvSpPr>
        <p:spPr>
          <a:xfrm>
            <a:off x="442646" y="3259723"/>
            <a:ext cx="3382759" cy="338554"/>
          </a:xfrm>
          <a:prstGeom prst="rect">
            <a:avLst/>
          </a:prstGeom>
          <a:noFill/>
        </p:spPr>
        <p:txBody>
          <a:bodyPr wrap="square" lIns="0" rIns="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1">
                <a:ln>
                  <a:noFill/>
                </a:ln>
                <a:solidFill>
                  <a:schemeClr val="tx1">
                    <a:lumMod val="75000"/>
                    <a:lumOff val="25000"/>
                  </a:schemeClr>
                </a:solidFill>
                <a:effectLst/>
                <a:uLnTx/>
                <a:uFillTx/>
                <a:cs typeface="Arial" panose="020B0604020202020204" pitchFamily="34" charset="0"/>
              </a:rPr>
              <a:t>Not always organized criminals.</a:t>
            </a:r>
          </a:p>
        </p:txBody>
      </p:sp>
      <p:sp>
        <p:nvSpPr>
          <p:cNvPr id="7" name="TextBox 6">
            <a:extLst>
              <a:ext uri="{FF2B5EF4-FFF2-40B4-BE49-F238E27FC236}">
                <a16:creationId xmlns:a16="http://schemas.microsoft.com/office/drawing/2014/main" id="{93683965-BD63-25BD-13A9-0851A6EBF6FC}"/>
              </a:ext>
            </a:extLst>
          </p:cNvPr>
          <p:cNvSpPr txBox="1"/>
          <p:nvPr/>
        </p:nvSpPr>
        <p:spPr>
          <a:xfrm>
            <a:off x="0" y="5081084"/>
            <a:ext cx="3887750" cy="584775"/>
          </a:xfrm>
          <a:prstGeom prst="rect">
            <a:avLst/>
          </a:prstGeom>
          <a:noFill/>
        </p:spPr>
        <p:txBody>
          <a:bodyPr wrap="square" lIns="0" rIns="0" rtlCol="0" anchor="t">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1">
                <a:ln>
                  <a:noFill/>
                </a:ln>
                <a:solidFill>
                  <a:schemeClr val="tx1">
                    <a:lumMod val="75000"/>
                    <a:lumOff val="25000"/>
                  </a:schemeClr>
                </a:solidFill>
                <a:effectLst/>
                <a:uLnTx/>
                <a:uFillTx/>
                <a:cs typeface="Arial" panose="020B0604020202020204" pitchFamily="34" charset="0"/>
              </a:rPr>
              <a:t>Both men and women of varying ages.</a:t>
            </a:r>
          </a:p>
        </p:txBody>
      </p:sp>
      <p:sp>
        <p:nvSpPr>
          <p:cNvPr id="8" name="TextBox 7">
            <a:extLst>
              <a:ext uri="{FF2B5EF4-FFF2-40B4-BE49-F238E27FC236}">
                <a16:creationId xmlns:a16="http://schemas.microsoft.com/office/drawing/2014/main" id="{3695EC97-32D8-5C48-1F02-6A5A2163D2C1}"/>
              </a:ext>
            </a:extLst>
          </p:cNvPr>
          <p:cNvSpPr txBox="1"/>
          <p:nvPr/>
        </p:nvSpPr>
        <p:spPr>
          <a:xfrm>
            <a:off x="6661144" y="1354398"/>
            <a:ext cx="5339267" cy="830997"/>
          </a:xfrm>
          <a:prstGeom prst="rect">
            <a:avLst/>
          </a:prstGeom>
          <a:noFill/>
        </p:spPr>
        <p:txBody>
          <a:bodyPr wrap="square" lIns="0" rIns="0" rtlCol="0" anchor="t">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1">
                <a:ln>
                  <a:noFill/>
                </a:ln>
                <a:solidFill>
                  <a:schemeClr val="tx1">
                    <a:lumMod val="75000"/>
                    <a:lumOff val="25000"/>
                  </a:schemeClr>
                </a:solidFill>
                <a:effectLst/>
                <a:uLnTx/>
                <a:uFillTx/>
                <a:cs typeface="Arial" panose="020B0604020202020204" pitchFamily="34" charset="0"/>
              </a:rPr>
              <a:t>A trafficker can be a boyfriend, </a:t>
            </a:r>
            <a:r>
              <a:rPr lang="en-US" sz="1600" noProof="1">
                <a:solidFill>
                  <a:schemeClr val="tx1">
                    <a:lumMod val="75000"/>
                    <a:lumOff val="25000"/>
                  </a:schemeClr>
                </a:solidFill>
                <a:cs typeface="Arial" panose="020B0604020202020204" pitchFamily="34" charset="0"/>
              </a:rPr>
              <a:t>employer</a:t>
            </a:r>
            <a:r>
              <a:rPr kumimoji="0" lang="en-US" sz="1600" b="0" i="0" u="none" strike="noStrike" kern="1200" cap="none" spc="0" normalizeH="0" baseline="0" noProof="1">
                <a:ln>
                  <a:noFill/>
                </a:ln>
                <a:solidFill>
                  <a:schemeClr val="tx1">
                    <a:lumMod val="75000"/>
                    <a:lumOff val="25000"/>
                  </a:schemeClr>
                </a:solidFill>
                <a:effectLst/>
                <a:uLnTx/>
                <a:uFillTx/>
                <a:cs typeface="Arial" panose="020B0604020202020204" pitchFamily="34" charset="0"/>
              </a:rPr>
              <a:t>, father, mother, uncle, coach, teacher, or anyone exerting control over </a:t>
            </a:r>
            <a:r>
              <a:rPr lang="en-US" sz="1600" noProof="1">
                <a:solidFill>
                  <a:schemeClr val="tx1">
                    <a:lumMod val="75000"/>
                    <a:lumOff val="25000"/>
                  </a:schemeClr>
                </a:solidFill>
                <a:cs typeface="Arial" panose="020B0604020202020204" pitchFamily="34" charset="0"/>
              </a:rPr>
              <a:t>someone,</a:t>
            </a:r>
            <a:r>
              <a:rPr kumimoji="0" lang="en-US" sz="1600" b="0" i="0" u="none" strike="noStrike" kern="1200" cap="none" spc="0" normalizeH="0" baseline="0" noProof="1">
                <a:ln>
                  <a:noFill/>
                </a:ln>
                <a:solidFill>
                  <a:schemeClr val="tx1">
                    <a:lumMod val="75000"/>
                    <a:lumOff val="25000"/>
                  </a:schemeClr>
                </a:solidFill>
                <a:effectLst/>
                <a:uLnTx/>
                <a:uFillTx/>
                <a:cs typeface="Arial" panose="020B0604020202020204" pitchFamily="34" charset="0"/>
              </a:rPr>
              <a:t> even a peer.</a:t>
            </a:r>
          </a:p>
        </p:txBody>
      </p:sp>
      <p:sp>
        <p:nvSpPr>
          <p:cNvPr id="9" name="TextBox 8">
            <a:extLst>
              <a:ext uri="{FF2B5EF4-FFF2-40B4-BE49-F238E27FC236}">
                <a16:creationId xmlns:a16="http://schemas.microsoft.com/office/drawing/2014/main" id="{8131775F-4A27-F08A-3D67-4BCE1EE8AD87}"/>
              </a:ext>
            </a:extLst>
          </p:cNvPr>
          <p:cNvSpPr txBox="1"/>
          <p:nvPr/>
        </p:nvSpPr>
        <p:spPr>
          <a:xfrm>
            <a:off x="8505139" y="3216313"/>
            <a:ext cx="3382759" cy="338554"/>
          </a:xfrm>
          <a:prstGeom prst="rect">
            <a:avLst/>
          </a:prstGeom>
          <a:noFill/>
        </p:spPr>
        <p:txBody>
          <a:bodyPr wrap="square" lIns="0" rIns="0" rtlCol="0" anchor="t">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1">
                <a:ln>
                  <a:noFill/>
                </a:ln>
                <a:solidFill>
                  <a:schemeClr val="tx1">
                    <a:lumMod val="75000"/>
                    <a:lumOff val="25000"/>
                  </a:schemeClr>
                </a:solidFill>
                <a:effectLst/>
                <a:uLnTx/>
                <a:uFillTx/>
                <a:cs typeface="Arial" panose="020B0604020202020204" pitchFamily="34" charset="0"/>
              </a:rPr>
              <a:t>Any ethnicity or race.</a:t>
            </a:r>
          </a:p>
        </p:txBody>
      </p:sp>
      <p:sp>
        <p:nvSpPr>
          <p:cNvPr id="10" name="TextBox 9">
            <a:extLst>
              <a:ext uri="{FF2B5EF4-FFF2-40B4-BE49-F238E27FC236}">
                <a16:creationId xmlns:a16="http://schemas.microsoft.com/office/drawing/2014/main" id="{EA11132E-B26D-B385-6003-0A82E9A645D0}"/>
              </a:ext>
            </a:extLst>
          </p:cNvPr>
          <p:cNvSpPr txBox="1"/>
          <p:nvPr/>
        </p:nvSpPr>
        <p:spPr>
          <a:xfrm>
            <a:off x="8505139" y="4973323"/>
            <a:ext cx="2648636" cy="1077218"/>
          </a:xfrm>
          <a:prstGeom prst="rect">
            <a:avLst/>
          </a:prstGeom>
          <a:noFill/>
        </p:spPr>
        <p:txBody>
          <a:bodyPr wrap="square" lIns="0" rIns="0" rtlCol="0" anchor="t">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1">
                <a:ln>
                  <a:noFill/>
                </a:ln>
                <a:solidFill>
                  <a:schemeClr val="tx1">
                    <a:lumMod val="75000"/>
                    <a:lumOff val="25000"/>
                  </a:schemeClr>
                </a:solidFill>
                <a:effectLst/>
                <a:uLnTx/>
                <a:uFillTx/>
                <a:cs typeface="Arial" panose="020B0604020202020204" pitchFamily="34" charset="0"/>
              </a:rPr>
              <a:t>Anyone who benefits from the commercial sexual or labor exploitation.</a:t>
            </a:r>
          </a:p>
        </p:txBody>
      </p:sp>
      <p:pic>
        <p:nvPicPr>
          <p:cNvPr id="13" name="Picture 12">
            <a:extLst>
              <a:ext uri="{FF2B5EF4-FFF2-40B4-BE49-F238E27FC236}">
                <a16:creationId xmlns:a16="http://schemas.microsoft.com/office/drawing/2014/main" id="{08FDD7F7-B599-2DE9-A24F-37B833C448EB}"/>
              </a:ext>
            </a:extLst>
          </p:cNvPr>
          <p:cNvPicPr>
            <a:picLocks noChangeAspect="1"/>
          </p:cNvPicPr>
          <p:nvPr/>
        </p:nvPicPr>
        <p:blipFill>
          <a:blip r:embed="rId4"/>
          <a:stretch>
            <a:fillRect/>
          </a:stretch>
        </p:blipFill>
        <p:spPr>
          <a:xfrm>
            <a:off x="10274733" y="183547"/>
            <a:ext cx="1770034" cy="1354267"/>
          </a:xfrm>
          <a:prstGeom prst="rect">
            <a:avLst/>
          </a:prstGeom>
        </p:spPr>
      </p:pic>
    </p:spTree>
    <p:extLst>
      <p:ext uri="{BB962C8B-B14F-4D97-AF65-F5344CB8AC3E}">
        <p14:creationId xmlns:p14="http://schemas.microsoft.com/office/powerpoint/2010/main" val="41883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97" y="225726"/>
            <a:ext cx="11561737" cy="656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2133600" y="2286000"/>
            <a:ext cx="8037513" cy="98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sz="2000" b="1">
                <a:solidFill>
                  <a:srgbClr val="4C4C4C"/>
                </a:solidFill>
                <a:latin typeface="Verdana"/>
                <a:ea typeface="MS PGothic"/>
              </a:rPr>
              <a:t>State of Florida: </a:t>
            </a:r>
            <a:r>
              <a:rPr lang="en-US" sz="1800" b="1">
                <a:solidFill>
                  <a:srgbClr val="000000"/>
                </a:solidFill>
                <a:latin typeface="Verdana"/>
                <a:ea typeface="MS PGothic"/>
              </a:rPr>
              <a:t>He Promised Her Forever — Instead, He Sold Her Dreams for Profit</a:t>
            </a:r>
            <a:endParaRPr lang="en-US" altLang="en-US" sz="2000" b="1">
              <a:solidFill>
                <a:srgbClr val="4C4C4C"/>
              </a:solidFill>
              <a:latin typeface="Verdana"/>
            </a:endParaRPr>
          </a:p>
          <a:p>
            <a:endParaRPr lang="en-US" altLang="en-US" sz="2000" b="1">
              <a:solidFill>
                <a:srgbClr val="4C4C4C"/>
              </a:solidFill>
              <a:latin typeface="Amasis MT Pro" panose="02040504050005020304" pitchFamily="18" charset="0"/>
            </a:endParaRPr>
          </a:p>
        </p:txBody>
      </p:sp>
      <p:sp>
        <p:nvSpPr>
          <p:cNvPr id="3076" name="Rectangle 4"/>
          <p:cNvSpPr>
            <a:spLocks noChangeArrowheads="1"/>
          </p:cNvSpPr>
          <p:nvPr/>
        </p:nvSpPr>
        <p:spPr bwMode="auto">
          <a:xfrm>
            <a:off x="2209800" y="3048000"/>
            <a:ext cx="37338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6324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6091135" y="2976674"/>
            <a:ext cx="2336707" cy="353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sz="1000" kern="100">
                <a:effectLst/>
                <a:latin typeface="Times"/>
                <a:ea typeface="Aptos" panose="020B0004020202020204" pitchFamily="34" charset="0"/>
                <a:cs typeface="Times New Roman"/>
              </a:rPr>
              <a:t>Jared Jones, a </a:t>
            </a:r>
            <a:r>
              <a:rPr lang="en-US" sz="1000" kern="100">
                <a:latin typeface="Times"/>
                <a:ea typeface="Aptos" panose="020B0004020202020204" pitchFamily="34" charset="0"/>
                <a:cs typeface="Times New Roman"/>
              </a:rPr>
              <a:t>21</a:t>
            </a:r>
            <a:r>
              <a:rPr lang="en-US" sz="1000" kern="100">
                <a:effectLst/>
                <a:latin typeface="Times"/>
                <a:ea typeface="Aptos" panose="020B0004020202020204" pitchFamily="34" charset="0"/>
                <a:cs typeface="Times New Roman"/>
              </a:rPr>
              <a:t>-year-old male</a:t>
            </a:r>
            <a:r>
              <a:rPr lang="en-US" sz="1000" kern="100">
                <a:latin typeface="Times"/>
                <a:ea typeface="Aptos" panose="020B0004020202020204" pitchFamily="34" charset="0"/>
                <a:cs typeface="Times New Roman"/>
              </a:rPr>
              <a:t>, and known</a:t>
            </a:r>
            <a:r>
              <a:rPr lang="en-US" sz="1000" kern="100">
                <a:effectLst/>
                <a:latin typeface="Times"/>
                <a:ea typeface="Aptos" panose="020B0004020202020204" pitchFamily="34" charset="0"/>
                <a:cs typeface="Times New Roman"/>
              </a:rPr>
              <a:t> gang member from Orlando, Fl</a:t>
            </a:r>
            <a:r>
              <a:rPr lang="en-US" sz="1000" kern="100">
                <a:latin typeface="Times"/>
                <a:ea typeface="Aptos" panose="020B0004020202020204" pitchFamily="34" charset="0"/>
                <a:cs typeface="Times New Roman"/>
              </a:rPr>
              <a:t> was arrested this week on charges of human trafficking.</a:t>
            </a:r>
            <a:r>
              <a:rPr lang="en-US" sz="1100">
                <a:effectLst/>
                <a:latin typeface="Times"/>
                <a:ea typeface="Aptos" panose="020B0004020202020204" pitchFamily="34" charset="0"/>
                <a:cs typeface="Times New Roman"/>
              </a:rPr>
              <a:t> Jones met the victim at a local high school. </a:t>
            </a:r>
            <a:r>
              <a:rPr lang="en-US" sz="1100">
                <a:latin typeface="Times"/>
                <a:ea typeface="Aptos" panose="020B0004020202020204" pitchFamily="34" charset="0"/>
                <a:cs typeface="Times New Roman"/>
              </a:rPr>
              <a:t>The</a:t>
            </a:r>
            <a:r>
              <a:rPr lang="en-US" sz="1100">
                <a:effectLst/>
                <a:latin typeface="Times"/>
                <a:ea typeface="Aptos" panose="020B0004020202020204" pitchFamily="34" charset="0"/>
                <a:cs typeface="Times New Roman"/>
              </a:rPr>
              <a:t> </a:t>
            </a:r>
            <a:r>
              <a:rPr lang="en-US" sz="1100">
                <a:latin typeface="Times"/>
                <a:ea typeface="Aptos" panose="020B0004020202020204" pitchFamily="34" charset="0"/>
                <a:cs typeface="Times New Roman"/>
              </a:rPr>
              <a:t>two </a:t>
            </a:r>
            <a:r>
              <a:rPr lang="en-US" sz="1100">
                <a:effectLst/>
                <a:latin typeface="Times"/>
                <a:ea typeface="Aptos" panose="020B0004020202020204" pitchFamily="34" charset="0"/>
                <a:cs typeface="Times New Roman"/>
              </a:rPr>
              <a:t>began dating and he promised to love her forever and marry her. </a:t>
            </a:r>
            <a:r>
              <a:rPr lang="en-US" sz="1100">
                <a:latin typeface="Times"/>
                <a:ea typeface="Aptos" panose="020B0004020202020204" pitchFamily="34" charset="0"/>
                <a:cs typeface="Times New Roman"/>
              </a:rPr>
              <a:t>Jones told her he wanted to be a photographer, and he convinced her to let him take pictures of her to submit for local modeling contests. As time went on, Jones encouraged more sexually graphic images. The young victim complied because she did not want to make Jones unhappy. Jones posted the images online and advertised the youth for sex. When the youth discovered the ads, she tried to break up with Jones. However, Jones threatened </a:t>
            </a:r>
            <a:endParaRPr lang="en-US" altLang="en-US" sz="1100">
              <a:latin typeface="Times"/>
              <a:cs typeface="Times New Roman"/>
            </a:endParaRPr>
          </a:p>
        </p:txBody>
      </p:sp>
      <p:sp>
        <p:nvSpPr>
          <p:cNvPr id="3079" name="Text Box 7"/>
          <p:cNvSpPr txBox="1">
            <a:spLocks noChangeArrowheads="1"/>
          </p:cNvSpPr>
          <p:nvPr/>
        </p:nvSpPr>
        <p:spPr bwMode="auto">
          <a:xfrm>
            <a:off x="8426651" y="2976045"/>
            <a:ext cx="2412310" cy="267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anchor="t">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000">
                <a:latin typeface="Times"/>
                <a:ea typeface="MS PGothic"/>
                <a:cs typeface="Times"/>
              </a:rPr>
              <a:t>to post the images to her social media pages and send the photos and videos to her friends at school. Jones </a:t>
            </a:r>
            <a:r>
              <a:rPr lang="en-US" sz="1100">
                <a:latin typeface="Times"/>
                <a:ea typeface="MS PGothic"/>
                <a:cs typeface="Times"/>
              </a:rPr>
              <a:t>threatened the youth, if she ever told anyone about him, he would harm her family. </a:t>
            </a:r>
            <a:r>
              <a:rPr lang="en-US" altLang="en-US" sz="1000">
                <a:latin typeface="Times"/>
                <a:ea typeface="MS PGothic"/>
                <a:cs typeface="Times"/>
              </a:rPr>
              <a:t>Jones had been trafficking the youth for nearly a year before the police received a tip from the Florida Human Trafficking Hotline. Jones has been charged with human trafficking, drug trafficking and possession, production and distributing Child Sexual Material.  </a:t>
            </a:r>
            <a:endParaRPr lang="en-US"/>
          </a:p>
          <a:p>
            <a:pPr>
              <a:spcBef>
                <a:spcPct val="50000"/>
              </a:spcBef>
            </a:pPr>
            <a:r>
              <a:rPr lang="en-US" altLang="en-US" sz="1000" i="1">
                <a:latin typeface="Times"/>
                <a:ea typeface="MS PGothic"/>
                <a:cs typeface="Times"/>
              </a:rPr>
              <a:t>If you suspect human trafficking, please contact the Florida Abuse Hotline </a:t>
            </a:r>
            <a:r>
              <a:rPr lang="en-US" altLang="en-US" sz="1000" b="1" i="1">
                <a:latin typeface="Times"/>
                <a:ea typeface="MS PGothic"/>
                <a:cs typeface="Times"/>
              </a:rPr>
              <a:t>1-800-96-ABUSE</a:t>
            </a:r>
            <a:r>
              <a:rPr lang="en-US" altLang="en-US" sz="1000" i="1">
                <a:latin typeface="Times"/>
                <a:ea typeface="MS PGothic"/>
                <a:cs typeface="Times"/>
              </a:rPr>
              <a:t> or the Florida Human Trafficking Hotline </a:t>
            </a:r>
            <a:r>
              <a:rPr lang="en-US" altLang="en-US" sz="1000" b="1" i="1">
                <a:latin typeface="Times"/>
                <a:ea typeface="MS PGothic"/>
                <a:cs typeface="Times"/>
              </a:rPr>
              <a:t>1-855-FLA-SAFE</a:t>
            </a:r>
            <a:endParaRPr lang="en-US" i="1"/>
          </a:p>
        </p:txBody>
      </p:sp>
      <p:pic>
        <p:nvPicPr>
          <p:cNvPr id="3080"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1691285" y="949450"/>
            <a:ext cx="919234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GB" altLang="en-US" sz="5400" b="1">
                <a:solidFill>
                  <a:srgbClr val="4C4C4C"/>
                </a:solidFill>
                <a:latin typeface="Times"/>
                <a:ea typeface="MS PGothic"/>
                <a:cs typeface="Times"/>
              </a:rPr>
              <a:t>Floridian Freedom Times</a:t>
            </a:r>
          </a:p>
        </p:txBody>
      </p:sp>
      <p:sp>
        <p:nvSpPr>
          <p:cNvPr id="3082" name="Text Box 11"/>
          <p:cNvSpPr txBox="1">
            <a:spLocks noChangeArrowheads="1"/>
          </p:cNvSpPr>
          <p:nvPr/>
        </p:nvSpPr>
        <p:spPr bwMode="auto">
          <a:xfrm>
            <a:off x="1269670" y="1750979"/>
            <a:ext cx="27278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a:ea typeface="MS PGothic"/>
              </a:rPr>
              <a:t>www.FloridianFreedomTimes.com</a:t>
            </a:r>
          </a:p>
        </p:txBody>
      </p:sp>
      <p:sp>
        <p:nvSpPr>
          <p:cNvPr id="3084" name="Text Box 13"/>
          <p:cNvSpPr txBox="1">
            <a:spLocks noChangeArrowheads="1"/>
          </p:cNvSpPr>
          <p:nvPr/>
        </p:nvSpPr>
        <p:spPr bwMode="auto">
          <a:xfrm>
            <a:off x="9496300" y="1750980"/>
            <a:ext cx="18680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r>
              <a:rPr lang="en-GB" altLang="en-US" sz="1000" b="1">
                <a:solidFill>
                  <a:srgbClr val="4C4C4C"/>
                </a:solidFill>
                <a:latin typeface="Arial Black" panose="020B0A04020102020204" pitchFamily="34" charset="0"/>
              </a:rPr>
              <a:t>May 11, 2025</a:t>
            </a:r>
          </a:p>
        </p:txBody>
      </p:sp>
    </p:spTree>
    <p:extLst>
      <p:ext uri="{BB962C8B-B14F-4D97-AF65-F5344CB8AC3E}">
        <p14:creationId xmlns:p14="http://schemas.microsoft.com/office/powerpoint/2010/main" val="643786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FD4CA4-4E37-BB00-8BD3-492D3ED34F2E}"/>
              </a:ext>
            </a:extLst>
          </p:cNvPr>
          <p:cNvSpPr>
            <a:spLocks noGrp="1"/>
          </p:cNvSpPr>
          <p:nvPr>
            <p:ph type="title"/>
          </p:nvPr>
        </p:nvSpPr>
        <p:spPr>
          <a:xfrm>
            <a:off x="4995878" y="2109906"/>
            <a:ext cx="6593856" cy="2651374"/>
          </a:xfrm>
        </p:spPr>
        <p:txBody>
          <a:bodyPr>
            <a:normAutofit fontScale="90000"/>
          </a:bodyPr>
          <a:lstStyle/>
          <a:p>
            <a:r>
              <a:rPr lang="en-US" sz="3100" b="1" i="0">
                <a:solidFill>
                  <a:schemeClr val="bg1"/>
                </a:solidFill>
                <a:effectLst/>
                <a:latin typeface="+mj-lt"/>
              </a:rPr>
              <a:t>Community Human Trafficking Identification Guide for Commercial Sexual Exploitation of Children (CSEC) and Labor Trafficking</a:t>
            </a:r>
            <a:br>
              <a:rPr lang="en-US" sz="2800" b="1">
                <a:solidFill>
                  <a:schemeClr val="bg1"/>
                </a:solidFill>
                <a:latin typeface="Aptos Black" panose="020B0004020202020204" pitchFamily="34" charset="0"/>
              </a:rPr>
            </a:br>
            <a:endParaRPr lang="en-US"/>
          </a:p>
        </p:txBody>
      </p:sp>
      <p:pic>
        <p:nvPicPr>
          <p:cNvPr id="4" name="Picture 3">
            <a:extLst>
              <a:ext uri="{FF2B5EF4-FFF2-40B4-BE49-F238E27FC236}">
                <a16:creationId xmlns:a16="http://schemas.microsoft.com/office/drawing/2014/main" id="{688541A2-55F1-B692-F1F3-1BE20A10AC1D}"/>
              </a:ext>
            </a:extLst>
          </p:cNvPr>
          <p:cNvPicPr>
            <a:picLocks noChangeAspect="1"/>
          </p:cNvPicPr>
          <p:nvPr/>
        </p:nvPicPr>
        <p:blipFill>
          <a:blip r:embed="rId2"/>
          <a:stretch>
            <a:fillRect/>
          </a:stretch>
        </p:blipFill>
        <p:spPr>
          <a:xfrm>
            <a:off x="1457305" y="3808491"/>
            <a:ext cx="3196060" cy="3259266"/>
          </a:xfrm>
          <a:prstGeom prst="rect">
            <a:avLst/>
          </a:prstGeom>
        </p:spPr>
      </p:pic>
    </p:spTree>
    <p:extLst>
      <p:ext uri="{BB962C8B-B14F-4D97-AF65-F5344CB8AC3E}">
        <p14:creationId xmlns:p14="http://schemas.microsoft.com/office/powerpoint/2010/main" val="2734286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F5971A-BF79-4372-DFF1-02B99E465A75}"/>
              </a:ext>
            </a:extLst>
          </p:cNvPr>
          <p:cNvSpPr>
            <a:spLocks noGrp="1"/>
          </p:cNvSpPr>
          <p:nvPr>
            <p:ph type="sldNum" sz="quarter" idx="12"/>
          </p:nvPr>
        </p:nvSpPr>
        <p:spPr/>
        <p:txBody>
          <a:bodyPr/>
          <a:lstStyle/>
          <a:p>
            <a:fld id="{3A98EE3D-8CD1-4C3F-BD1C-C98C9596463C}" type="slidenum">
              <a:rPr lang="en-US" smtClean="0"/>
              <a:t>72</a:t>
            </a:fld>
            <a:endParaRPr lang="en-US"/>
          </a:p>
        </p:txBody>
      </p:sp>
      <p:pic>
        <p:nvPicPr>
          <p:cNvPr id="4" name="Picture 3">
            <a:extLst>
              <a:ext uri="{FF2B5EF4-FFF2-40B4-BE49-F238E27FC236}">
                <a16:creationId xmlns:a16="http://schemas.microsoft.com/office/drawing/2014/main" id="{937E7F67-4C0A-5DC4-EAFD-43D0A021F2C6}"/>
              </a:ext>
            </a:extLst>
          </p:cNvPr>
          <p:cNvPicPr>
            <a:picLocks noChangeAspect="1"/>
          </p:cNvPicPr>
          <p:nvPr/>
        </p:nvPicPr>
        <p:blipFill>
          <a:blip r:embed="rId3"/>
          <a:stretch>
            <a:fillRect/>
          </a:stretch>
        </p:blipFill>
        <p:spPr>
          <a:xfrm>
            <a:off x="0" y="461254"/>
            <a:ext cx="12192000" cy="6242271"/>
          </a:xfrm>
          <a:prstGeom prst="rect">
            <a:avLst/>
          </a:prstGeom>
        </p:spPr>
      </p:pic>
    </p:spTree>
    <p:extLst>
      <p:ext uri="{BB962C8B-B14F-4D97-AF65-F5344CB8AC3E}">
        <p14:creationId xmlns:p14="http://schemas.microsoft.com/office/powerpoint/2010/main" val="451217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C378E-EA10-BAE0-44FA-D543E85D91B4}"/>
              </a:ext>
            </a:extLst>
          </p:cNvPr>
          <p:cNvSpPr>
            <a:spLocks noGrp="1"/>
          </p:cNvSpPr>
          <p:nvPr>
            <p:ph type="title"/>
          </p:nvPr>
        </p:nvSpPr>
        <p:spPr/>
        <p:txBody>
          <a:bodyPr/>
          <a:lstStyle/>
          <a:p>
            <a:r>
              <a:rPr lang="en-US"/>
              <a:t>See it, suspect it, report it!</a:t>
            </a:r>
          </a:p>
        </p:txBody>
      </p:sp>
      <p:sp>
        <p:nvSpPr>
          <p:cNvPr id="4" name="Slide Number Placeholder 3">
            <a:extLst>
              <a:ext uri="{FF2B5EF4-FFF2-40B4-BE49-F238E27FC236}">
                <a16:creationId xmlns:a16="http://schemas.microsoft.com/office/drawing/2014/main" id="{293B0E08-D6B4-5DFD-D6DB-8770CD9BAE8F}"/>
              </a:ext>
            </a:extLst>
          </p:cNvPr>
          <p:cNvSpPr>
            <a:spLocks noGrp="1"/>
          </p:cNvSpPr>
          <p:nvPr>
            <p:ph type="sldNum" sz="quarter" idx="12"/>
          </p:nvPr>
        </p:nvSpPr>
        <p:spPr/>
        <p:txBody>
          <a:bodyPr/>
          <a:lstStyle/>
          <a:p>
            <a:fld id="{3A98EE3D-8CD1-4C3F-BD1C-C98C9596463C}" type="slidenum">
              <a:rPr lang="en-US" smtClean="0"/>
              <a:pPr/>
              <a:t>73</a:t>
            </a:fld>
            <a:endParaRPr lang="en-US"/>
          </a:p>
        </p:txBody>
      </p:sp>
      <p:graphicFrame>
        <p:nvGraphicFramePr>
          <p:cNvPr id="5" name="Content Placeholder 5">
            <a:extLst>
              <a:ext uri="{FF2B5EF4-FFF2-40B4-BE49-F238E27FC236}">
                <a16:creationId xmlns:a16="http://schemas.microsoft.com/office/drawing/2014/main" id="{4483F70D-541F-CF45-CD59-AB101D10F0BF}"/>
              </a:ext>
            </a:extLst>
          </p:cNvPr>
          <p:cNvGraphicFramePr>
            <a:graphicFrameLocks noGrp="1"/>
          </p:cNvGraphicFramePr>
          <p:nvPr>
            <p:ph idx="1"/>
            <p:extLst>
              <p:ext uri="{D42A27DB-BD31-4B8C-83A1-F6EECF244321}">
                <p14:modId xmlns:p14="http://schemas.microsoft.com/office/powerpoint/2010/main" val="2379769147"/>
              </p:ext>
            </p:extLst>
          </p:nvPr>
        </p:nvGraphicFramePr>
        <p:xfrm>
          <a:off x="581192" y="1480037"/>
          <a:ext cx="10287272" cy="484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id="{74E00949-D440-207B-C841-77778CD35526}"/>
              </a:ext>
            </a:extLst>
          </p:cNvPr>
          <p:cNvPicPr>
            <a:picLocks noChangeAspect="1"/>
          </p:cNvPicPr>
          <p:nvPr/>
        </p:nvPicPr>
        <p:blipFill>
          <a:blip r:embed="rId8"/>
          <a:stretch>
            <a:fillRect/>
          </a:stretch>
        </p:blipFill>
        <p:spPr>
          <a:xfrm>
            <a:off x="10209419" y="368605"/>
            <a:ext cx="1770034" cy="1354267"/>
          </a:xfrm>
          <a:prstGeom prst="rect">
            <a:avLst/>
          </a:prstGeom>
        </p:spPr>
      </p:pic>
    </p:spTree>
    <p:extLst>
      <p:ext uri="{BB962C8B-B14F-4D97-AF65-F5344CB8AC3E}">
        <p14:creationId xmlns:p14="http://schemas.microsoft.com/office/powerpoint/2010/main" val="4917794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with solid fill">
            <a:extLst>
              <a:ext uri="{FF2B5EF4-FFF2-40B4-BE49-F238E27FC236}">
                <a16:creationId xmlns:a16="http://schemas.microsoft.com/office/drawing/2014/main" id="{D156FD80-5DD2-9B9B-FD77-C45EA0EC1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496" y="1797916"/>
            <a:ext cx="3815381" cy="3815381"/>
          </a:xfrm>
          <a:prstGeom prst="rect">
            <a:avLst/>
          </a:prstGeom>
        </p:spPr>
      </p:pic>
      <p:sp>
        <p:nvSpPr>
          <p:cNvPr id="10" name="TextBox 9">
            <a:extLst>
              <a:ext uri="{FF2B5EF4-FFF2-40B4-BE49-F238E27FC236}">
                <a16:creationId xmlns:a16="http://schemas.microsoft.com/office/drawing/2014/main" id="{AF42F955-A3B9-A6F7-DD65-B9E963BD455F}"/>
              </a:ext>
            </a:extLst>
          </p:cNvPr>
          <p:cNvSpPr txBox="1"/>
          <p:nvPr/>
        </p:nvSpPr>
        <p:spPr>
          <a:xfrm>
            <a:off x="858566" y="6149519"/>
            <a:ext cx="4235431" cy="338554"/>
          </a:xfrm>
          <a:prstGeom prst="rect">
            <a:avLst/>
          </a:prstGeom>
          <a:noFill/>
        </p:spPr>
        <p:txBody>
          <a:bodyPr wrap="square" rtlCol="0">
            <a:spAutoFit/>
          </a:bodyPr>
          <a:lstStyle/>
          <a:p>
            <a:r>
              <a:rPr lang="en-US" sz="1600" b="1">
                <a:solidFill>
                  <a:schemeClr val="bg1"/>
                </a:solidFill>
                <a:latin typeface="Aptos Display" panose="020B0004020202020204" pitchFamily="34" charset="0"/>
                <a:cs typeface="Aharoni" panose="02010803020104030203" pitchFamily="2" charset="-79"/>
              </a:rPr>
              <a:t>Florida Department of Children and Families</a:t>
            </a:r>
          </a:p>
        </p:txBody>
      </p:sp>
      <p:sp>
        <p:nvSpPr>
          <p:cNvPr id="2" name="Content Placeholder 4">
            <a:extLst>
              <a:ext uri="{FF2B5EF4-FFF2-40B4-BE49-F238E27FC236}">
                <a16:creationId xmlns:a16="http://schemas.microsoft.com/office/drawing/2014/main" id="{370EDD3C-97F4-C2C5-D362-F4D70FAD29AC}"/>
              </a:ext>
            </a:extLst>
          </p:cNvPr>
          <p:cNvSpPr txBox="1">
            <a:spLocks/>
          </p:cNvSpPr>
          <p:nvPr/>
        </p:nvSpPr>
        <p:spPr>
          <a:xfrm>
            <a:off x="4270787" y="1894678"/>
            <a:ext cx="7290486" cy="5118437"/>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chemeClr val="tx1">
                  <a:lumMod val="85000"/>
                  <a:lumOff val="15000"/>
                </a:schemeClr>
              </a:buClr>
              <a:buFont typeface="Arial" panose="020B0604020202020204" pitchFamily="34" charset="0"/>
              <a:buNone/>
              <a:defRPr/>
            </a:pPr>
            <a:endParaRPr lang="en-US" altLang="en-US" sz="2400" b="1">
              <a:solidFill>
                <a:srgbClr val="153F60"/>
              </a:solidFill>
              <a:latin typeface="Aptos Display" panose="020B0004020202020204" pitchFamily="34" charset="0"/>
              <a:cs typeface="Arial" panose="020B0604020202020204" pitchFamily="34" charset="0"/>
            </a:endParaRPr>
          </a:p>
          <a:p>
            <a:pPr algn="ctr">
              <a:buClr>
                <a:schemeClr val="tx1">
                  <a:lumMod val="85000"/>
                  <a:lumOff val="15000"/>
                </a:schemeClr>
              </a:buClr>
              <a:buFont typeface="Arial" panose="020B0604020202020204" pitchFamily="34" charset="0"/>
              <a:buNone/>
              <a:defRPr/>
            </a:pPr>
            <a:endParaRPr lang="en-US" altLang="en-US" sz="2400" b="1">
              <a:solidFill>
                <a:srgbClr val="153F60"/>
              </a:solidFill>
              <a:latin typeface="Aptos Display" panose="020B0004020202020204" pitchFamily="34" charset="0"/>
              <a:cs typeface="Arial" panose="020B0604020202020204" pitchFamily="34" charset="0"/>
            </a:endParaRPr>
          </a:p>
          <a:p>
            <a:pPr algn="ctr">
              <a:buClr>
                <a:schemeClr val="tx1">
                  <a:lumMod val="85000"/>
                  <a:lumOff val="15000"/>
                </a:schemeClr>
              </a:buClr>
              <a:buFont typeface="Arial" panose="020B0604020202020204" pitchFamily="34" charset="0"/>
              <a:buNone/>
              <a:defRPr/>
            </a:pPr>
            <a:endParaRPr lang="en-US" altLang="en-US" sz="1600">
              <a:solidFill>
                <a:srgbClr val="153F60"/>
              </a:solidFill>
              <a:latin typeface="Aptos Display" panose="020B0004020202020204" pitchFamily="34" charset="0"/>
              <a:cs typeface="Arial" panose="020B0604020202020204" pitchFamily="34" charset="0"/>
            </a:endParaRPr>
          </a:p>
          <a:p>
            <a:pPr algn="ctr">
              <a:lnSpc>
                <a:spcPct val="100000"/>
              </a:lnSpc>
              <a:buClr>
                <a:schemeClr val="tx1">
                  <a:lumMod val="85000"/>
                  <a:lumOff val="15000"/>
                </a:schemeClr>
              </a:buClr>
              <a:buFont typeface="Arial" panose="020B0604020202020204" pitchFamily="34" charset="0"/>
              <a:buNone/>
              <a:defRPr/>
            </a:pPr>
            <a:r>
              <a:rPr lang="en-US" altLang="en-US" sz="2200" b="1">
                <a:cs typeface="Arial" panose="020B0604020202020204" pitchFamily="34" charset="0"/>
              </a:rPr>
              <a:t>Marina Anderson</a:t>
            </a:r>
            <a:br>
              <a:rPr lang="en-US" altLang="en-US" sz="2200" b="1">
                <a:cs typeface="Arial" panose="020B0604020202020204" pitchFamily="34" charset="0"/>
              </a:rPr>
            </a:br>
            <a:r>
              <a:rPr lang="en-US" altLang="en-US" sz="2200" b="1">
                <a:cs typeface="Arial" panose="020B0604020202020204" pitchFamily="34" charset="0"/>
              </a:rPr>
              <a:t>Department of Children and Families                            </a:t>
            </a:r>
            <a:r>
              <a:rPr lang="en-US" altLang="en-US" sz="2200">
                <a:cs typeface="Arial" panose="020B0604020202020204" pitchFamily="34" charset="0"/>
              </a:rPr>
              <a:t>Statewide Human Trafficking Training Specialist </a:t>
            </a:r>
            <a:r>
              <a:rPr lang="en-US" altLang="en-US" sz="2200">
                <a:solidFill>
                  <a:schemeClr val="accent1"/>
                </a:solidFill>
                <a:cs typeface="Arial" panose="020B0604020202020204" pitchFamily="34" charset="0"/>
                <a:hlinkClick r:id="rId5">
                  <a:extLst>
                    <a:ext uri="{A12FA001-AC4F-418D-AE19-62706E023703}">
                      <ahyp:hlinkClr xmlns:ahyp="http://schemas.microsoft.com/office/drawing/2018/hyperlinkcolor" val="tx"/>
                    </a:ext>
                  </a:extLst>
                </a:hlinkClick>
              </a:rPr>
              <a:t>Marina.Anderson@myflfamilies.com</a:t>
            </a:r>
            <a:r>
              <a:rPr lang="en-US" altLang="en-US" sz="2200">
                <a:solidFill>
                  <a:schemeClr val="accent1"/>
                </a:solidFill>
                <a:cs typeface="Arial" panose="020B0604020202020204" pitchFamily="34" charset="0"/>
              </a:rPr>
              <a:t> </a:t>
            </a:r>
          </a:p>
          <a:p>
            <a:pPr algn="ctr">
              <a:lnSpc>
                <a:spcPct val="100000"/>
              </a:lnSpc>
              <a:buClr>
                <a:schemeClr val="tx1">
                  <a:lumMod val="85000"/>
                  <a:lumOff val="15000"/>
                </a:schemeClr>
              </a:buClr>
              <a:buFont typeface="Arial" panose="020B0604020202020204" pitchFamily="34" charset="0"/>
              <a:buNone/>
              <a:defRPr/>
            </a:pPr>
            <a:endParaRPr lang="en-US" altLang="en-US" sz="2200">
              <a:solidFill>
                <a:schemeClr val="accent1"/>
              </a:solidFill>
              <a:cs typeface="Arial" panose="020B0604020202020204" pitchFamily="34" charset="0"/>
            </a:endParaRPr>
          </a:p>
          <a:p>
            <a:pPr marL="0" marR="0" indent="0" algn="ctr">
              <a:lnSpc>
                <a:spcPct val="107000"/>
              </a:lnSpc>
              <a:spcBef>
                <a:spcPts val="0"/>
              </a:spcBef>
              <a:spcAft>
                <a:spcPts val="0"/>
              </a:spcAft>
              <a:buNone/>
            </a:pPr>
            <a:r>
              <a:rPr lang="en-US" sz="2200" b="1">
                <a:effectLst/>
                <a:ea typeface="Calibri" panose="020F0502020204030204" pitchFamily="34" charset="0"/>
                <a:cs typeface="Calibri" panose="020F0502020204030204" pitchFamily="34" charset="0"/>
              </a:rPr>
              <a:t>Detective R. Ellis ID#6773</a:t>
            </a:r>
            <a:endParaRPr lang="en-US" sz="2200" b="1">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200" b="1">
                <a:effectLst/>
                <a:ea typeface="Calibri" panose="020F0502020204030204" pitchFamily="34" charset="0"/>
                <a:cs typeface="Calibri" panose="020F0502020204030204" pitchFamily="34" charset="0"/>
              </a:rPr>
              <a:t>Homeland Security Investigations INTERCEPT Taskforce </a:t>
            </a:r>
            <a:endParaRPr lang="en-US" sz="2200" b="1">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200">
                <a:effectLst/>
                <a:ea typeface="Calibri" panose="020F0502020204030204" pitchFamily="34" charset="0"/>
                <a:cs typeface="Calibri" panose="020F0502020204030204" pitchFamily="34" charset="0"/>
              </a:rPr>
              <a:t>Human Exploitation / VICE /North FL ICAC </a:t>
            </a:r>
          </a:p>
          <a:p>
            <a:pPr marL="0" marR="0" indent="0" algn="ctr">
              <a:lnSpc>
                <a:spcPct val="107000"/>
              </a:lnSpc>
              <a:spcBef>
                <a:spcPts val="0"/>
              </a:spcBef>
              <a:spcAft>
                <a:spcPts val="0"/>
              </a:spcAft>
              <a:buNone/>
            </a:pPr>
            <a:r>
              <a:rPr lang="en-US" sz="2200">
                <a:solidFill>
                  <a:schemeClr val="accent1"/>
                </a:solidFill>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rmellis@claysheriff.com</a:t>
            </a:r>
            <a:endParaRPr lang="en-US" sz="2200">
              <a:solidFill>
                <a:schemeClr val="accent1"/>
              </a:solidFill>
              <a:ea typeface="Calibri" panose="020F0502020204030204" pitchFamily="34" charset="0"/>
              <a:cs typeface="Calibri" panose="020F0502020204030204" pitchFamily="34" charset="0"/>
            </a:endParaRPr>
          </a:p>
          <a:p>
            <a:pPr marL="0" marR="0" indent="0" algn="ctr">
              <a:lnSpc>
                <a:spcPct val="107000"/>
              </a:lnSpc>
              <a:spcBef>
                <a:spcPts val="0"/>
              </a:spcBef>
              <a:spcAft>
                <a:spcPts val="0"/>
              </a:spcAft>
              <a:buNone/>
            </a:pPr>
            <a:endParaRPr lang="en-US" sz="2600" b="1">
              <a:effectLst/>
              <a:ea typeface="Calibri" panose="020F0502020204030204" pitchFamily="34" charset="0"/>
              <a:cs typeface="Times New Roman" panose="02020603050405020304" pitchFamily="18" charset="0"/>
            </a:endParaRPr>
          </a:p>
          <a:p>
            <a:pPr algn="ctr">
              <a:lnSpc>
                <a:spcPct val="100000"/>
              </a:lnSpc>
              <a:buClr>
                <a:schemeClr val="tx1">
                  <a:lumMod val="85000"/>
                  <a:lumOff val="15000"/>
                </a:schemeClr>
              </a:buClr>
              <a:buFont typeface="Arial" panose="020B0604020202020204" pitchFamily="34" charset="0"/>
              <a:buNone/>
              <a:defRPr/>
            </a:pPr>
            <a:endParaRPr lang="en-US" altLang="en-US" sz="2600" b="1">
              <a:solidFill>
                <a:schemeClr val="accent1"/>
              </a:solidFill>
              <a:cs typeface="Arial" panose="020B0604020202020204" pitchFamily="34" charset="0"/>
            </a:endParaRPr>
          </a:p>
          <a:p>
            <a:pPr algn="ctr">
              <a:lnSpc>
                <a:spcPct val="100000"/>
              </a:lnSpc>
              <a:buClr>
                <a:schemeClr val="tx1">
                  <a:lumMod val="85000"/>
                  <a:lumOff val="15000"/>
                </a:schemeClr>
              </a:buClr>
              <a:buFont typeface="Arial" panose="020B0604020202020204" pitchFamily="34" charset="0"/>
              <a:buNone/>
              <a:defRPr/>
            </a:pPr>
            <a:endParaRPr lang="en-US" altLang="en-US" sz="2000">
              <a:cs typeface="Arial" panose="020B0604020202020204" pitchFamily="34" charset="0"/>
            </a:endParaRPr>
          </a:p>
          <a:p>
            <a:pPr marL="0" marR="0" indent="0" algn="ctr">
              <a:lnSpc>
                <a:spcPct val="100000"/>
              </a:lnSpc>
              <a:spcBef>
                <a:spcPts val="0"/>
              </a:spcBef>
              <a:spcAft>
                <a:spcPts val="0"/>
              </a:spcAft>
              <a:buNone/>
            </a:pPr>
            <a:endParaRPr lang="en-US" sz="1800">
              <a:effectLst/>
              <a:ea typeface="Calibri" panose="020F0502020204030204" pitchFamily="34" charset="0"/>
            </a:endParaRPr>
          </a:p>
          <a:p>
            <a:pPr marL="0" marR="0" indent="0" algn="ctr">
              <a:lnSpc>
                <a:spcPct val="100000"/>
              </a:lnSpc>
              <a:spcBef>
                <a:spcPts val="0"/>
              </a:spcBef>
              <a:spcAft>
                <a:spcPts val="0"/>
              </a:spcAft>
              <a:buNone/>
            </a:pPr>
            <a:endParaRPr lang="en-US" sz="1800">
              <a:ea typeface="Calibri" panose="020F0502020204030204" pitchFamily="34" charset="0"/>
            </a:endParaRPr>
          </a:p>
          <a:p>
            <a:pPr marL="0" marR="0" indent="0" algn="ctr">
              <a:lnSpc>
                <a:spcPct val="100000"/>
              </a:lnSpc>
              <a:spcBef>
                <a:spcPts val="0"/>
              </a:spcBef>
              <a:spcAft>
                <a:spcPts val="0"/>
              </a:spcAft>
              <a:buNone/>
            </a:pPr>
            <a:endParaRPr lang="en-US" sz="1800">
              <a:effectLst/>
              <a:ea typeface="Calibri" panose="020F0502020204030204" pitchFamily="34" charset="0"/>
            </a:endParaRPr>
          </a:p>
          <a:p>
            <a:pPr marL="0" marR="0" indent="0" algn="ctr">
              <a:lnSpc>
                <a:spcPct val="100000"/>
              </a:lnSpc>
              <a:spcBef>
                <a:spcPts val="0"/>
              </a:spcBef>
              <a:spcAft>
                <a:spcPts val="0"/>
              </a:spcAft>
              <a:buNone/>
            </a:pPr>
            <a:endParaRPr lang="en-US" sz="1800">
              <a:solidFill>
                <a:srgbClr val="153F60"/>
              </a:solidFill>
            </a:endParaRPr>
          </a:p>
        </p:txBody>
      </p:sp>
      <p:sp>
        <p:nvSpPr>
          <p:cNvPr id="3" name="Title 2">
            <a:extLst>
              <a:ext uri="{FF2B5EF4-FFF2-40B4-BE49-F238E27FC236}">
                <a16:creationId xmlns:a16="http://schemas.microsoft.com/office/drawing/2014/main" id="{81581396-99ED-A927-F10F-D6DA72DAC948}"/>
              </a:ext>
            </a:extLst>
          </p:cNvPr>
          <p:cNvSpPr>
            <a:spLocks noGrp="1"/>
          </p:cNvSpPr>
          <p:nvPr>
            <p:ph type="title"/>
          </p:nvPr>
        </p:nvSpPr>
        <p:spPr>
          <a:xfrm>
            <a:off x="581192" y="705124"/>
            <a:ext cx="11029616" cy="1189554"/>
          </a:xfrm>
        </p:spPr>
        <p:txBody>
          <a:bodyPr/>
          <a:lstStyle/>
          <a:p>
            <a:r>
              <a:rPr lang="en-US"/>
              <a:t>Questions?</a:t>
            </a:r>
          </a:p>
        </p:txBody>
      </p:sp>
      <p:pic>
        <p:nvPicPr>
          <p:cNvPr id="5" name="Picture 4">
            <a:extLst>
              <a:ext uri="{FF2B5EF4-FFF2-40B4-BE49-F238E27FC236}">
                <a16:creationId xmlns:a16="http://schemas.microsoft.com/office/drawing/2014/main" id="{09F87AB3-0CD6-6EA1-E33F-92B61E7C94C1}"/>
              </a:ext>
            </a:extLst>
          </p:cNvPr>
          <p:cNvPicPr>
            <a:picLocks noChangeAspect="1"/>
          </p:cNvPicPr>
          <p:nvPr/>
        </p:nvPicPr>
        <p:blipFill>
          <a:blip r:embed="rId7"/>
          <a:stretch>
            <a:fillRect/>
          </a:stretch>
        </p:blipFill>
        <p:spPr>
          <a:xfrm>
            <a:off x="10209419" y="618976"/>
            <a:ext cx="1770034" cy="1354267"/>
          </a:xfrm>
          <a:prstGeom prst="rect">
            <a:avLst/>
          </a:prstGeom>
        </p:spPr>
      </p:pic>
    </p:spTree>
    <p:extLst>
      <p:ext uri="{BB962C8B-B14F-4D97-AF65-F5344CB8AC3E}">
        <p14:creationId xmlns:p14="http://schemas.microsoft.com/office/powerpoint/2010/main" val="146896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3DBF41-3EBE-5498-FD82-2E95056130C4}"/>
              </a:ext>
            </a:extLst>
          </p:cNvPr>
          <p:cNvSpPr>
            <a:spLocks noGrp="1"/>
          </p:cNvSpPr>
          <p:nvPr>
            <p:ph idx="1"/>
          </p:nvPr>
        </p:nvSpPr>
        <p:spPr>
          <a:xfrm>
            <a:off x="605747" y="1416284"/>
            <a:ext cx="11029615" cy="4736592"/>
          </a:xfrm>
        </p:spPr>
        <p:txBody>
          <a:bodyPr>
            <a:normAutofit fontScale="92500"/>
          </a:bodyPr>
          <a:lstStyle/>
          <a:p>
            <a:pPr marL="0" indent="0">
              <a:buNone/>
            </a:pPr>
            <a:r>
              <a:rPr lang="en-US">
                <a:latin typeface="Verdana"/>
                <a:ea typeface="Verdana"/>
              </a:rPr>
              <a:t>Based on human trafficking cases that have been identified by the                                     National </a:t>
            </a:r>
            <a:r>
              <a:rPr lang="en-US" dirty="0">
                <a:latin typeface="Verdana"/>
                <a:ea typeface="Verdana"/>
              </a:rPr>
              <a:t>Human Trafficking Resource Center, examples of traffickers may include:</a:t>
            </a:r>
          </a:p>
          <a:p>
            <a:pPr marL="305435" indent="-305435">
              <a:buFont typeface="Arial"/>
              <a:buChar char="•"/>
            </a:pPr>
            <a:r>
              <a:rPr lang="en-US" dirty="0">
                <a:latin typeface="Verdana"/>
                <a:ea typeface="Verdana"/>
              </a:rPr>
              <a:t>Brothel and illegal massage and/or spa business owners and managers</a:t>
            </a:r>
          </a:p>
          <a:p>
            <a:pPr marL="305435" indent="-305435">
              <a:buFont typeface="Arial"/>
              <a:buChar char="•"/>
            </a:pPr>
            <a:r>
              <a:rPr lang="en-US" dirty="0">
                <a:latin typeface="Verdana"/>
                <a:ea typeface="Verdana"/>
              </a:rPr>
              <a:t>Employers of domestic servants</a:t>
            </a:r>
          </a:p>
          <a:p>
            <a:pPr marL="305435" indent="-305435">
              <a:buFont typeface="Arial"/>
              <a:buChar char="•"/>
            </a:pPr>
            <a:r>
              <a:rPr lang="en-US" dirty="0">
                <a:latin typeface="Verdana"/>
                <a:ea typeface="Verdana"/>
              </a:rPr>
              <a:t>Gangs and criminal networks</a:t>
            </a:r>
          </a:p>
          <a:p>
            <a:pPr marL="305435" indent="-305435">
              <a:buFont typeface="Arial"/>
              <a:buChar char="•"/>
            </a:pPr>
            <a:r>
              <a:rPr lang="en-US" dirty="0">
                <a:latin typeface="Verdana"/>
                <a:ea typeface="Verdana"/>
              </a:rPr>
              <a:t>Growers and crew leaders in agriculture</a:t>
            </a:r>
          </a:p>
          <a:p>
            <a:pPr marL="305435" indent="-305435">
              <a:buFont typeface="Arial"/>
              <a:buChar char="•"/>
            </a:pPr>
            <a:r>
              <a:rPr lang="en-US" dirty="0">
                <a:latin typeface="Verdana"/>
                <a:ea typeface="Verdana"/>
              </a:rPr>
              <a:t>Intimate partners/family members</a:t>
            </a:r>
          </a:p>
          <a:p>
            <a:pPr marL="305435" indent="-305435">
              <a:buFont typeface="Arial"/>
              <a:buChar char="•"/>
            </a:pPr>
            <a:r>
              <a:rPr lang="en-US" dirty="0">
                <a:latin typeface="Verdana"/>
                <a:ea typeface="Verdana"/>
              </a:rPr>
              <a:t>Labor brokers</a:t>
            </a:r>
          </a:p>
          <a:p>
            <a:pPr marL="305435" indent="-305435">
              <a:buFont typeface="Arial"/>
              <a:buChar char="•"/>
            </a:pPr>
            <a:r>
              <a:rPr lang="en-US" dirty="0">
                <a:latin typeface="Verdana"/>
                <a:ea typeface="Verdana"/>
              </a:rPr>
              <a:t>Factory owners and corporations</a:t>
            </a:r>
          </a:p>
          <a:p>
            <a:pPr marL="305435" indent="-305435">
              <a:buFont typeface="Arial"/>
              <a:buChar char="•"/>
            </a:pPr>
            <a:r>
              <a:rPr lang="en-US" dirty="0">
                <a:latin typeface="Verdana"/>
                <a:ea typeface="Verdana"/>
              </a:rPr>
              <a:t>Pimps/sex traffickers</a:t>
            </a:r>
          </a:p>
          <a:p>
            <a:pPr marL="305435" indent="-305435">
              <a:buFont typeface="Arial"/>
              <a:buChar char="•"/>
            </a:pPr>
            <a:r>
              <a:rPr lang="en-US" dirty="0">
                <a:latin typeface="Verdana"/>
                <a:ea typeface="Verdana"/>
              </a:rPr>
              <a:t>Drug dealers</a:t>
            </a:r>
          </a:p>
          <a:p>
            <a:pPr marL="305435" indent="-305435">
              <a:buFont typeface="Arial"/>
              <a:buChar char="•"/>
            </a:pPr>
            <a:r>
              <a:rPr lang="en-US" dirty="0">
                <a:latin typeface="Verdana"/>
                <a:ea typeface="Verdana"/>
              </a:rPr>
              <a:t>Small business owners and managers</a:t>
            </a:r>
          </a:p>
        </p:txBody>
      </p:sp>
      <p:sp>
        <p:nvSpPr>
          <p:cNvPr id="3" name="Title 2">
            <a:extLst>
              <a:ext uri="{FF2B5EF4-FFF2-40B4-BE49-F238E27FC236}">
                <a16:creationId xmlns:a16="http://schemas.microsoft.com/office/drawing/2014/main" id="{CDB925D9-A34E-D4A6-17E6-38CE2F0973A2}"/>
              </a:ext>
            </a:extLst>
          </p:cNvPr>
          <p:cNvSpPr>
            <a:spLocks noGrp="1"/>
          </p:cNvSpPr>
          <p:nvPr>
            <p:ph type="title"/>
          </p:nvPr>
        </p:nvSpPr>
        <p:spPr/>
        <p:txBody>
          <a:bodyPr/>
          <a:lstStyle/>
          <a:p>
            <a:r>
              <a:rPr lang="en-US"/>
              <a:t>Who are human traffickers?</a:t>
            </a:r>
          </a:p>
        </p:txBody>
      </p:sp>
      <p:sp>
        <p:nvSpPr>
          <p:cNvPr id="4" name="Slide Number Placeholder 3">
            <a:extLst>
              <a:ext uri="{FF2B5EF4-FFF2-40B4-BE49-F238E27FC236}">
                <a16:creationId xmlns:a16="http://schemas.microsoft.com/office/drawing/2014/main" id="{010C3A6C-1F50-A155-DC8C-2CB7DB89DDB1}"/>
              </a:ext>
            </a:extLst>
          </p:cNvPr>
          <p:cNvSpPr>
            <a:spLocks noGrp="1"/>
          </p:cNvSpPr>
          <p:nvPr>
            <p:ph type="sldNum" sz="quarter" idx="12"/>
          </p:nvPr>
        </p:nvSpPr>
        <p:spPr/>
        <p:txBody>
          <a:bodyPr/>
          <a:lstStyle/>
          <a:p>
            <a:fld id="{3A98EE3D-8CD1-4C3F-BD1C-C98C9596463C}" type="slidenum">
              <a:rPr lang="en-US" smtClean="0"/>
              <a:pPr/>
              <a:t>8</a:t>
            </a:fld>
            <a:endParaRPr lang="en-US"/>
          </a:p>
        </p:txBody>
      </p:sp>
      <p:pic>
        <p:nvPicPr>
          <p:cNvPr id="7" name="Picture 6">
            <a:extLst>
              <a:ext uri="{FF2B5EF4-FFF2-40B4-BE49-F238E27FC236}">
                <a16:creationId xmlns:a16="http://schemas.microsoft.com/office/drawing/2014/main" id="{C06D37A0-47BE-3922-A0BE-5324387C6973}"/>
              </a:ext>
            </a:extLst>
          </p:cNvPr>
          <p:cNvPicPr>
            <a:picLocks noChangeAspect="1"/>
          </p:cNvPicPr>
          <p:nvPr/>
        </p:nvPicPr>
        <p:blipFill>
          <a:blip r:embed="rId3"/>
          <a:stretch>
            <a:fillRect/>
          </a:stretch>
        </p:blipFill>
        <p:spPr>
          <a:xfrm>
            <a:off x="10307390" y="368605"/>
            <a:ext cx="1770034" cy="1354267"/>
          </a:xfrm>
          <a:prstGeom prst="rect">
            <a:avLst/>
          </a:prstGeom>
        </p:spPr>
      </p:pic>
    </p:spTree>
    <p:extLst>
      <p:ext uri="{BB962C8B-B14F-4D97-AF65-F5344CB8AC3E}">
        <p14:creationId xmlns:p14="http://schemas.microsoft.com/office/powerpoint/2010/main" val="334173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42FE67-CBC5-3A3F-949F-3A3B65355663}"/>
              </a:ext>
            </a:extLst>
          </p:cNvPr>
          <p:cNvSpPr>
            <a:spLocks noGrp="1"/>
          </p:cNvSpPr>
          <p:nvPr>
            <p:ph type="title"/>
          </p:nvPr>
        </p:nvSpPr>
        <p:spPr/>
        <p:txBody>
          <a:bodyPr/>
          <a:lstStyle/>
          <a:p>
            <a:r>
              <a:rPr lang="en-US"/>
              <a:t>Types of Sex Traffickers</a:t>
            </a:r>
            <a:br>
              <a:rPr lang="en-US"/>
            </a:br>
            <a:endParaRPr lang="en-US"/>
          </a:p>
        </p:txBody>
      </p:sp>
      <p:sp>
        <p:nvSpPr>
          <p:cNvPr id="4" name="Slide Number Placeholder 3">
            <a:extLst>
              <a:ext uri="{FF2B5EF4-FFF2-40B4-BE49-F238E27FC236}">
                <a16:creationId xmlns:a16="http://schemas.microsoft.com/office/drawing/2014/main" id="{555A417D-523A-3F97-9192-A577E59E692B}"/>
              </a:ext>
            </a:extLst>
          </p:cNvPr>
          <p:cNvSpPr>
            <a:spLocks noGrp="1"/>
          </p:cNvSpPr>
          <p:nvPr>
            <p:ph type="sldNum" sz="quarter" idx="12"/>
          </p:nvPr>
        </p:nvSpPr>
        <p:spPr/>
        <p:txBody>
          <a:bodyPr/>
          <a:lstStyle/>
          <a:p>
            <a:fld id="{3A98EE3D-8CD1-4C3F-BD1C-C98C9596463C}" type="slidenum">
              <a:rPr lang="en-US" smtClean="0"/>
              <a:pPr/>
              <a:t>9</a:t>
            </a:fld>
            <a:endParaRPr lang="en-US"/>
          </a:p>
        </p:txBody>
      </p:sp>
      <p:grpSp>
        <p:nvGrpSpPr>
          <p:cNvPr id="5" name="Group 4">
            <a:extLst>
              <a:ext uri="{FF2B5EF4-FFF2-40B4-BE49-F238E27FC236}">
                <a16:creationId xmlns:a16="http://schemas.microsoft.com/office/drawing/2014/main" id="{6875EBC4-2E0B-445C-8772-E3E086866176}"/>
              </a:ext>
            </a:extLst>
          </p:cNvPr>
          <p:cNvGrpSpPr/>
          <p:nvPr/>
        </p:nvGrpSpPr>
        <p:grpSpPr>
          <a:xfrm>
            <a:off x="605747" y="1438261"/>
            <a:ext cx="10410352" cy="4311239"/>
            <a:chOff x="261116" y="1122218"/>
            <a:chExt cx="11396285" cy="4468144"/>
          </a:xfrm>
        </p:grpSpPr>
        <p:graphicFrame>
          <p:nvGraphicFramePr>
            <p:cNvPr id="6" name="Chart 5">
              <a:extLst>
                <a:ext uri="{FF2B5EF4-FFF2-40B4-BE49-F238E27FC236}">
                  <a16:creationId xmlns:a16="http://schemas.microsoft.com/office/drawing/2014/main" id="{0128814B-7618-99B9-3DF7-843053F4C54B}"/>
                </a:ext>
              </a:extLst>
            </p:cNvPr>
            <p:cNvGraphicFramePr/>
            <p:nvPr>
              <p:extLst>
                <p:ext uri="{D42A27DB-BD31-4B8C-83A1-F6EECF244321}">
                  <p14:modId xmlns:p14="http://schemas.microsoft.com/office/powerpoint/2010/main" val="856415570"/>
                </p:ext>
              </p:extLst>
            </p:nvPr>
          </p:nvGraphicFramePr>
          <p:xfrm>
            <a:off x="4892964" y="1122218"/>
            <a:ext cx="2406073" cy="2173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F06552B-CE40-0C7D-EC3A-84767517C745}"/>
                </a:ext>
              </a:extLst>
            </p:cNvPr>
            <p:cNvGraphicFramePr/>
            <p:nvPr>
              <p:extLst>
                <p:ext uri="{D42A27DB-BD31-4B8C-83A1-F6EECF244321}">
                  <p14:modId xmlns:p14="http://schemas.microsoft.com/office/powerpoint/2010/main" val="2162512717"/>
                </p:ext>
              </p:extLst>
            </p:nvPr>
          </p:nvGraphicFramePr>
          <p:xfrm>
            <a:off x="881690" y="3472877"/>
            <a:ext cx="2025283" cy="13654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164E5AB8-7A7B-1FE0-CC4B-6C02322510C3}"/>
                </a:ext>
              </a:extLst>
            </p:cNvPr>
            <p:cNvGraphicFramePr/>
            <p:nvPr>
              <p:extLst>
                <p:ext uri="{D42A27DB-BD31-4B8C-83A1-F6EECF244321}">
                  <p14:modId xmlns:p14="http://schemas.microsoft.com/office/powerpoint/2010/main" val="3468299251"/>
                </p:ext>
              </p:extLst>
            </p:nvPr>
          </p:nvGraphicFramePr>
          <p:xfrm>
            <a:off x="5071920" y="3472877"/>
            <a:ext cx="2048162" cy="13654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D62DE6C9-D0DC-F42C-4D46-03703083CC24}"/>
                </a:ext>
              </a:extLst>
            </p:cNvPr>
            <p:cNvGraphicFramePr/>
            <p:nvPr>
              <p:extLst>
                <p:ext uri="{D42A27DB-BD31-4B8C-83A1-F6EECF244321}">
                  <p14:modId xmlns:p14="http://schemas.microsoft.com/office/powerpoint/2010/main" val="1077680749"/>
                </p:ext>
              </p:extLst>
            </p:nvPr>
          </p:nvGraphicFramePr>
          <p:xfrm>
            <a:off x="9262147" y="3472877"/>
            <a:ext cx="2048162" cy="1365441"/>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5066EFCF-DD29-4666-14D6-69CDC55F9E7D}"/>
                </a:ext>
              </a:extLst>
            </p:cNvPr>
            <p:cNvSpPr txBox="1"/>
            <p:nvPr/>
          </p:nvSpPr>
          <p:spPr>
            <a:xfrm>
              <a:off x="261116" y="4920507"/>
              <a:ext cx="3241403" cy="382774"/>
            </a:xfrm>
            <a:prstGeom prst="rect">
              <a:avLst/>
            </a:prstGeom>
            <a:noFill/>
          </p:spPr>
          <p:txBody>
            <a:bodyPr wrap="square" lIns="0" tIns="45720" rIns="0" bIns="4572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Violent/Brutal Trafficker/</a:t>
              </a:r>
              <a:r>
                <a:rPr kumimoji="0" lang="en-US" b="1" i="0" u="none" strike="noStrike" kern="0" cap="none" spc="0" normalizeH="0" baseline="0" noProof="0" dirty="0">
                  <a:ln>
                    <a:noFill/>
                  </a:ln>
                  <a:solidFill>
                    <a:prstClr val="black"/>
                  </a:solidFill>
                  <a:effectLst/>
                  <a:uLnTx/>
                  <a:uFillTx/>
                </a:rPr>
                <a:t> </a:t>
              </a:r>
              <a:endParaRPr lang="en-US" i="0" u="none" strike="noStrike" kern="0" cap="none" spc="0" normalizeH="0" baseline="0" noProof="0" dirty="0">
                <a:ln>
                  <a:noFill/>
                </a:ln>
                <a:solidFill>
                  <a:prstClr val="black"/>
                </a:solidFill>
                <a:effectLst/>
                <a:uLnTx/>
                <a:uFillTx/>
                <a:ea typeface="Verdana"/>
              </a:endParaRPr>
            </a:p>
          </p:txBody>
        </p:sp>
        <p:cxnSp>
          <p:nvCxnSpPr>
            <p:cNvPr id="11" name="Connector: Elbow 10">
              <a:extLst>
                <a:ext uri="{FF2B5EF4-FFF2-40B4-BE49-F238E27FC236}">
                  <a16:creationId xmlns:a16="http://schemas.microsoft.com/office/drawing/2014/main" id="{0E9041B9-2B47-803D-24F9-F107F9CBEDDA}"/>
                </a:ext>
              </a:extLst>
            </p:cNvPr>
            <p:cNvCxnSpPr>
              <a:cxnSpLocks/>
              <a:stCxn id="6" idx="3"/>
              <a:endCxn id="9" idx="0"/>
            </p:cNvCxnSpPr>
            <p:nvPr/>
          </p:nvCxnSpPr>
          <p:spPr>
            <a:xfrm>
              <a:off x="7299036" y="2209030"/>
              <a:ext cx="2987192" cy="1263847"/>
            </a:xfrm>
            <a:prstGeom prst="bentConnector2">
              <a:avLst/>
            </a:prstGeom>
            <a:noFill/>
            <a:ln w="6350" cap="flat" cmpd="sng" algn="ctr">
              <a:solidFill>
                <a:sysClr val="window" lastClr="FFFFFF">
                  <a:lumMod val="65000"/>
                </a:sysClr>
              </a:solidFill>
              <a:prstDash val="solid"/>
              <a:miter lim="800000"/>
            </a:ln>
            <a:effectLst/>
          </p:spPr>
        </p:cxnSp>
        <p:cxnSp>
          <p:nvCxnSpPr>
            <p:cNvPr id="12" name="Straight Connector 11">
              <a:extLst>
                <a:ext uri="{FF2B5EF4-FFF2-40B4-BE49-F238E27FC236}">
                  <a16:creationId xmlns:a16="http://schemas.microsoft.com/office/drawing/2014/main" id="{80947A58-BDDB-BA16-5D5E-75FA51DE4BFE}"/>
                </a:ext>
              </a:extLst>
            </p:cNvPr>
            <p:cNvCxnSpPr>
              <a:cxnSpLocks/>
              <a:stCxn id="6" idx="2"/>
              <a:endCxn id="8" idx="0"/>
            </p:cNvCxnSpPr>
            <p:nvPr/>
          </p:nvCxnSpPr>
          <p:spPr>
            <a:xfrm>
              <a:off x="6096000" y="3295842"/>
              <a:ext cx="1" cy="177035"/>
            </a:xfrm>
            <a:prstGeom prst="line">
              <a:avLst/>
            </a:prstGeom>
            <a:noFill/>
            <a:ln w="6350" cap="flat" cmpd="sng" algn="ctr">
              <a:solidFill>
                <a:sysClr val="window" lastClr="FFFFFF">
                  <a:lumMod val="65000"/>
                </a:sysClr>
              </a:solidFill>
              <a:prstDash val="solid"/>
              <a:miter lim="800000"/>
            </a:ln>
            <a:effectLst/>
          </p:spPr>
        </p:cxnSp>
        <p:cxnSp>
          <p:nvCxnSpPr>
            <p:cNvPr id="13" name="Connector: Elbow 12">
              <a:extLst>
                <a:ext uri="{FF2B5EF4-FFF2-40B4-BE49-F238E27FC236}">
                  <a16:creationId xmlns:a16="http://schemas.microsoft.com/office/drawing/2014/main" id="{B567A338-9BDB-3572-9157-CC90AE0D7532}"/>
                </a:ext>
              </a:extLst>
            </p:cNvPr>
            <p:cNvCxnSpPr>
              <a:cxnSpLocks/>
              <a:stCxn id="7" idx="0"/>
              <a:endCxn id="6" idx="1"/>
            </p:cNvCxnSpPr>
            <p:nvPr/>
          </p:nvCxnSpPr>
          <p:spPr>
            <a:xfrm rot="5400000" flipH="1" flipV="1">
              <a:off x="2761724" y="1341638"/>
              <a:ext cx="1263847" cy="2998633"/>
            </a:xfrm>
            <a:prstGeom prst="bentConnector2">
              <a:avLst/>
            </a:prstGeom>
            <a:noFill/>
            <a:ln w="6350" cap="flat" cmpd="sng" algn="ctr">
              <a:solidFill>
                <a:sysClr val="window" lastClr="FFFFFF">
                  <a:lumMod val="65000"/>
                </a:sysClr>
              </a:solidFill>
              <a:prstDash val="solid"/>
              <a:miter lim="800000"/>
            </a:ln>
            <a:effectLst/>
          </p:spPr>
        </p:cxnSp>
        <p:sp>
          <p:nvSpPr>
            <p:cNvPr id="14" name="Oval 13">
              <a:extLst>
                <a:ext uri="{FF2B5EF4-FFF2-40B4-BE49-F238E27FC236}">
                  <a16:creationId xmlns:a16="http://schemas.microsoft.com/office/drawing/2014/main" id="{49F88B05-6D2F-20DB-41D9-DB496A684869}"/>
                </a:ext>
              </a:extLst>
            </p:cNvPr>
            <p:cNvSpPr/>
            <p:nvPr/>
          </p:nvSpPr>
          <p:spPr>
            <a:xfrm>
              <a:off x="5405416" y="1518708"/>
              <a:ext cx="1380642" cy="1380642"/>
            </a:xfrm>
            <a:prstGeom prst="ellipse">
              <a:avLst/>
            </a:prstGeom>
            <a:solidFill>
              <a:srgbClr val="F0EEE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masis MT Pro" panose="02040504050005020304" pitchFamily="18" charset="0"/>
              </a:endParaRPr>
            </a:p>
          </p:txBody>
        </p:sp>
        <p:sp>
          <p:nvSpPr>
            <p:cNvPr id="15" name="Oval 14">
              <a:extLst>
                <a:ext uri="{FF2B5EF4-FFF2-40B4-BE49-F238E27FC236}">
                  <a16:creationId xmlns:a16="http://schemas.microsoft.com/office/drawing/2014/main" id="{CAA0A579-A473-CA70-34F7-6ACA67A7AFF1}"/>
                </a:ext>
              </a:extLst>
            </p:cNvPr>
            <p:cNvSpPr/>
            <p:nvPr/>
          </p:nvSpPr>
          <p:spPr>
            <a:xfrm>
              <a:off x="1496104" y="3746456"/>
              <a:ext cx="818282" cy="818282"/>
            </a:xfrm>
            <a:prstGeom prst="ellipse">
              <a:avLst/>
            </a:prstGeom>
            <a:solidFill>
              <a:srgbClr val="F0EEE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masis MT Pro" panose="02040504050005020304" pitchFamily="18" charset="0"/>
              </a:endParaRPr>
            </a:p>
          </p:txBody>
        </p:sp>
        <p:sp>
          <p:nvSpPr>
            <p:cNvPr id="16" name="Oval 15">
              <a:extLst>
                <a:ext uri="{FF2B5EF4-FFF2-40B4-BE49-F238E27FC236}">
                  <a16:creationId xmlns:a16="http://schemas.microsoft.com/office/drawing/2014/main" id="{C0FE0131-0BB4-C7C3-C79E-1CE48C57E6A5}"/>
                </a:ext>
              </a:extLst>
            </p:cNvPr>
            <p:cNvSpPr/>
            <p:nvPr/>
          </p:nvSpPr>
          <p:spPr>
            <a:xfrm>
              <a:off x="5686596" y="3746456"/>
              <a:ext cx="818282" cy="818282"/>
            </a:xfrm>
            <a:prstGeom prst="ellipse">
              <a:avLst/>
            </a:prstGeom>
            <a:solidFill>
              <a:srgbClr val="F0EEE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masis MT Pro" panose="02040504050005020304" pitchFamily="18" charset="0"/>
              </a:endParaRPr>
            </a:p>
          </p:txBody>
        </p:sp>
        <p:sp>
          <p:nvSpPr>
            <p:cNvPr id="17" name="Oval 16">
              <a:extLst>
                <a:ext uri="{FF2B5EF4-FFF2-40B4-BE49-F238E27FC236}">
                  <a16:creationId xmlns:a16="http://schemas.microsoft.com/office/drawing/2014/main" id="{940C6617-1AA0-9EEF-B686-DC2205BF4460}"/>
                </a:ext>
              </a:extLst>
            </p:cNvPr>
            <p:cNvSpPr/>
            <p:nvPr/>
          </p:nvSpPr>
          <p:spPr>
            <a:xfrm>
              <a:off x="9877087" y="3746456"/>
              <a:ext cx="818282" cy="818282"/>
            </a:xfrm>
            <a:prstGeom prst="ellipse">
              <a:avLst/>
            </a:prstGeom>
            <a:solidFill>
              <a:srgbClr val="F0EEEF"/>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Amasis MT Pro" panose="02040504050005020304" pitchFamily="18" charset="0"/>
              </a:endParaRPr>
            </a:p>
          </p:txBody>
        </p:sp>
        <p:sp>
          <p:nvSpPr>
            <p:cNvPr id="18" name="TextBox 17">
              <a:extLst>
                <a:ext uri="{FF2B5EF4-FFF2-40B4-BE49-F238E27FC236}">
                  <a16:creationId xmlns:a16="http://schemas.microsoft.com/office/drawing/2014/main" id="{C768F873-BCF0-AFF3-8A62-3E78329BAB9D}"/>
                </a:ext>
              </a:extLst>
            </p:cNvPr>
            <p:cNvSpPr txBox="1"/>
            <p:nvPr/>
          </p:nvSpPr>
          <p:spPr>
            <a:xfrm>
              <a:off x="4338557" y="4633428"/>
              <a:ext cx="3241403" cy="956934"/>
            </a:xfrm>
            <a:prstGeom prst="rect">
              <a:avLst/>
            </a:prstGeom>
            <a:noFill/>
          </p:spPr>
          <p:txBody>
            <a:bodyPr wrap="square" lIns="0" tIns="45720" rIns="0" bIns="4572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prstClr val="black"/>
                  </a:solidFill>
                  <a:effectLst/>
                  <a:uLnTx/>
                  <a:uFillTx/>
                </a:rPr>
                <a:t>Romantic Partner/</a:t>
              </a:r>
              <a:br>
                <a:rPr lang="en-US" i="0" u="none" strike="noStrike" kern="0" cap="none" spc="0" normalizeH="0" baseline="0" noProof="0" dirty="0">
                  <a:ln>
                    <a:noFill/>
                  </a:ln>
                  <a:effectLst/>
                  <a:uLnTx/>
                  <a:uFillTx/>
                </a:rPr>
              </a:br>
              <a:r>
                <a:rPr kumimoji="0" lang="en-US" i="0" u="none" strike="noStrike" kern="0" cap="none" spc="0" normalizeH="0" baseline="0" noProof="0" dirty="0">
                  <a:ln>
                    <a:noFill/>
                  </a:ln>
                  <a:solidFill>
                    <a:prstClr val="black"/>
                  </a:solidFill>
                  <a:effectLst/>
                  <a:uLnTx/>
                  <a:uFillTx/>
                </a:rPr>
                <a:t> Traffickers</a:t>
              </a:r>
              <a:endParaRPr lang="en-US" i="0" u="none" strike="noStrike" kern="0" cap="none" spc="0" normalizeH="0" baseline="0" noProof="0" dirty="0">
                <a:ln>
                  <a:noFill/>
                </a:ln>
                <a:solidFill>
                  <a:prstClr val="black"/>
                </a:solidFill>
                <a:effectLst/>
                <a:uLnTx/>
                <a:uFillTx/>
                <a:ea typeface="Verdana"/>
              </a:endParaRPr>
            </a:p>
          </p:txBody>
        </p:sp>
        <p:sp>
          <p:nvSpPr>
            <p:cNvPr id="19" name="TextBox 18">
              <a:extLst>
                <a:ext uri="{FF2B5EF4-FFF2-40B4-BE49-F238E27FC236}">
                  <a16:creationId xmlns:a16="http://schemas.microsoft.com/office/drawing/2014/main" id="{6666E74A-FC6B-3045-E4DE-DB0697FA5EDE}"/>
                </a:ext>
              </a:extLst>
            </p:cNvPr>
            <p:cNvSpPr txBox="1"/>
            <p:nvPr/>
          </p:nvSpPr>
          <p:spPr>
            <a:xfrm>
              <a:off x="8415998" y="4776967"/>
              <a:ext cx="3241403" cy="669854"/>
            </a:xfrm>
            <a:prstGeom prst="rect">
              <a:avLst/>
            </a:prstGeom>
            <a:noFill/>
          </p:spPr>
          <p:txBody>
            <a:bodyPr wrap="square"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t>Business-Oriented </a:t>
              </a:r>
              <a:br>
                <a:rPr lang="en-US"/>
              </a:br>
              <a:r>
                <a:rPr kumimoji="0" lang="en-US" i="0" u="none" strike="noStrike" kern="0" cap="none" spc="0" normalizeH="0" baseline="0" noProof="0">
                  <a:ln>
                    <a:noFill/>
                  </a:ln>
                  <a:solidFill>
                    <a:prstClr val="black"/>
                  </a:solidFill>
                  <a:effectLst/>
                  <a:uLnTx/>
                  <a:uFillTx/>
                </a:rPr>
                <a:t>CEO Traffickers</a:t>
              </a:r>
            </a:p>
          </p:txBody>
        </p:sp>
        <p:sp>
          <p:nvSpPr>
            <p:cNvPr id="20" name="TextBox 19">
              <a:extLst>
                <a:ext uri="{FF2B5EF4-FFF2-40B4-BE49-F238E27FC236}">
                  <a16:creationId xmlns:a16="http://schemas.microsoft.com/office/drawing/2014/main" id="{8D17464C-A287-6471-4875-F0ABD8EA6A58}"/>
                </a:ext>
              </a:extLst>
            </p:cNvPr>
            <p:cNvSpPr txBox="1"/>
            <p:nvPr/>
          </p:nvSpPr>
          <p:spPr>
            <a:xfrm>
              <a:off x="5285649" y="1906000"/>
              <a:ext cx="1620702" cy="606058"/>
            </a:xfrm>
            <a:prstGeom prst="rect">
              <a:avLst/>
            </a:prstGeom>
            <a:noFill/>
          </p:spPr>
          <p:txBody>
            <a:bodyPr wrap="square"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rPr>
                <a:t>Human Traffickers</a:t>
              </a:r>
            </a:p>
          </p:txBody>
        </p:sp>
      </p:grpSp>
      <p:pic>
        <p:nvPicPr>
          <p:cNvPr id="21" name="Picture 20">
            <a:extLst>
              <a:ext uri="{FF2B5EF4-FFF2-40B4-BE49-F238E27FC236}">
                <a16:creationId xmlns:a16="http://schemas.microsoft.com/office/drawing/2014/main" id="{32E8ADED-6F10-42E0-FB2F-BE92C2FD76DE}"/>
              </a:ext>
            </a:extLst>
          </p:cNvPr>
          <p:cNvPicPr>
            <a:picLocks noChangeAspect="1"/>
          </p:cNvPicPr>
          <p:nvPr/>
        </p:nvPicPr>
        <p:blipFill>
          <a:blip r:embed="rId7"/>
          <a:stretch>
            <a:fillRect/>
          </a:stretch>
        </p:blipFill>
        <p:spPr>
          <a:xfrm>
            <a:off x="10651947" y="540883"/>
            <a:ext cx="1541434" cy="1571982"/>
          </a:xfrm>
          <a:prstGeom prst="rect">
            <a:avLst/>
          </a:prstGeom>
        </p:spPr>
      </p:pic>
    </p:spTree>
    <p:extLst>
      <p:ext uri="{BB962C8B-B14F-4D97-AF65-F5344CB8AC3E}">
        <p14:creationId xmlns:p14="http://schemas.microsoft.com/office/powerpoint/2010/main" val="3286198620"/>
      </p:ext>
    </p:extLst>
  </p:cSld>
  <p:clrMapOvr>
    <a:masterClrMapping/>
  </p:clrMapOvr>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53700947302146B9C1FFC8EB456E12" ma:contentTypeVersion="4" ma:contentTypeDescription="Create a new document." ma:contentTypeScope="" ma:versionID="bfac387a669efc0b1e6e4896ba1e25a2">
  <xsd:schema xmlns:xsd="http://www.w3.org/2001/XMLSchema" xmlns:xs="http://www.w3.org/2001/XMLSchema" xmlns:p="http://schemas.microsoft.com/office/2006/metadata/properties" xmlns:ns2="6deef75f-b63c-4305-ae60-10b8ba12a5e0" targetNamespace="http://schemas.microsoft.com/office/2006/metadata/properties" ma:root="true" ma:fieldsID="b9d8e7b8342e7679b579eb7300389272" ns2:_="">
    <xsd:import namespace="6deef75f-b63c-4305-ae60-10b8ba12a5e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ef75f-b63c-4305-ae60-10b8ba12a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0472AC-7272-43ED-A79B-ACF18F9BEB82}">
  <ds:schemaRefs>
    <ds:schemaRef ds:uri="6deef75f-b63c-4305-ae60-10b8ba12a5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6deef75f-b63c-4305-ae60-10b8ba12a5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16037</Words>
  <Application>Microsoft Office PowerPoint</Application>
  <PresentationFormat>Widescreen</PresentationFormat>
  <Paragraphs>1265</Paragraphs>
  <Slides>74</Slides>
  <Notes>64</Notes>
  <HiddenSlides>1</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Amasis MT Pro</vt:lpstr>
      <vt:lpstr>Aptos Black</vt:lpstr>
      <vt:lpstr>Aptos Display</vt:lpstr>
      <vt:lpstr>Arial</vt:lpstr>
      <vt:lpstr>Arial Black</vt:lpstr>
      <vt:lpstr>Arial,Sans-Serif</vt:lpstr>
      <vt:lpstr>Bell MT</vt:lpstr>
      <vt:lpstr>Calibri</vt:lpstr>
      <vt:lpstr>Symbol</vt:lpstr>
      <vt:lpstr>Times</vt:lpstr>
      <vt:lpstr>Verdana</vt:lpstr>
      <vt:lpstr>Wingdings 2</vt:lpstr>
      <vt:lpstr>Theme-DCF</vt:lpstr>
      <vt:lpstr>Unmasking Traffickers: Exposing Their Tactics, Disrupting Their Strategies, Empowering Our Solutions</vt:lpstr>
      <vt:lpstr>Content Overview</vt:lpstr>
      <vt:lpstr>Human traffickers</vt:lpstr>
      <vt:lpstr>  </vt:lpstr>
      <vt:lpstr>Our Rescue- Trafficking: Myth vs Truth</vt:lpstr>
      <vt:lpstr>Who are human traffickers?</vt:lpstr>
      <vt:lpstr>Profiling Human Traffickers </vt:lpstr>
      <vt:lpstr>Who are human traffickers?</vt:lpstr>
      <vt:lpstr>Types of Sex Traffickers </vt:lpstr>
      <vt:lpstr>Violent Traffickers </vt:lpstr>
      <vt:lpstr>Romantic Partner Traffickers </vt:lpstr>
      <vt:lpstr>Business-Oriented/CEO Traffickers </vt:lpstr>
      <vt:lpstr>Human trafficking recruitment</vt:lpstr>
      <vt:lpstr>Three Common Stages of Recruitment </vt:lpstr>
      <vt:lpstr>Lure Stage </vt:lpstr>
      <vt:lpstr>trust Stage </vt:lpstr>
      <vt:lpstr>Payback/Exploitation Stage </vt:lpstr>
      <vt:lpstr>After Recruitment </vt:lpstr>
      <vt:lpstr>trafficker control</vt:lpstr>
      <vt:lpstr>Understanding Traffickers’ Tactics </vt:lpstr>
      <vt:lpstr>Isolation and Breaking Bonds </vt:lpstr>
      <vt:lpstr>Creating Fear</vt:lpstr>
      <vt:lpstr>Using Manipulation</vt:lpstr>
      <vt:lpstr>Addressing the Demand</vt:lpstr>
      <vt:lpstr>Targeting victims</vt:lpstr>
      <vt:lpstr>Understanding Traffickers' Techniques </vt:lpstr>
      <vt:lpstr>Substance Abuse Vulnerabilities </vt:lpstr>
      <vt:lpstr>Coercion and Dependency </vt:lpstr>
      <vt:lpstr>Impairment and Compliance  </vt:lpstr>
      <vt:lpstr>Reward and Punishment   </vt:lpstr>
      <vt:lpstr>Recruitment Tactics and/or Coping    </vt:lpstr>
      <vt:lpstr>Risk factors</vt:lpstr>
      <vt:lpstr>Risk Factors for Recruitment </vt:lpstr>
      <vt:lpstr>Forced Criminal Activity </vt:lpstr>
      <vt:lpstr>Forced Criminal Activity </vt:lpstr>
      <vt:lpstr>Traffickers Tactics and Consequences </vt:lpstr>
      <vt:lpstr>Impact of substance abuse</vt:lpstr>
      <vt:lpstr>Connecting Trauma and Substance Abuse </vt:lpstr>
      <vt:lpstr>Psychological Impact  </vt:lpstr>
      <vt:lpstr>Physical Impact   </vt:lpstr>
      <vt:lpstr>Spiritual Impact    </vt:lpstr>
      <vt:lpstr>Emotional Impact     </vt:lpstr>
      <vt:lpstr>Social Impacts      </vt:lpstr>
      <vt:lpstr>Proactive approach</vt:lpstr>
      <vt:lpstr>How Service Providers Help </vt:lpstr>
      <vt:lpstr>Gangs and human trafficking</vt:lpstr>
      <vt:lpstr>Reasons people join criminal gangs</vt:lpstr>
      <vt:lpstr>Sex Trafficking Tattoos for women </vt:lpstr>
      <vt:lpstr>Gang Initiations </vt:lpstr>
      <vt:lpstr>Gang-related factors</vt:lpstr>
      <vt:lpstr>Sex Victimization of women in Gangs </vt:lpstr>
      <vt:lpstr>Gang Targets </vt:lpstr>
      <vt:lpstr>Links Between Gangs, Substances,                             and Trafficking </vt:lpstr>
      <vt:lpstr>How You Can Prevent Gang Involvement </vt:lpstr>
      <vt:lpstr>Identifying commercial sex exploitation (CSE) victims</vt:lpstr>
      <vt:lpstr>Identifying Sex Trafficking Victims </vt:lpstr>
      <vt:lpstr>Identifying Sex Trafficking Victims </vt:lpstr>
      <vt:lpstr>Physical and Behavioral Signs </vt:lpstr>
      <vt:lpstr>Controlling Relationships </vt:lpstr>
      <vt:lpstr>Personal Information </vt:lpstr>
      <vt:lpstr>Investigative Case Study</vt:lpstr>
      <vt:lpstr>CSEC Investigation </vt:lpstr>
      <vt:lpstr>Preliminary Findings  </vt:lpstr>
      <vt:lpstr>Preliminary Findings  </vt:lpstr>
      <vt:lpstr>Collateral/Witness Statements </vt:lpstr>
      <vt:lpstr>Investigative Findings</vt:lpstr>
      <vt:lpstr>Investigative Findings</vt:lpstr>
      <vt:lpstr>Investigative Techniques </vt:lpstr>
      <vt:lpstr>Investigative Techniques​</vt:lpstr>
      <vt:lpstr>PowerPoint Presentation</vt:lpstr>
      <vt:lpstr>Community Human Trafficking Identification Guide for Commercial Sexual Exploitation of Children (CSEC) and Labor Trafficking </vt:lpstr>
      <vt:lpstr>PowerPoint Presentation</vt:lpstr>
      <vt:lpstr>See it, suspect it, report it!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Anderson,marina</dc:creator>
  <cp:lastModifiedBy>Anderson, Marina</cp:lastModifiedBy>
  <cp:revision>586</cp:revision>
  <dcterms:created xsi:type="dcterms:W3CDTF">2022-01-04T16:51:29Z</dcterms:created>
  <dcterms:modified xsi:type="dcterms:W3CDTF">2025-06-16T16:15:46Z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0x0101008653700947302146B9C1FFC8EB456E12</vt:lpwstr>
  </property>
</Properties>
</file>