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6858000" cx="9144000"/>
  <p:notesSz cx="6858000" cy="9144000"/>
  <p:embeddedFontLst>
    <p:embeddedFont>
      <p:font typeface="Raleway"/>
      <p:regular r:id="rId38"/>
      <p:bold r:id="rId39"/>
      <p:italic r:id="rId40"/>
      <p:boldItalic r:id="rId41"/>
    </p:embeddedFont>
    <p:embeddedFont>
      <p:font typeface="Lato"/>
      <p:regular r:id="rId42"/>
      <p:bold r:id="rId43"/>
      <p:italic r:id="rId44"/>
      <p:boldItalic r:id="rId45"/>
    </p:embeddedFont>
    <p:embeddedFont>
      <p:font typeface="Corbel"/>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2CEC44B-3A7E-4F1D-91B4-860E0EBCF13E}">
  <a:tblStyle styleId="{B2CEC44B-3A7E-4F1D-91B4-860E0EBCF13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italic.fntdata"/><Relationship Id="rId42" Type="http://schemas.openxmlformats.org/officeDocument/2006/relationships/font" Target="fonts/Lato-regular.fntdata"/><Relationship Id="rId41" Type="http://schemas.openxmlformats.org/officeDocument/2006/relationships/font" Target="fonts/Raleway-boldItalic.fntdata"/><Relationship Id="rId44" Type="http://schemas.openxmlformats.org/officeDocument/2006/relationships/font" Target="fonts/Lato-italic.fntdata"/><Relationship Id="rId43" Type="http://schemas.openxmlformats.org/officeDocument/2006/relationships/font" Target="fonts/Lato-bold.fntdata"/><Relationship Id="rId46" Type="http://schemas.openxmlformats.org/officeDocument/2006/relationships/font" Target="fonts/Corbel-regular.fntdata"/><Relationship Id="rId45"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Corbel-italic.fntdata"/><Relationship Id="rId47" Type="http://schemas.openxmlformats.org/officeDocument/2006/relationships/font" Target="fonts/Corbel-bold.fntdata"/><Relationship Id="rId49" Type="http://schemas.openxmlformats.org/officeDocument/2006/relationships/font" Target="fonts/Corbel-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font" Target="fonts/Raleway-bold.fntdata"/><Relationship Id="rId38" Type="http://schemas.openxmlformats.org/officeDocument/2006/relationships/font" Target="fonts/Raleway-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nn.com/2022/06/27/us/san-antonio-migrants-found-truck/index.html" TargetMode="External"/><Relationship Id="rId3" Type="http://schemas.openxmlformats.org/officeDocument/2006/relationships/hyperlink" Target="https://nypost.com/2022/06/30/alleged-texas-truck-driver-could-face-capital-punishment-in-migrant-death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1-2:30</a:t>
            </a:r>
            <a:endParaRPr/>
          </a:p>
          <a:p>
            <a:pPr indent="0" lvl="0" marL="0" rtl="0" algn="l">
              <a:spcBef>
                <a:spcPts val="0"/>
              </a:spcBef>
              <a:spcAft>
                <a:spcPts val="0"/>
              </a:spcAft>
              <a:buNone/>
            </a:pPr>
            <a:r>
              <a:rPr lang="en-US"/>
              <a:t>1:30-1:40PM slides 1-8</a:t>
            </a:r>
            <a:endParaRPr/>
          </a:p>
          <a:p>
            <a:pPr indent="0" lvl="0" marL="0" rtl="0" algn="l">
              <a:spcBef>
                <a:spcPts val="0"/>
              </a:spcBef>
              <a:spcAft>
                <a:spcPts val="0"/>
              </a:spcAft>
              <a:buNone/>
            </a:pPr>
            <a:r>
              <a:rPr lang="en-US"/>
              <a:t>Overview &amp; Services-1:40-2:05, 25min</a:t>
            </a:r>
            <a:endParaRPr/>
          </a:p>
          <a:p>
            <a:pPr indent="0" lvl="0" marL="0" rtl="0" algn="l">
              <a:spcBef>
                <a:spcPts val="0"/>
              </a:spcBef>
              <a:spcAft>
                <a:spcPts val="0"/>
              </a:spcAft>
              <a:buNone/>
            </a:pPr>
            <a:r>
              <a:rPr lang="en-US"/>
              <a:t>Immigration relief- 2:05-2:15</a:t>
            </a:r>
            <a:endParaRPr/>
          </a:p>
          <a:p>
            <a:pPr indent="0" lvl="0" marL="0" rtl="0" algn="l">
              <a:spcBef>
                <a:spcPts val="0"/>
              </a:spcBef>
              <a:spcAft>
                <a:spcPts val="0"/>
              </a:spcAft>
              <a:buNone/>
            </a:pPr>
            <a:r>
              <a:rPr lang="en-US"/>
              <a:t>Resources: 2:15-2:20</a:t>
            </a:r>
            <a:endParaRPr/>
          </a:p>
          <a:p>
            <a:pPr indent="0" lvl="0" marL="0" rtl="0" algn="l">
              <a:spcBef>
                <a:spcPts val="0"/>
              </a:spcBef>
              <a:spcAft>
                <a:spcPts val="0"/>
              </a:spcAft>
              <a:buNone/>
            </a:pPr>
            <a:r>
              <a:rPr lang="en-US"/>
              <a:t>Questions: 2:20</a:t>
            </a:r>
            <a:endParaRPr/>
          </a:p>
        </p:txBody>
      </p:sp>
      <p:sp>
        <p:nvSpPr>
          <p:cNvPr id="102" name="Google Shape;10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797102f58f_0_5830:notes"/>
          <p:cNvSpPr txBox="1"/>
          <p:nvPr>
            <p:ph idx="12" type="sldNum"/>
          </p:nvPr>
        </p:nvSpPr>
        <p:spPr>
          <a:xfrm>
            <a:off x="3956550" y="8843581"/>
            <a:ext cx="3026700" cy="273900"/>
          </a:xfrm>
          <a:prstGeom prst="rect">
            <a:avLst/>
          </a:prstGeom>
          <a:noFill/>
          <a:ln>
            <a:noFill/>
          </a:ln>
        </p:spPr>
        <p:txBody>
          <a:bodyPr anchorCtr="0" anchor="b" bIns="46400" lIns="92850" spcFirstLastPara="1" rIns="92850" wrap="square" tIns="46400">
            <a:no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 </a:t>
            </a:r>
            <a:endParaRPr/>
          </a:p>
        </p:txBody>
      </p:sp>
      <p:sp>
        <p:nvSpPr>
          <p:cNvPr id="159" name="Google Shape;159;g797102f58f_0_5830:notes"/>
          <p:cNvSpPr/>
          <p:nvPr>
            <p:ph idx="2" type="sldImg"/>
          </p:nvPr>
        </p:nvSpPr>
        <p:spPr>
          <a:xfrm>
            <a:off x="1175538" y="683926"/>
            <a:ext cx="4633800" cy="3419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60" name="Google Shape;160;g797102f58f_0_5830:notes"/>
          <p:cNvSpPr txBox="1"/>
          <p:nvPr>
            <p:ph idx="1" type="body"/>
          </p:nvPr>
        </p:nvSpPr>
        <p:spPr>
          <a:xfrm>
            <a:off x="698501" y="4331533"/>
            <a:ext cx="5588100" cy="273900"/>
          </a:xfrm>
          <a:prstGeom prst="rect">
            <a:avLst/>
          </a:prstGeom>
          <a:noFill/>
          <a:ln>
            <a:noFill/>
          </a:ln>
        </p:spPr>
        <p:txBody>
          <a:bodyPr anchorCtr="0" anchor="t" bIns="46400" lIns="92850" spcFirstLastPara="1" rIns="92850" wrap="square" tIns="46400">
            <a:noAutofit/>
          </a:bodyPr>
          <a:lstStyle/>
          <a:p>
            <a:pPr indent="0" lvl="0" marL="0" marR="0" rtl="0" algn="l">
              <a:spcBef>
                <a:spcPts val="0"/>
              </a:spcBef>
              <a:spcAft>
                <a:spcPts val="0"/>
              </a:spcAft>
              <a:buNone/>
            </a:pPr>
            <a:r>
              <a:rPr lang="en-US"/>
              <a:t>VANIA</a:t>
            </a:r>
            <a:endParaRPr/>
          </a:p>
          <a:p>
            <a:pPr indent="0" lvl="0" marL="0" marR="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3c9101b755_0_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3c9101b755_0_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needing collateral, recruiting fee, took away </a:t>
            </a:r>
            <a:r>
              <a:rPr lang="en-US"/>
              <a:t>identity</a:t>
            </a:r>
            <a:r>
              <a:rPr lang="en-US"/>
              <a:t> docs, </a:t>
            </a:r>
            <a:endParaRPr/>
          </a:p>
          <a:p>
            <a:pPr indent="-317500" lvl="0" marL="457200" rtl="0" algn="l">
              <a:spcBef>
                <a:spcPts val="0"/>
              </a:spcBef>
              <a:spcAft>
                <a:spcPts val="0"/>
              </a:spcAft>
              <a:buSzPts val="1400"/>
              <a:buChar char="-"/>
            </a:pPr>
            <a:r>
              <a:t/>
            </a:r>
            <a:endParaRPr/>
          </a:p>
        </p:txBody>
      </p:sp>
      <p:sp>
        <p:nvSpPr>
          <p:cNvPr id="167" name="Google Shape;167;g13c9101b755_0_2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3bd8e8ebde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3bd8e8ebde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VANIA</a:t>
            </a:r>
            <a:endParaRPr/>
          </a:p>
          <a:p>
            <a:pPr indent="0" lvl="0" marL="0" rtl="0" algn="l">
              <a:spcBef>
                <a:spcPts val="0"/>
              </a:spcBef>
              <a:spcAft>
                <a:spcPts val="0"/>
              </a:spcAft>
              <a:buClr>
                <a:schemeClr val="dk1"/>
              </a:buClr>
              <a:buFont typeface="Arial"/>
              <a:buNone/>
            </a:pPr>
            <a:r>
              <a:rPr lang="en-US">
                <a:solidFill>
                  <a:srgbClr val="0C0C0C"/>
                </a:solidFill>
                <a:highlight>
                  <a:srgbClr val="FFFFFF"/>
                </a:highlight>
                <a:latin typeface="Arial"/>
                <a:ea typeface="Arial"/>
                <a:cs typeface="Arial"/>
                <a:sym typeface="Arial"/>
              </a:rPr>
              <a:t>San Antonio Tragedy this summer. In all, </a:t>
            </a:r>
            <a:r>
              <a:rPr lang="en-US" u="sng">
                <a:solidFill>
                  <a:schemeClr val="hlink"/>
                </a:solidFill>
                <a:highlight>
                  <a:srgbClr val="FFFFFF"/>
                </a:highlight>
                <a:latin typeface="Arial"/>
                <a:ea typeface="Arial"/>
                <a:cs typeface="Arial"/>
                <a:sym typeface="Arial"/>
                <a:hlinkClick r:id="rId2"/>
              </a:rPr>
              <a:t>53 people died </a:t>
            </a:r>
            <a:r>
              <a:rPr lang="en-US">
                <a:solidFill>
                  <a:srgbClr val="0C0C0C"/>
                </a:solidFill>
                <a:highlight>
                  <a:srgbClr val="FFFFFF"/>
                </a:highlight>
                <a:latin typeface="Arial"/>
                <a:ea typeface="Arial"/>
                <a:cs typeface="Arial"/>
                <a:sym typeface="Arial"/>
              </a:rPr>
              <a:t>in what one Homeland Security Investigations’ agent called the deadliest human smuggling incident in US history.</a:t>
            </a:r>
            <a:endParaRPr/>
          </a:p>
          <a:p>
            <a:pPr indent="0" lvl="0" marL="0" rtl="0" algn="l">
              <a:spcBef>
                <a:spcPts val="0"/>
              </a:spcBef>
              <a:spcAft>
                <a:spcPts val="0"/>
              </a:spcAft>
              <a:buClr>
                <a:schemeClr val="dk1"/>
              </a:buClr>
              <a:buFont typeface="Arial"/>
              <a:buNone/>
            </a:pPr>
            <a:r>
              <a:rPr lang="en-US">
                <a:solidFill>
                  <a:srgbClr val="2A2A2A"/>
                </a:solidFill>
                <a:highlight>
                  <a:srgbClr val="FFFFFF"/>
                </a:highlight>
                <a:latin typeface="Arial"/>
                <a:ea typeface="Arial"/>
                <a:cs typeface="Arial"/>
                <a:sym typeface="Arial"/>
              </a:rPr>
              <a:t>The accused smuggler has been charged with a single count of transportation of illegal aliens resulting in death. </a:t>
            </a:r>
            <a:r>
              <a:rPr lang="en-US">
                <a:solidFill>
                  <a:srgbClr val="C60800"/>
                </a:solidFill>
                <a:highlight>
                  <a:srgbClr val="FFFFFF"/>
                </a:highlight>
                <a:uFill>
                  <a:noFill/>
                </a:uFill>
                <a:latin typeface="Arial"/>
                <a:ea typeface="Arial"/>
                <a:cs typeface="Arial"/>
                <a:sym typeface="Arial"/>
                <a:hlinkClick r:id="rId3">
                  <a:extLst>
                    <a:ext uri="{A12FA001-AC4F-418D-AE19-62706E023703}">
                      <ahyp:hlinkClr val="tx"/>
                    </a:ext>
                  </a:extLst>
                </a:hlinkClick>
              </a:rPr>
              <a:t>He could face the death penalty</a:t>
            </a:r>
            <a:r>
              <a:rPr lang="en-US">
                <a:solidFill>
                  <a:srgbClr val="2A2A2A"/>
                </a:solidFill>
                <a:highlight>
                  <a:srgbClr val="FFFFFF"/>
                </a:highlight>
                <a:latin typeface="Arial"/>
                <a:ea typeface="Arial"/>
                <a:cs typeface="Arial"/>
                <a:sym typeface="Arial"/>
              </a:rPr>
              <a:t> if convicted.</a:t>
            </a:r>
            <a:endParaRPr/>
          </a:p>
          <a:p>
            <a:pPr indent="0" lvl="0" marL="0" rtl="0" algn="l">
              <a:spcBef>
                <a:spcPts val="0"/>
              </a:spcBef>
              <a:spcAft>
                <a:spcPts val="0"/>
              </a:spcAft>
              <a:buNone/>
            </a:pPr>
            <a:r>
              <a:t/>
            </a:r>
            <a:endParaRPr/>
          </a:p>
        </p:txBody>
      </p:sp>
      <p:sp>
        <p:nvSpPr>
          <p:cNvPr id="174" name="Google Shape;174;g13bd8e8ebde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3bd8e8ebde_0_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3bd8e8ebde_0_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VANIA</a:t>
            </a:r>
            <a:endParaRPr/>
          </a:p>
        </p:txBody>
      </p:sp>
      <p:sp>
        <p:nvSpPr>
          <p:cNvPr id="181" name="Google Shape;181;g13bd8e8ebde_0_6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3bd8e8ebde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3bd8e8ebde_0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VANIA</a:t>
            </a:r>
            <a:endParaRPr/>
          </a:p>
        </p:txBody>
      </p:sp>
      <p:sp>
        <p:nvSpPr>
          <p:cNvPr id="187" name="Google Shape;187;g13bd8e8ebde_0_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3bd8e8ebde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3bd8e8ebde_0_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Minor receive a letter of eligibility not a certification letter</a:t>
            </a:r>
            <a:endParaRPr/>
          </a:p>
        </p:txBody>
      </p:sp>
      <p:sp>
        <p:nvSpPr>
          <p:cNvPr id="194" name="Google Shape;194;g13bd8e8ebde_0_1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3bd8e8ebde_0_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3bd8e8ebde_0_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g13bd8e8ebde_0_1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3bd8e8ebde_0_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3bd8e8ebde_0_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g13bd8e8ebde_0_2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3c43888d22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3c43888d22_0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DANIELA</a:t>
            </a:r>
            <a:endParaRPr/>
          </a:p>
        </p:txBody>
      </p:sp>
      <p:sp>
        <p:nvSpPr>
          <p:cNvPr id="216" name="Google Shape;216;g13c43888d22_0_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3a607ba92f_1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3a607ba92f_1_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Be done with this slide by 2:05</a:t>
            </a:r>
            <a:endParaRPr/>
          </a:p>
        </p:txBody>
      </p:sp>
      <p:sp>
        <p:nvSpPr>
          <p:cNvPr id="223" name="Google Shape;223;g13a607ba92f_1_1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797102f58f_0_55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797102f58f_0_559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g797102f58f_0_559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3c9101b755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3c9101b755_0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DANIELA</a:t>
            </a:r>
            <a:endParaRPr/>
          </a:p>
        </p:txBody>
      </p:sp>
      <p:sp>
        <p:nvSpPr>
          <p:cNvPr id="230" name="Google Shape;230;g13c9101b755_0_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3bd8e8ebde_0_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3bd8e8ebde_0_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As Vania mentioned- CP, work permit &amp; federal services, for as long as investigation is going; </a:t>
            </a:r>
            <a:endParaRPr/>
          </a:p>
        </p:txBody>
      </p:sp>
      <p:sp>
        <p:nvSpPr>
          <p:cNvPr id="236" name="Google Shape;236;g13bd8e8ebde_0_4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3bd8e8ebde_0_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3bd8e8ebde_0_9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Florida Victim Rights (Article I, 16)</a:t>
            </a:r>
            <a:endParaRPr/>
          </a:p>
          <a:p>
            <a:pPr indent="0" lvl="0" marL="0" rtl="0" algn="l">
              <a:spcBef>
                <a:spcPts val="0"/>
              </a:spcBef>
              <a:spcAft>
                <a:spcPts val="0"/>
              </a:spcAft>
              <a:buNone/>
            </a:pPr>
            <a:r>
              <a:rPr lang="en-US"/>
              <a:t>When victim rights are enforced victim experience empowerment</a:t>
            </a:r>
            <a:endParaRPr/>
          </a:p>
        </p:txBody>
      </p:sp>
      <p:sp>
        <p:nvSpPr>
          <p:cNvPr id="243" name="Google Shape;243;g13bd8e8ebde_0_9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797102f58f_0_54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797102f58f_0_549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g797102f58f_0_549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3bd8e8ebde_0_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3bd8e8ebde_0_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g13bd8e8ebde_0_5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3c9101b755_0_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3c9101b755_0_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What is the biggest barrier your agency faces when serving foreign victims of trafficking?</a:t>
            </a:r>
            <a:endParaRPr/>
          </a:p>
        </p:txBody>
      </p:sp>
      <p:sp>
        <p:nvSpPr>
          <p:cNvPr id="262" name="Google Shape;262;g13c9101b755_0_1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b5b807982a_0_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b5b807982a_0_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Who do you call? </a:t>
            </a:r>
            <a:endParaRPr/>
          </a:p>
          <a:p>
            <a:pPr indent="-317500" lvl="0" marL="457200" rtl="0" algn="l">
              <a:spcBef>
                <a:spcPts val="0"/>
              </a:spcBef>
              <a:spcAft>
                <a:spcPts val="0"/>
              </a:spcAft>
              <a:buSzPts val="1400"/>
              <a:buChar char="-"/>
            </a:pPr>
            <a:r>
              <a:rPr lang="en-US"/>
              <a:t>Who is trusted? </a:t>
            </a:r>
            <a:endParaRPr/>
          </a:p>
          <a:p>
            <a:pPr indent="0" lvl="0" marL="0" rtl="0" algn="l">
              <a:spcBef>
                <a:spcPts val="0"/>
              </a:spcBef>
              <a:spcAft>
                <a:spcPts val="0"/>
              </a:spcAft>
              <a:buNone/>
            </a:pPr>
            <a:r>
              <a:t/>
            </a:r>
            <a:endParaRPr/>
          </a:p>
        </p:txBody>
      </p:sp>
      <p:sp>
        <p:nvSpPr>
          <p:cNvPr id="268" name="Google Shape;268;gb5b807982a_0_1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b583677c8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b583677c86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2:55</a:t>
            </a:r>
            <a:endParaRPr/>
          </a:p>
        </p:txBody>
      </p:sp>
      <p:sp>
        <p:nvSpPr>
          <p:cNvPr id="274" name="Google Shape;274;gb583677c86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BE DONE WITH THIS SLIDE BY 2:15</a:t>
            </a:r>
            <a:endParaRPr/>
          </a:p>
        </p:txBody>
      </p:sp>
      <p:sp>
        <p:nvSpPr>
          <p:cNvPr id="285" name="Google Shape;28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797102f58f_0_60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797102f58f_0_60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457200" rtl="0" algn="l">
              <a:spcBef>
                <a:spcPts val="0"/>
              </a:spcBef>
              <a:spcAft>
                <a:spcPts val="0"/>
              </a:spcAft>
              <a:buNone/>
            </a:pPr>
            <a:r>
              <a:rPr lang="en-US">
                <a:solidFill>
                  <a:srgbClr val="1A9988"/>
                </a:solidFill>
              </a:rPr>
              <a:t>VANIA</a:t>
            </a:r>
            <a:endParaRPr>
              <a:solidFill>
                <a:srgbClr val="1A9988"/>
              </a:solidFill>
            </a:endParaRPr>
          </a:p>
        </p:txBody>
      </p:sp>
      <p:sp>
        <p:nvSpPr>
          <p:cNvPr id="115" name="Google Shape;115;g797102f58f_0_602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3bd8e8ebde_0_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3bd8e8ebde_0_8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VANIA</a:t>
            </a:r>
            <a:endParaRPr/>
          </a:p>
        </p:txBody>
      </p:sp>
      <p:sp>
        <p:nvSpPr>
          <p:cNvPr id="310" name="Google Shape;310;g13bd8e8ebde_0_8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b583677c86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b583677c86_0_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2:59</a:t>
            </a:r>
            <a:endParaRPr/>
          </a:p>
        </p:txBody>
      </p:sp>
      <p:sp>
        <p:nvSpPr>
          <p:cNvPr id="317" name="Google Shape;317;gb583677c86_0_1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3bd8e8ebde_0_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3bd8e8ebde_0_9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DANIELA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Who is in the audience?</a:t>
            </a:r>
            <a:endParaRPr/>
          </a:p>
        </p:txBody>
      </p:sp>
      <p:sp>
        <p:nvSpPr>
          <p:cNvPr id="122" name="Google Shape;122;g13bd8e8ebde_0_9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3c9101b755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3c9101b755_0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DANIELA</a:t>
            </a:r>
            <a:endParaRPr/>
          </a:p>
        </p:txBody>
      </p:sp>
      <p:sp>
        <p:nvSpPr>
          <p:cNvPr id="128" name="Google Shape;128;g13c9101b755_0_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b5b807982a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b5b807982a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DANIELA</a:t>
            </a:r>
            <a:endParaRPr/>
          </a:p>
        </p:txBody>
      </p:sp>
      <p:sp>
        <p:nvSpPr>
          <p:cNvPr id="134" name="Google Shape;134;gb5b807982a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b5b807982a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b5b807982a_0_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DANIELA</a:t>
            </a:r>
            <a:endParaRPr/>
          </a:p>
        </p:txBody>
      </p:sp>
      <p:sp>
        <p:nvSpPr>
          <p:cNvPr id="141" name="Google Shape;141;gb5b807982a_0_1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3c9101b755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3c9101b755_0_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Have you or your agency ever worked with an undocumented individual?</a:t>
            </a:r>
            <a:endParaRPr sz="1100">
              <a:latin typeface="Arial"/>
              <a:ea typeface="Arial"/>
              <a:cs typeface="Arial"/>
              <a:sym typeface="Arial"/>
            </a:endParaRPr>
          </a:p>
          <a:p>
            <a:pPr indent="0" lvl="0" marL="0" rtl="0" algn="l">
              <a:lnSpc>
                <a:spcPct val="115000"/>
              </a:lnSpc>
              <a:spcBef>
                <a:spcPts val="1200"/>
              </a:spcBef>
              <a:spcAft>
                <a:spcPts val="0"/>
              </a:spcAft>
              <a:buNone/>
            </a:pPr>
            <a:r>
              <a:rPr lang="en-US" sz="1100">
                <a:latin typeface="Arial"/>
                <a:ea typeface="Arial"/>
                <a:cs typeface="Arial"/>
                <a:sym typeface="Arial"/>
              </a:rPr>
              <a:t>BE DONE WITH THIS SLIDE BY 1:40</a:t>
            </a:r>
            <a:endParaRPr sz="1100">
              <a:latin typeface="Arial"/>
              <a:ea typeface="Arial"/>
              <a:cs typeface="Arial"/>
              <a:sym typeface="Arial"/>
            </a:endParaRPr>
          </a:p>
          <a:p>
            <a:pPr indent="0" lvl="0" marL="0" rtl="0" algn="l">
              <a:spcBef>
                <a:spcPts val="1200"/>
              </a:spcBef>
              <a:spcAft>
                <a:spcPts val="0"/>
              </a:spcAft>
              <a:buNone/>
            </a:pPr>
            <a:r>
              <a:t/>
            </a:r>
            <a:endParaRPr/>
          </a:p>
        </p:txBody>
      </p:sp>
      <p:sp>
        <p:nvSpPr>
          <p:cNvPr id="148" name="Google Shape;148;g13c9101b755_0_1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b5b807982a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b5b807982a_0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VANIA</a:t>
            </a:r>
            <a:endParaRPr/>
          </a:p>
        </p:txBody>
      </p:sp>
      <p:sp>
        <p:nvSpPr>
          <p:cNvPr id="154" name="Google Shape;154;gb5b807982a_0_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13" name="Shape 13"/>
        <p:cNvGrpSpPr/>
        <p:nvPr/>
      </p:nvGrpSpPr>
      <p:grpSpPr>
        <a:xfrm>
          <a:off x="0" y="0"/>
          <a:ext cx="0" cy="0"/>
          <a:chOff x="0" y="0"/>
          <a:chExt cx="0" cy="0"/>
        </a:xfrm>
      </p:grpSpPr>
      <p:sp>
        <p:nvSpPr>
          <p:cNvPr id="14" name="Google Shape;14;p2"/>
          <p:cNvSpPr/>
          <p:nvPr/>
        </p:nvSpPr>
        <p:spPr>
          <a:xfrm>
            <a:off x="0" y="0"/>
            <a:ext cx="9144000" cy="650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 name="Google Shape;15;p2"/>
          <p:cNvGrpSpPr/>
          <p:nvPr/>
        </p:nvGrpSpPr>
        <p:grpSpPr>
          <a:xfrm>
            <a:off x="830392" y="1588427"/>
            <a:ext cx="745763" cy="61102"/>
            <a:chOff x="4580561" y="2589004"/>
            <a:chExt cx="1064464" cy="25200"/>
          </a:xfrm>
        </p:grpSpPr>
        <p:sp>
          <p:nvSpPr>
            <p:cNvPr id="16" name="Google Shape;16;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 name="Google Shape;18;p2"/>
          <p:cNvSpPr txBox="1"/>
          <p:nvPr>
            <p:ph type="ctrTitle"/>
          </p:nvPr>
        </p:nvSpPr>
        <p:spPr>
          <a:xfrm>
            <a:off x="729450" y="1763267"/>
            <a:ext cx="7688100" cy="2219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9" name="Google Shape;19;p2"/>
          <p:cNvSpPr txBox="1"/>
          <p:nvPr>
            <p:ph idx="1" type="subTitle"/>
          </p:nvPr>
        </p:nvSpPr>
        <p:spPr>
          <a:xfrm>
            <a:off x="729627" y="4230533"/>
            <a:ext cx="7688100" cy="7215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20" name="Google Shape;20;p2"/>
          <p:cNvSpPr txBox="1"/>
          <p:nvPr>
            <p:ph idx="12" type="sldNum"/>
          </p:nvPr>
        </p:nvSpPr>
        <p:spPr>
          <a:xfrm>
            <a:off x="8536302" y="6333134"/>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7" name="Shape 77"/>
        <p:cNvGrpSpPr/>
        <p:nvPr/>
      </p:nvGrpSpPr>
      <p:grpSpPr>
        <a:xfrm>
          <a:off x="0" y="0"/>
          <a:ext cx="0" cy="0"/>
          <a:chOff x="0" y="0"/>
          <a:chExt cx="0" cy="0"/>
        </a:xfrm>
      </p:grpSpPr>
      <p:grpSp>
        <p:nvGrpSpPr>
          <p:cNvPr id="78" name="Google Shape;78;p11"/>
          <p:cNvGrpSpPr/>
          <p:nvPr/>
        </p:nvGrpSpPr>
        <p:grpSpPr>
          <a:xfrm>
            <a:off x="830392" y="5558926"/>
            <a:ext cx="745763" cy="61102"/>
            <a:chOff x="4580561" y="2589004"/>
            <a:chExt cx="1064464" cy="25200"/>
          </a:xfrm>
        </p:grpSpPr>
        <p:sp>
          <p:nvSpPr>
            <p:cNvPr id="79" name="Google Shape;79;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p11"/>
          <p:cNvSpPr txBox="1"/>
          <p:nvPr>
            <p:ph hasCustomPrompt="1" type="title"/>
          </p:nvPr>
        </p:nvSpPr>
        <p:spPr>
          <a:xfrm>
            <a:off x="729450" y="978600"/>
            <a:ext cx="7688400" cy="165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82" name="Google Shape;82;p11"/>
          <p:cNvSpPr txBox="1"/>
          <p:nvPr>
            <p:ph idx="1" type="body"/>
          </p:nvPr>
        </p:nvSpPr>
        <p:spPr>
          <a:xfrm>
            <a:off x="729450" y="3030517"/>
            <a:ext cx="7688400" cy="2107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83" name="Google Shape;83;p11"/>
          <p:cNvSpPr txBox="1"/>
          <p:nvPr>
            <p:ph idx="12" type="sldNum"/>
          </p:nvPr>
        </p:nvSpPr>
        <p:spPr>
          <a:xfrm>
            <a:off x="8536302" y="6333134"/>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4" name="Shape 84"/>
        <p:cNvGrpSpPr/>
        <p:nvPr/>
      </p:nvGrpSpPr>
      <p:grpSpPr>
        <a:xfrm>
          <a:off x="0" y="0"/>
          <a:ext cx="0" cy="0"/>
          <a:chOff x="0" y="0"/>
          <a:chExt cx="0" cy="0"/>
        </a:xfrm>
      </p:grpSpPr>
      <p:sp>
        <p:nvSpPr>
          <p:cNvPr id="85" name="Google Shape;85;p12"/>
          <p:cNvSpPr txBox="1"/>
          <p:nvPr>
            <p:ph idx="12" type="sldNum"/>
          </p:nvPr>
        </p:nvSpPr>
        <p:spPr>
          <a:xfrm>
            <a:off x="8536302" y="6333134"/>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6" name="Shape 86"/>
        <p:cNvGrpSpPr/>
        <p:nvPr/>
      </p:nvGrpSpPr>
      <p:grpSpPr>
        <a:xfrm>
          <a:off x="0" y="0"/>
          <a:ext cx="0" cy="0"/>
          <a:chOff x="0" y="0"/>
          <a:chExt cx="0" cy="0"/>
        </a:xfrm>
      </p:grpSpPr>
      <p:sp>
        <p:nvSpPr>
          <p:cNvPr id="87" name="Google Shape;87;p13"/>
          <p:cNvSpPr txBox="1"/>
          <p:nvPr>
            <p:ph type="title"/>
          </p:nvPr>
        </p:nvSpPr>
        <p:spPr>
          <a:xfrm>
            <a:off x="982133" y="457201"/>
            <a:ext cx="7704600" cy="19812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88" name="Google Shape;88;p13"/>
          <p:cNvSpPr txBox="1"/>
          <p:nvPr>
            <p:ph idx="1" type="body"/>
          </p:nvPr>
        </p:nvSpPr>
        <p:spPr>
          <a:xfrm>
            <a:off x="982133" y="2667000"/>
            <a:ext cx="7704600" cy="3332700"/>
          </a:xfrm>
          <a:prstGeom prst="rect">
            <a:avLst/>
          </a:prstGeom>
          <a:noFill/>
          <a:ln>
            <a:noFill/>
          </a:ln>
        </p:spPr>
        <p:txBody>
          <a:bodyPr anchorCtr="0" anchor="ctr" bIns="45700" lIns="91425" spcFirstLastPara="1" rIns="91425" wrap="square" tIns="45700">
            <a:normAutofit/>
          </a:bodyPr>
          <a:lstStyle>
            <a:lvl1pPr indent="-394335" lvl="0" marL="457200" rtl="0" algn="l">
              <a:spcBef>
                <a:spcPts val="360"/>
              </a:spcBef>
              <a:spcAft>
                <a:spcPts val="0"/>
              </a:spcAft>
              <a:buSzPts val="2610"/>
              <a:buChar char="●"/>
              <a:defRPr/>
            </a:lvl1pPr>
            <a:lvl2pPr indent="-394335" lvl="1" marL="914400" rtl="0" algn="l">
              <a:spcBef>
                <a:spcPts val="600"/>
              </a:spcBef>
              <a:spcAft>
                <a:spcPts val="0"/>
              </a:spcAft>
              <a:buSzPts val="2610"/>
              <a:buChar char="○"/>
              <a:defRPr/>
            </a:lvl2pPr>
            <a:lvl3pPr indent="-394335" lvl="2" marL="1371600" rtl="0" algn="l">
              <a:spcBef>
                <a:spcPts val="600"/>
              </a:spcBef>
              <a:spcAft>
                <a:spcPts val="0"/>
              </a:spcAft>
              <a:buSzPts val="2610"/>
              <a:buChar char="■"/>
              <a:defRPr/>
            </a:lvl3pPr>
            <a:lvl4pPr indent="-394335" lvl="3" marL="1828800" rtl="0" algn="l">
              <a:spcBef>
                <a:spcPts val="600"/>
              </a:spcBef>
              <a:spcAft>
                <a:spcPts val="0"/>
              </a:spcAft>
              <a:buSzPts val="2610"/>
              <a:buChar char="●"/>
              <a:defRPr/>
            </a:lvl4pPr>
            <a:lvl5pPr indent="-394335" lvl="4" marL="2286000" rtl="0" algn="l">
              <a:spcBef>
                <a:spcPts val="600"/>
              </a:spcBef>
              <a:spcAft>
                <a:spcPts val="0"/>
              </a:spcAft>
              <a:buSzPts val="2610"/>
              <a:buChar char="○"/>
              <a:defRPr/>
            </a:lvl5pPr>
            <a:lvl6pPr indent="-394335" lvl="5" marL="2743200" rtl="0" algn="l">
              <a:spcBef>
                <a:spcPts val="600"/>
              </a:spcBef>
              <a:spcAft>
                <a:spcPts val="0"/>
              </a:spcAft>
              <a:buSzPts val="2610"/>
              <a:buChar char="■"/>
              <a:defRPr/>
            </a:lvl6pPr>
            <a:lvl7pPr indent="-394335" lvl="6" marL="3200400" rtl="0" algn="l">
              <a:spcBef>
                <a:spcPts val="600"/>
              </a:spcBef>
              <a:spcAft>
                <a:spcPts val="0"/>
              </a:spcAft>
              <a:buSzPts val="2610"/>
              <a:buChar char="●"/>
              <a:defRPr/>
            </a:lvl7pPr>
            <a:lvl8pPr indent="-394334" lvl="7" marL="3657600" rtl="0" algn="l">
              <a:spcBef>
                <a:spcPts val="600"/>
              </a:spcBef>
              <a:spcAft>
                <a:spcPts val="0"/>
              </a:spcAft>
              <a:buSzPts val="2610"/>
              <a:buChar char="○"/>
              <a:defRPr/>
            </a:lvl8pPr>
            <a:lvl9pPr indent="-394334" lvl="8" marL="4114800" rtl="0" algn="l">
              <a:spcBef>
                <a:spcPts val="600"/>
              </a:spcBef>
              <a:spcAft>
                <a:spcPts val="600"/>
              </a:spcAft>
              <a:buSzPts val="2610"/>
              <a:buChar char="■"/>
              <a:defRPr/>
            </a:lvl9pPr>
          </a:lstStyle>
          <a:p/>
        </p:txBody>
      </p:sp>
      <p:sp>
        <p:nvSpPr>
          <p:cNvPr id="89" name="Google Shape;89;p13"/>
          <p:cNvSpPr txBox="1"/>
          <p:nvPr>
            <p:ph idx="10" type="dt"/>
          </p:nvPr>
        </p:nvSpPr>
        <p:spPr>
          <a:xfrm>
            <a:off x="7344329" y="6108173"/>
            <a:ext cx="8574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0" name="Google Shape;90;p13"/>
          <p:cNvSpPr txBox="1"/>
          <p:nvPr>
            <p:ph idx="11" type="ftr"/>
          </p:nvPr>
        </p:nvSpPr>
        <p:spPr>
          <a:xfrm>
            <a:off x="1972647" y="6108173"/>
            <a:ext cx="53145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1" name="Google Shape;91;p13"/>
          <p:cNvSpPr txBox="1"/>
          <p:nvPr>
            <p:ph idx="12" type="sldNum"/>
          </p:nvPr>
        </p:nvSpPr>
        <p:spPr>
          <a:xfrm>
            <a:off x="8258967" y="6108173"/>
            <a:ext cx="4278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type="twoObj">
  <p:cSld name="TWO_OBJECTS">
    <p:spTree>
      <p:nvGrpSpPr>
        <p:cNvPr id="92" name="Shape 92"/>
        <p:cNvGrpSpPr/>
        <p:nvPr/>
      </p:nvGrpSpPr>
      <p:grpSpPr>
        <a:xfrm>
          <a:off x="0" y="0"/>
          <a:ext cx="0" cy="0"/>
          <a:chOff x="0" y="0"/>
          <a:chExt cx="0" cy="0"/>
        </a:xfrm>
      </p:grpSpPr>
      <p:sp>
        <p:nvSpPr>
          <p:cNvPr id="93" name="Google Shape;93;p14"/>
          <p:cNvSpPr txBox="1"/>
          <p:nvPr>
            <p:ph type="title"/>
          </p:nvPr>
        </p:nvSpPr>
        <p:spPr>
          <a:xfrm>
            <a:off x="982133" y="457201"/>
            <a:ext cx="7704600" cy="19812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94" name="Google Shape;94;p14"/>
          <p:cNvSpPr txBox="1"/>
          <p:nvPr>
            <p:ph idx="10" type="dt"/>
          </p:nvPr>
        </p:nvSpPr>
        <p:spPr>
          <a:xfrm>
            <a:off x="7358679" y="6116070"/>
            <a:ext cx="8574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5" name="Google Shape;95;p14"/>
          <p:cNvSpPr txBox="1"/>
          <p:nvPr>
            <p:ph idx="11" type="ftr"/>
          </p:nvPr>
        </p:nvSpPr>
        <p:spPr>
          <a:xfrm>
            <a:off x="1986997" y="6116070"/>
            <a:ext cx="53145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6" name="Google Shape;96;p14"/>
          <p:cNvSpPr txBox="1"/>
          <p:nvPr>
            <p:ph idx="12" type="sldNum"/>
          </p:nvPr>
        </p:nvSpPr>
        <p:spPr>
          <a:xfrm>
            <a:off x="8273317" y="6116070"/>
            <a:ext cx="4134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7" name="Google Shape;97;p14"/>
          <p:cNvSpPr txBox="1"/>
          <p:nvPr>
            <p:ph idx="1" type="body"/>
          </p:nvPr>
        </p:nvSpPr>
        <p:spPr>
          <a:xfrm>
            <a:off x="1298448" y="2121407"/>
            <a:ext cx="3200400" cy="3602700"/>
          </a:xfrm>
          <a:prstGeom prst="rect">
            <a:avLst/>
          </a:prstGeom>
          <a:noFill/>
          <a:ln>
            <a:noFill/>
          </a:ln>
        </p:spPr>
        <p:txBody>
          <a:bodyPr anchorCtr="0" anchor="ctr" bIns="45700" lIns="91425" spcFirstLastPara="1" rIns="91425" wrap="square" tIns="45700">
            <a:normAutofit/>
          </a:bodyPr>
          <a:lstStyle>
            <a:lvl1pPr indent="-394335" lvl="0" marL="457200" rtl="0" algn="l">
              <a:spcBef>
                <a:spcPts val="360"/>
              </a:spcBef>
              <a:spcAft>
                <a:spcPts val="0"/>
              </a:spcAft>
              <a:buSzPts val="2610"/>
              <a:buChar char="●"/>
              <a:defRPr/>
            </a:lvl1pPr>
            <a:lvl2pPr indent="-394335" lvl="1" marL="914400" rtl="0" algn="l">
              <a:spcBef>
                <a:spcPts val="600"/>
              </a:spcBef>
              <a:spcAft>
                <a:spcPts val="0"/>
              </a:spcAft>
              <a:buSzPts val="2610"/>
              <a:buChar char="○"/>
              <a:defRPr/>
            </a:lvl2pPr>
            <a:lvl3pPr indent="-394335" lvl="2" marL="1371600" rtl="0" algn="l">
              <a:spcBef>
                <a:spcPts val="600"/>
              </a:spcBef>
              <a:spcAft>
                <a:spcPts val="0"/>
              </a:spcAft>
              <a:buSzPts val="2610"/>
              <a:buChar char="■"/>
              <a:defRPr/>
            </a:lvl3pPr>
            <a:lvl4pPr indent="-394335" lvl="3" marL="1828800" rtl="0" algn="l">
              <a:spcBef>
                <a:spcPts val="600"/>
              </a:spcBef>
              <a:spcAft>
                <a:spcPts val="0"/>
              </a:spcAft>
              <a:buSzPts val="2610"/>
              <a:buChar char="●"/>
              <a:defRPr/>
            </a:lvl4pPr>
            <a:lvl5pPr indent="-394335" lvl="4" marL="2286000" rtl="0" algn="l">
              <a:spcBef>
                <a:spcPts val="600"/>
              </a:spcBef>
              <a:spcAft>
                <a:spcPts val="0"/>
              </a:spcAft>
              <a:buSzPts val="2610"/>
              <a:buChar char="○"/>
              <a:defRPr/>
            </a:lvl5pPr>
            <a:lvl6pPr indent="-394335" lvl="5" marL="2743200" rtl="0" algn="l">
              <a:spcBef>
                <a:spcPts val="600"/>
              </a:spcBef>
              <a:spcAft>
                <a:spcPts val="0"/>
              </a:spcAft>
              <a:buSzPts val="2610"/>
              <a:buChar char="■"/>
              <a:defRPr/>
            </a:lvl6pPr>
            <a:lvl7pPr indent="-394335" lvl="6" marL="3200400" rtl="0" algn="l">
              <a:spcBef>
                <a:spcPts val="600"/>
              </a:spcBef>
              <a:spcAft>
                <a:spcPts val="0"/>
              </a:spcAft>
              <a:buSzPts val="2610"/>
              <a:buChar char="●"/>
              <a:defRPr/>
            </a:lvl7pPr>
            <a:lvl8pPr indent="-394334" lvl="7" marL="3657600" rtl="0" algn="l">
              <a:spcBef>
                <a:spcPts val="600"/>
              </a:spcBef>
              <a:spcAft>
                <a:spcPts val="0"/>
              </a:spcAft>
              <a:buSzPts val="2610"/>
              <a:buChar char="○"/>
              <a:defRPr/>
            </a:lvl8pPr>
            <a:lvl9pPr indent="-394334" lvl="8" marL="4114800" rtl="0" algn="l">
              <a:spcBef>
                <a:spcPts val="600"/>
              </a:spcBef>
              <a:spcAft>
                <a:spcPts val="600"/>
              </a:spcAft>
              <a:buSzPts val="2610"/>
              <a:buChar char="■"/>
              <a:defRPr/>
            </a:lvl9pPr>
          </a:lstStyle>
          <a:p/>
        </p:txBody>
      </p:sp>
      <p:sp>
        <p:nvSpPr>
          <p:cNvPr id="98" name="Google Shape;98;p14"/>
          <p:cNvSpPr txBox="1"/>
          <p:nvPr>
            <p:ph idx="2" type="body"/>
          </p:nvPr>
        </p:nvSpPr>
        <p:spPr>
          <a:xfrm>
            <a:off x="4663440" y="2119313"/>
            <a:ext cx="3200400" cy="3605100"/>
          </a:xfrm>
          <a:prstGeom prst="rect">
            <a:avLst/>
          </a:prstGeom>
          <a:noFill/>
          <a:ln>
            <a:noFill/>
          </a:ln>
        </p:spPr>
        <p:txBody>
          <a:bodyPr anchorCtr="0" anchor="ctr" bIns="45700" lIns="91425" spcFirstLastPara="1" rIns="91425" wrap="square" tIns="45700">
            <a:normAutofit/>
          </a:bodyPr>
          <a:lstStyle>
            <a:lvl1pPr indent="-394335" lvl="0" marL="457200" rtl="0" algn="l">
              <a:spcBef>
                <a:spcPts val="360"/>
              </a:spcBef>
              <a:spcAft>
                <a:spcPts val="0"/>
              </a:spcAft>
              <a:buSzPts val="2610"/>
              <a:buChar char="●"/>
              <a:defRPr/>
            </a:lvl1pPr>
            <a:lvl2pPr indent="-394335" lvl="1" marL="914400" rtl="0" algn="l">
              <a:spcBef>
                <a:spcPts val="600"/>
              </a:spcBef>
              <a:spcAft>
                <a:spcPts val="0"/>
              </a:spcAft>
              <a:buSzPts val="2610"/>
              <a:buChar char="○"/>
              <a:defRPr/>
            </a:lvl2pPr>
            <a:lvl3pPr indent="-394335" lvl="2" marL="1371600" rtl="0" algn="l">
              <a:spcBef>
                <a:spcPts val="600"/>
              </a:spcBef>
              <a:spcAft>
                <a:spcPts val="0"/>
              </a:spcAft>
              <a:buSzPts val="2610"/>
              <a:buChar char="■"/>
              <a:defRPr/>
            </a:lvl3pPr>
            <a:lvl4pPr indent="-394335" lvl="3" marL="1828800" rtl="0" algn="l">
              <a:spcBef>
                <a:spcPts val="600"/>
              </a:spcBef>
              <a:spcAft>
                <a:spcPts val="0"/>
              </a:spcAft>
              <a:buSzPts val="2610"/>
              <a:buChar char="●"/>
              <a:defRPr/>
            </a:lvl4pPr>
            <a:lvl5pPr indent="-394335" lvl="4" marL="2286000" rtl="0" algn="l">
              <a:spcBef>
                <a:spcPts val="600"/>
              </a:spcBef>
              <a:spcAft>
                <a:spcPts val="0"/>
              </a:spcAft>
              <a:buSzPts val="2610"/>
              <a:buChar char="○"/>
              <a:defRPr/>
            </a:lvl5pPr>
            <a:lvl6pPr indent="-394335" lvl="5" marL="2743200" rtl="0" algn="l">
              <a:spcBef>
                <a:spcPts val="600"/>
              </a:spcBef>
              <a:spcAft>
                <a:spcPts val="0"/>
              </a:spcAft>
              <a:buSzPts val="2610"/>
              <a:buChar char="■"/>
              <a:defRPr/>
            </a:lvl6pPr>
            <a:lvl7pPr indent="-394335" lvl="6" marL="3200400" rtl="0" algn="l">
              <a:spcBef>
                <a:spcPts val="600"/>
              </a:spcBef>
              <a:spcAft>
                <a:spcPts val="0"/>
              </a:spcAft>
              <a:buSzPts val="2610"/>
              <a:buChar char="●"/>
              <a:defRPr/>
            </a:lvl7pPr>
            <a:lvl8pPr indent="-394334" lvl="7" marL="3657600" rtl="0" algn="l">
              <a:spcBef>
                <a:spcPts val="600"/>
              </a:spcBef>
              <a:spcAft>
                <a:spcPts val="0"/>
              </a:spcAft>
              <a:buSzPts val="2610"/>
              <a:buChar char="○"/>
              <a:defRPr/>
            </a:lvl8pPr>
            <a:lvl9pPr indent="-394334" lvl="8" marL="4114800" rtl="0" algn="l">
              <a:spcBef>
                <a:spcPts val="600"/>
              </a:spcBef>
              <a:spcAft>
                <a:spcPts val="600"/>
              </a:spcAft>
              <a:buSzPts val="261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99" name="Shape 99"/>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1" name="Shape 21"/>
        <p:cNvGrpSpPr/>
        <p:nvPr/>
      </p:nvGrpSpPr>
      <p:grpSpPr>
        <a:xfrm>
          <a:off x="0" y="0"/>
          <a:ext cx="0" cy="0"/>
          <a:chOff x="0" y="0"/>
          <a:chExt cx="0" cy="0"/>
        </a:xfrm>
      </p:grpSpPr>
      <p:grpSp>
        <p:nvGrpSpPr>
          <p:cNvPr id="22" name="Google Shape;22;p3"/>
          <p:cNvGrpSpPr/>
          <p:nvPr/>
        </p:nvGrpSpPr>
        <p:grpSpPr>
          <a:xfrm>
            <a:off x="830392" y="1588427"/>
            <a:ext cx="745763" cy="61102"/>
            <a:chOff x="4580561" y="2589004"/>
            <a:chExt cx="1064464" cy="25200"/>
          </a:xfrm>
        </p:grpSpPr>
        <p:sp>
          <p:nvSpPr>
            <p:cNvPr id="23" name="Google Shape;23;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 name="Google Shape;25;p3"/>
          <p:cNvSpPr txBox="1"/>
          <p:nvPr>
            <p:ph type="title"/>
          </p:nvPr>
        </p:nvSpPr>
        <p:spPr>
          <a:xfrm>
            <a:off x="729450" y="1763267"/>
            <a:ext cx="7688400" cy="202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6" name="Google Shape;26;p3"/>
          <p:cNvSpPr txBox="1"/>
          <p:nvPr>
            <p:ph idx="12" type="sldNum"/>
          </p:nvPr>
        </p:nvSpPr>
        <p:spPr>
          <a:xfrm>
            <a:off x="8536302" y="6333134"/>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p4"/>
          <p:cNvSpPr/>
          <p:nvPr/>
        </p:nvSpPr>
        <p:spPr>
          <a:xfrm>
            <a:off x="0" y="0"/>
            <a:ext cx="9144000" cy="650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 name="Google Shape;29;p4"/>
          <p:cNvGrpSpPr/>
          <p:nvPr/>
        </p:nvGrpSpPr>
        <p:grpSpPr>
          <a:xfrm>
            <a:off x="830392" y="1588427"/>
            <a:ext cx="745763" cy="61102"/>
            <a:chOff x="4580561" y="2589004"/>
            <a:chExt cx="1064464" cy="25200"/>
          </a:xfrm>
        </p:grpSpPr>
        <p:sp>
          <p:nvSpPr>
            <p:cNvPr id="30" name="Google Shape;30;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 name="Google Shape;32;p4"/>
          <p:cNvSpPr txBox="1"/>
          <p:nvPr>
            <p:ph type="title"/>
          </p:nvPr>
        </p:nvSpPr>
        <p:spPr>
          <a:xfrm>
            <a:off x="729450" y="1758200"/>
            <a:ext cx="7688700" cy="7137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3" name="Google Shape;33;p4"/>
          <p:cNvSpPr txBox="1"/>
          <p:nvPr>
            <p:ph idx="1" type="body"/>
          </p:nvPr>
        </p:nvSpPr>
        <p:spPr>
          <a:xfrm>
            <a:off x="729450" y="2771833"/>
            <a:ext cx="7688700" cy="3014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4" name="Google Shape;34;p4"/>
          <p:cNvSpPr txBox="1"/>
          <p:nvPr>
            <p:ph idx="12" type="sldNum"/>
          </p:nvPr>
        </p:nvSpPr>
        <p:spPr>
          <a:xfrm>
            <a:off x="8536302" y="6333134"/>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5" name="Shape 35"/>
        <p:cNvGrpSpPr/>
        <p:nvPr/>
      </p:nvGrpSpPr>
      <p:grpSpPr>
        <a:xfrm>
          <a:off x="0" y="0"/>
          <a:ext cx="0" cy="0"/>
          <a:chOff x="0" y="0"/>
          <a:chExt cx="0" cy="0"/>
        </a:xfrm>
      </p:grpSpPr>
      <p:sp>
        <p:nvSpPr>
          <p:cNvPr id="36" name="Google Shape;36;p5"/>
          <p:cNvSpPr/>
          <p:nvPr/>
        </p:nvSpPr>
        <p:spPr>
          <a:xfrm>
            <a:off x="0" y="0"/>
            <a:ext cx="9144000" cy="650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5"/>
          <p:cNvGrpSpPr/>
          <p:nvPr/>
        </p:nvGrpSpPr>
        <p:grpSpPr>
          <a:xfrm>
            <a:off x="830392" y="1588427"/>
            <a:ext cx="745763" cy="61102"/>
            <a:chOff x="4580561" y="2589004"/>
            <a:chExt cx="1064464" cy="25200"/>
          </a:xfrm>
        </p:grpSpPr>
        <p:sp>
          <p:nvSpPr>
            <p:cNvPr id="38" name="Google Shape;38;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5"/>
          <p:cNvSpPr txBox="1"/>
          <p:nvPr>
            <p:ph type="title"/>
          </p:nvPr>
        </p:nvSpPr>
        <p:spPr>
          <a:xfrm>
            <a:off x="729450" y="1758200"/>
            <a:ext cx="7688400" cy="7137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1" name="Google Shape;41;p5"/>
          <p:cNvSpPr txBox="1"/>
          <p:nvPr>
            <p:ph idx="1" type="body"/>
          </p:nvPr>
        </p:nvSpPr>
        <p:spPr>
          <a:xfrm>
            <a:off x="729325" y="2771833"/>
            <a:ext cx="3774300" cy="3014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2" name="Google Shape;42;p5"/>
          <p:cNvSpPr txBox="1"/>
          <p:nvPr>
            <p:ph idx="2" type="body"/>
          </p:nvPr>
        </p:nvSpPr>
        <p:spPr>
          <a:xfrm>
            <a:off x="4643604" y="2771833"/>
            <a:ext cx="3774300" cy="3014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3" name="Google Shape;43;p5"/>
          <p:cNvSpPr txBox="1"/>
          <p:nvPr>
            <p:ph idx="12" type="sldNum"/>
          </p:nvPr>
        </p:nvSpPr>
        <p:spPr>
          <a:xfrm>
            <a:off x="8536302" y="6333134"/>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 name="Shape 44"/>
        <p:cNvGrpSpPr/>
        <p:nvPr/>
      </p:nvGrpSpPr>
      <p:grpSpPr>
        <a:xfrm>
          <a:off x="0" y="0"/>
          <a:ext cx="0" cy="0"/>
          <a:chOff x="0" y="0"/>
          <a:chExt cx="0" cy="0"/>
        </a:xfrm>
      </p:grpSpPr>
      <p:sp>
        <p:nvSpPr>
          <p:cNvPr id="45" name="Google Shape;45;p6"/>
          <p:cNvSpPr/>
          <p:nvPr/>
        </p:nvSpPr>
        <p:spPr>
          <a:xfrm>
            <a:off x="0" y="0"/>
            <a:ext cx="9144000" cy="650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 name="Google Shape;46;p6"/>
          <p:cNvGrpSpPr/>
          <p:nvPr/>
        </p:nvGrpSpPr>
        <p:grpSpPr>
          <a:xfrm>
            <a:off x="830392" y="1588427"/>
            <a:ext cx="745763" cy="61102"/>
            <a:chOff x="4580561" y="2589004"/>
            <a:chExt cx="1064464" cy="25200"/>
          </a:xfrm>
        </p:grpSpPr>
        <p:sp>
          <p:nvSpPr>
            <p:cNvPr id="47" name="Google Shape;47;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 name="Google Shape;49;p6"/>
          <p:cNvSpPr txBox="1"/>
          <p:nvPr>
            <p:ph type="title"/>
          </p:nvPr>
        </p:nvSpPr>
        <p:spPr>
          <a:xfrm>
            <a:off x="729450" y="1758200"/>
            <a:ext cx="7688400" cy="7137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0" name="Google Shape;50;p6"/>
          <p:cNvSpPr txBox="1"/>
          <p:nvPr>
            <p:ph idx="12" type="sldNum"/>
          </p:nvPr>
        </p:nvSpPr>
        <p:spPr>
          <a:xfrm>
            <a:off x="8536302" y="6333134"/>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1" name="Shape 51"/>
        <p:cNvGrpSpPr/>
        <p:nvPr/>
      </p:nvGrpSpPr>
      <p:grpSpPr>
        <a:xfrm>
          <a:off x="0" y="0"/>
          <a:ext cx="0" cy="0"/>
          <a:chOff x="0" y="0"/>
          <a:chExt cx="0" cy="0"/>
        </a:xfrm>
      </p:grpSpPr>
      <p:sp>
        <p:nvSpPr>
          <p:cNvPr id="52" name="Google Shape;52;p7"/>
          <p:cNvSpPr/>
          <p:nvPr/>
        </p:nvSpPr>
        <p:spPr>
          <a:xfrm>
            <a:off x="0" y="0"/>
            <a:ext cx="9144000" cy="650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 name="Google Shape;53;p7"/>
          <p:cNvGrpSpPr/>
          <p:nvPr/>
        </p:nvGrpSpPr>
        <p:grpSpPr>
          <a:xfrm>
            <a:off x="830392" y="1588427"/>
            <a:ext cx="745763" cy="61102"/>
            <a:chOff x="4580561" y="2589004"/>
            <a:chExt cx="1064464" cy="25200"/>
          </a:xfrm>
        </p:grpSpPr>
        <p:sp>
          <p:nvSpPr>
            <p:cNvPr id="54" name="Google Shape;54;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 name="Google Shape;56;p7"/>
          <p:cNvSpPr txBox="1"/>
          <p:nvPr>
            <p:ph type="title"/>
          </p:nvPr>
        </p:nvSpPr>
        <p:spPr>
          <a:xfrm>
            <a:off x="730000" y="1758200"/>
            <a:ext cx="3300900" cy="18420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7" name="Google Shape;57;p7"/>
          <p:cNvSpPr txBox="1"/>
          <p:nvPr>
            <p:ph idx="1" type="body"/>
          </p:nvPr>
        </p:nvSpPr>
        <p:spPr>
          <a:xfrm>
            <a:off x="721225" y="3708967"/>
            <a:ext cx="3300900" cy="2130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8" name="Google Shape;58;p7"/>
          <p:cNvSpPr txBox="1"/>
          <p:nvPr>
            <p:ph idx="12" type="sldNum"/>
          </p:nvPr>
        </p:nvSpPr>
        <p:spPr>
          <a:xfrm>
            <a:off x="8536302" y="6333134"/>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9" name="Shape 59"/>
        <p:cNvGrpSpPr/>
        <p:nvPr/>
      </p:nvGrpSpPr>
      <p:grpSpPr>
        <a:xfrm>
          <a:off x="0" y="0"/>
          <a:ext cx="0" cy="0"/>
          <a:chOff x="0" y="0"/>
          <a:chExt cx="0" cy="0"/>
        </a:xfrm>
      </p:grpSpPr>
      <p:grpSp>
        <p:nvGrpSpPr>
          <p:cNvPr id="60" name="Google Shape;60;p8"/>
          <p:cNvGrpSpPr/>
          <p:nvPr/>
        </p:nvGrpSpPr>
        <p:grpSpPr>
          <a:xfrm>
            <a:off x="830392" y="5558926"/>
            <a:ext cx="745763" cy="61102"/>
            <a:chOff x="4580561" y="2589004"/>
            <a:chExt cx="1064464" cy="25200"/>
          </a:xfrm>
        </p:grpSpPr>
        <p:sp>
          <p:nvSpPr>
            <p:cNvPr id="61" name="Google Shape;61;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 name="Google Shape;63;p8"/>
          <p:cNvSpPr txBox="1"/>
          <p:nvPr>
            <p:ph type="title"/>
          </p:nvPr>
        </p:nvSpPr>
        <p:spPr>
          <a:xfrm>
            <a:off x="729450" y="1152400"/>
            <a:ext cx="7021200" cy="39801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4" name="Google Shape;64;p8"/>
          <p:cNvSpPr txBox="1"/>
          <p:nvPr>
            <p:ph idx="12" type="sldNum"/>
          </p:nvPr>
        </p:nvSpPr>
        <p:spPr>
          <a:xfrm>
            <a:off x="8536302" y="6333134"/>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5" name="Shape 65"/>
        <p:cNvGrpSpPr/>
        <p:nvPr/>
      </p:nvGrpSpPr>
      <p:grpSpPr>
        <a:xfrm>
          <a:off x="0" y="0"/>
          <a:ext cx="0" cy="0"/>
          <a:chOff x="0" y="0"/>
          <a:chExt cx="0" cy="0"/>
        </a:xfrm>
      </p:grpSpPr>
      <p:sp>
        <p:nvSpPr>
          <p:cNvPr id="66" name="Google Shape;66;p9"/>
          <p:cNvSpPr/>
          <p:nvPr/>
        </p:nvSpPr>
        <p:spPr>
          <a:xfrm>
            <a:off x="0" y="0"/>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 name="Google Shape;67;p9"/>
          <p:cNvGrpSpPr/>
          <p:nvPr/>
        </p:nvGrpSpPr>
        <p:grpSpPr>
          <a:xfrm>
            <a:off x="830392" y="1588427"/>
            <a:ext cx="745763" cy="61102"/>
            <a:chOff x="4580561" y="2589004"/>
            <a:chExt cx="1064464" cy="25200"/>
          </a:xfrm>
        </p:grpSpPr>
        <p:sp>
          <p:nvSpPr>
            <p:cNvPr id="68" name="Google Shape;68;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 name="Google Shape;70;p9"/>
          <p:cNvSpPr txBox="1"/>
          <p:nvPr>
            <p:ph type="title"/>
          </p:nvPr>
        </p:nvSpPr>
        <p:spPr>
          <a:xfrm>
            <a:off x="730000" y="1758200"/>
            <a:ext cx="3300900" cy="22497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71" name="Google Shape;71;p9"/>
          <p:cNvSpPr txBox="1"/>
          <p:nvPr>
            <p:ph idx="1" type="subTitle"/>
          </p:nvPr>
        </p:nvSpPr>
        <p:spPr>
          <a:xfrm>
            <a:off x="724950" y="4215367"/>
            <a:ext cx="3300900" cy="1011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72" name="Google Shape;72;p9"/>
          <p:cNvSpPr txBox="1"/>
          <p:nvPr>
            <p:ph idx="2" type="body"/>
          </p:nvPr>
        </p:nvSpPr>
        <p:spPr>
          <a:xfrm>
            <a:off x="5174225" y="1803500"/>
            <a:ext cx="3374400" cy="4034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3" name="Google Shape;73;p9"/>
          <p:cNvSpPr txBox="1"/>
          <p:nvPr>
            <p:ph idx="12" type="sldNum"/>
          </p:nvPr>
        </p:nvSpPr>
        <p:spPr>
          <a:xfrm>
            <a:off x="8536302" y="6333134"/>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4" name="Shape 74"/>
        <p:cNvGrpSpPr/>
        <p:nvPr/>
      </p:nvGrpSpPr>
      <p:grpSpPr>
        <a:xfrm>
          <a:off x="0" y="0"/>
          <a:ext cx="0" cy="0"/>
          <a:chOff x="0" y="0"/>
          <a:chExt cx="0" cy="0"/>
        </a:xfrm>
      </p:grpSpPr>
      <p:sp>
        <p:nvSpPr>
          <p:cNvPr id="75" name="Google Shape;75;p10"/>
          <p:cNvSpPr txBox="1"/>
          <p:nvPr>
            <p:ph idx="1" type="body"/>
          </p:nvPr>
        </p:nvSpPr>
        <p:spPr>
          <a:xfrm>
            <a:off x="724950" y="5830068"/>
            <a:ext cx="7697400" cy="614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6" name="Google Shape;76;p10"/>
          <p:cNvSpPr txBox="1"/>
          <p:nvPr>
            <p:ph idx="12" type="sldNum"/>
          </p:nvPr>
        </p:nvSpPr>
        <p:spPr>
          <a:xfrm>
            <a:off x="8536302" y="6333134"/>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11" name="Google Shape;11;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12" name="Google Shape;12;p1"/>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acf.hhs.gov/otip/victim-assistance/certification" TargetMode="External"/><Relationship Id="rId4" Type="http://schemas.openxmlformats.org/officeDocument/2006/relationships/hyperlink" Target="https://www.acf.hhs.gov/otip/map/trafficking-victim-assistance-program#FL_5232"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acf.hhs.gov/sites/default/files/documents/otip/traffickingservices.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mailto:Trafficking@acf.hhs.gov" TargetMode="External"/><Relationship Id="rId4" Type="http://schemas.openxmlformats.org/officeDocument/2006/relationships/hyperlink" Target="mailto:traffickingvictims@uscridc.org" TargetMode="External"/><Relationship Id="rId5" Type="http://schemas.openxmlformats.org/officeDocument/2006/relationships/hyperlink" Target="https://www.acf.hhs.gov/otip/map/trafficking-victim-assistance-program#FL_5232"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1" Type="http://schemas.openxmlformats.org/officeDocument/2006/relationships/hyperlink" Target="https://humantraffickinghotline.org/what-human-trafficking/myths-misconceptions" TargetMode="External"/><Relationship Id="rId10" Type="http://schemas.openxmlformats.org/officeDocument/2006/relationships/hyperlink" Target="https://htlegalcenter.org/" TargetMode="External"/><Relationship Id="rId12" Type="http://schemas.openxmlformats.org/officeDocument/2006/relationships/hyperlink" Target="https://cahr.fsu.edu/" TargetMode="External"/><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www.acf.hhs.gov/otip/training/nhttac" TargetMode="External"/><Relationship Id="rId4" Type="http://schemas.openxmlformats.org/officeDocument/2006/relationships/hyperlink" Target="https://humantraffickinghotline.org/training-resources/referral-directory" TargetMode="External"/><Relationship Id="rId9" Type="http://schemas.openxmlformats.org/officeDocument/2006/relationships/hyperlink" Target="https://www.acf.hhs.gov/otip/victim-assistance/certification" TargetMode="External"/><Relationship Id="rId5" Type="http://schemas.openxmlformats.org/officeDocument/2006/relationships/hyperlink" Target="http://myfloridalegal.com/pages.nsf/Main/1B65E6FE7329293A852583F3005782B2" TargetMode="External"/><Relationship Id="rId6" Type="http://schemas.openxmlformats.org/officeDocument/2006/relationships/hyperlink" Target="https://www.acf.hhs.gov/sites/default/files/documents/otip/florida_profile_efforts_to_combat_human_trafficking.pdf" TargetMode="External"/><Relationship Id="rId7" Type="http://schemas.openxmlformats.org/officeDocument/2006/relationships/hyperlink" Target="https://www.castla.org/" TargetMode="External"/><Relationship Id="rId8" Type="http://schemas.openxmlformats.org/officeDocument/2006/relationships/hyperlink" Target="https://www.dhs.gov/xlibrary/assets/blue-campaign/ht-information-for-law-enforcement-officials-immigration-relief-for-victims-of-human-trafficking.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txBox="1"/>
          <p:nvPr>
            <p:ph type="ctrTitle"/>
          </p:nvPr>
        </p:nvSpPr>
        <p:spPr>
          <a:xfrm>
            <a:off x="408000" y="448275"/>
            <a:ext cx="6238800" cy="11193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000000"/>
              </a:buClr>
              <a:buSzPts val="990"/>
              <a:buFont typeface="Arial"/>
              <a:buNone/>
            </a:pPr>
            <a:r>
              <a:rPr lang="en-US" sz="2740"/>
              <a:t>Human Trafficking &amp; Immigration: Rights, Remedies, and Responses</a:t>
            </a:r>
            <a:endParaRPr sz="4600"/>
          </a:p>
        </p:txBody>
      </p:sp>
      <p:pic>
        <p:nvPicPr>
          <p:cNvPr id="105" name="Google Shape;105;p16"/>
          <p:cNvPicPr preferRelativeResize="0"/>
          <p:nvPr/>
        </p:nvPicPr>
        <p:blipFill rotWithShape="1">
          <a:blip r:embed="rId3">
            <a:alphaModFix/>
          </a:blip>
          <a:srcRect b="56827" l="0" r="0" t="0"/>
          <a:stretch/>
        </p:blipFill>
        <p:spPr>
          <a:xfrm>
            <a:off x="1765812" y="2388025"/>
            <a:ext cx="5767225" cy="32257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5"/>
          <p:cNvSpPr txBox="1"/>
          <p:nvPr>
            <p:ph type="title"/>
          </p:nvPr>
        </p:nvSpPr>
        <p:spPr>
          <a:xfrm>
            <a:off x="1214175" y="685360"/>
            <a:ext cx="6343500" cy="1323300"/>
          </a:xfrm>
          <a:prstGeom prst="rect">
            <a:avLst/>
          </a:prstGeom>
          <a:noFill/>
          <a:ln>
            <a:noFill/>
          </a:ln>
        </p:spPr>
        <p:txBody>
          <a:bodyPr anchorCtr="0" anchor="ctr" bIns="45700" lIns="91425" spcFirstLastPara="1" rIns="91425" wrap="square" tIns="45700">
            <a:normAutofit fontScale="90000"/>
          </a:bodyPr>
          <a:lstStyle/>
          <a:p>
            <a:pPr indent="0" lvl="0" marL="0" marR="0" rtl="0" algn="ctr">
              <a:spcBef>
                <a:spcPts val="0"/>
              </a:spcBef>
              <a:spcAft>
                <a:spcPts val="0"/>
              </a:spcAft>
              <a:buClr>
                <a:schemeClr val="dk2"/>
              </a:buClr>
              <a:buSzPts val="900"/>
              <a:buFont typeface="Garamond"/>
              <a:buNone/>
            </a:pPr>
            <a:r>
              <a:rPr lang="en-US" sz="4000">
                <a:solidFill>
                  <a:schemeClr val="accent1"/>
                </a:solidFill>
              </a:rPr>
              <a:t>What groups of foreign victims might be trafficked in the U.S.</a:t>
            </a:r>
            <a:r>
              <a:rPr i="0" lang="en-US" sz="4000" u="none" cap="none" strike="noStrike">
                <a:solidFill>
                  <a:schemeClr val="accent1"/>
                </a:solidFill>
              </a:rPr>
              <a:t>?</a:t>
            </a:r>
            <a:endParaRPr>
              <a:solidFill>
                <a:schemeClr val="accent1"/>
              </a:solidFill>
            </a:endParaRPr>
          </a:p>
        </p:txBody>
      </p:sp>
      <p:sp>
        <p:nvSpPr>
          <p:cNvPr id="163" name="Google Shape;163;p25"/>
          <p:cNvSpPr txBox="1"/>
          <p:nvPr>
            <p:ph idx="1" type="body"/>
          </p:nvPr>
        </p:nvSpPr>
        <p:spPr>
          <a:xfrm>
            <a:off x="1485400" y="2465300"/>
            <a:ext cx="6343500" cy="3695400"/>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324"/>
              </a:spcBef>
              <a:spcAft>
                <a:spcPts val="0"/>
              </a:spcAft>
              <a:buNone/>
            </a:pPr>
            <a:r>
              <a:rPr lang="en-US" sz="2624">
                <a:latin typeface="Raleway"/>
                <a:ea typeface="Raleway"/>
                <a:cs typeface="Raleway"/>
                <a:sym typeface="Raleway"/>
              </a:rPr>
              <a:t>Both documented and undocumented foreign nationals</a:t>
            </a:r>
            <a:endParaRPr sz="2624">
              <a:latin typeface="Raleway"/>
              <a:ea typeface="Raleway"/>
              <a:cs typeface="Raleway"/>
              <a:sym typeface="Raleway"/>
            </a:endParaRPr>
          </a:p>
          <a:p>
            <a:pPr indent="-285750" lvl="2" marL="1200150" rtl="0" algn="l">
              <a:spcBef>
                <a:spcPts val="324"/>
              </a:spcBef>
              <a:spcAft>
                <a:spcPts val="0"/>
              </a:spcAft>
              <a:buSzPts val="2610"/>
              <a:buFont typeface="Raleway"/>
              <a:buChar char="■"/>
            </a:pPr>
            <a:r>
              <a:rPr lang="en-US" sz="2624">
                <a:latin typeface="Raleway"/>
                <a:ea typeface="Raleway"/>
                <a:cs typeface="Raleway"/>
                <a:sym typeface="Raleway"/>
              </a:rPr>
              <a:t>Undocumented immigrants that enter EWI</a:t>
            </a:r>
            <a:endParaRPr sz="2624">
              <a:latin typeface="Raleway"/>
              <a:ea typeface="Raleway"/>
              <a:cs typeface="Raleway"/>
              <a:sym typeface="Raleway"/>
            </a:endParaRPr>
          </a:p>
          <a:p>
            <a:pPr indent="-285750" lvl="2" marL="1200150" rtl="0" algn="l">
              <a:spcBef>
                <a:spcPts val="324"/>
              </a:spcBef>
              <a:spcAft>
                <a:spcPts val="0"/>
              </a:spcAft>
              <a:buSzPts val="2610"/>
              <a:buFont typeface="Raleway"/>
              <a:buChar char="■"/>
            </a:pPr>
            <a:r>
              <a:rPr lang="en-US" sz="2300">
                <a:latin typeface="Raleway"/>
                <a:ea typeface="Raleway"/>
                <a:cs typeface="Raleway"/>
                <a:sym typeface="Raleway"/>
              </a:rPr>
              <a:t>H2A and H2B workers</a:t>
            </a:r>
            <a:endParaRPr>
              <a:latin typeface="Raleway"/>
              <a:ea typeface="Raleway"/>
              <a:cs typeface="Raleway"/>
              <a:sym typeface="Raleway"/>
            </a:endParaRPr>
          </a:p>
          <a:p>
            <a:pPr indent="-285750" lvl="2" marL="1200150" rtl="0" algn="l">
              <a:spcBef>
                <a:spcPts val="324"/>
              </a:spcBef>
              <a:spcAft>
                <a:spcPts val="0"/>
              </a:spcAft>
              <a:buSzPts val="2610"/>
              <a:buFont typeface="Raleway"/>
              <a:buChar char="■"/>
            </a:pPr>
            <a:r>
              <a:rPr lang="en-US" sz="2300">
                <a:latin typeface="Raleway"/>
                <a:ea typeface="Raleway"/>
                <a:cs typeface="Raleway"/>
                <a:sym typeface="Raleway"/>
              </a:rPr>
              <a:t>Immigrants who entered with tourist visas</a:t>
            </a:r>
            <a:endParaRPr sz="2300">
              <a:latin typeface="Raleway"/>
              <a:ea typeface="Raleway"/>
              <a:cs typeface="Raleway"/>
              <a:sym typeface="Raleway"/>
            </a:endParaRPr>
          </a:p>
          <a:p>
            <a:pPr indent="-285750" lvl="2" marL="1200150" rtl="0" algn="l">
              <a:spcBef>
                <a:spcPts val="324"/>
              </a:spcBef>
              <a:spcAft>
                <a:spcPts val="0"/>
              </a:spcAft>
              <a:buSzPts val="2610"/>
              <a:buFont typeface="Raleway"/>
              <a:buChar char="■"/>
            </a:pPr>
            <a:r>
              <a:rPr lang="en-US" sz="2300">
                <a:latin typeface="Raleway"/>
                <a:ea typeface="Raleway"/>
                <a:cs typeface="Raleway"/>
                <a:sym typeface="Raleway"/>
              </a:rPr>
              <a:t>Immigrants with fiance visas</a:t>
            </a:r>
            <a:endParaRPr>
              <a:latin typeface="Raleway"/>
              <a:ea typeface="Raleway"/>
              <a:cs typeface="Raleway"/>
              <a:sym typeface="Raleway"/>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6"/>
          <p:cNvSpPr txBox="1"/>
          <p:nvPr>
            <p:ph type="title"/>
          </p:nvPr>
        </p:nvSpPr>
        <p:spPr>
          <a:xfrm>
            <a:off x="729450" y="793800"/>
            <a:ext cx="7688700" cy="71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CASE </a:t>
            </a:r>
            <a:r>
              <a:rPr lang="en-US"/>
              <a:t>SCENARIO</a:t>
            </a:r>
            <a:r>
              <a:rPr lang="en-US"/>
              <a:t>: JEAN</a:t>
            </a:r>
            <a:endParaRPr/>
          </a:p>
        </p:txBody>
      </p:sp>
      <p:sp>
        <p:nvSpPr>
          <p:cNvPr id="170" name="Google Shape;170;p26"/>
          <p:cNvSpPr txBox="1"/>
          <p:nvPr>
            <p:ph idx="1" type="body"/>
          </p:nvPr>
        </p:nvSpPr>
        <p:spPr>
          <a:xfrm>
            <a:off x="431250" y="1670275"/>
            <a:ext cx="8458200" cy="4936500"/>
          </a:xfrm>
          <a:prstGeom prst="rect">
            <a:avLst/>
          </a:prstGeom>
        </p:spPr>
        <p:txBody>
          <a:bodyPr anchorCtr="0" anchor="t" bIns="91425" lIns="91425" spcFirstLastPara="1" rIns="91425" wrap="square" tIns="91425">
            <a:normAutofit fontScale="70000" lnSpcReduction="20000"/>
          </a:bodyPr>
          <a:lstStyle/>
          <a:p>
            <a:pPr indent="0" lvl="0" marL="0" rtl="0" algn="l">
              <a:spcBef>
                <a:spcPts val="360"/>
              </a:spcBef>
              <a:spcAft>
                <a:spcPts val="0"/>
              </a:spcAft>
              <a:buNone/>
            </a:pPr>
            <a:r>
              <a:rPr lang="en-US" sz="2594">
                <a:latin typeface="Raleway"/>
                <a:ea typeface="Raleway"/>
                <a:cs typeface="Raleway"/>
                <a:sym typeface="Raleway"/>
              </a:rPr>
              <a:t>A recruiter </a:t>
            </a:r>
            <a:r>
              <a:rPr lang="en-US" sz="2594">
                <a:latin typeface="Raleway"/>
                <a:ea typeface="Raleway"/>
                <a:cs typeface="Raleway"/>
                <a:sym typeface="Raleway"/>
              </a:rPr>
              <a:t>came to Jean’s hometown in Mexico offering people temporary employment in agriculture for $12 per hour in the U.S.  The recruiter told her that she needed to bring the deed to her house as collateral to make sure she complied with the work contract.</a:t>
            </a:r>
            <a:endParaRPr sz="2594">
              <a:latin typeface="Raleway"/>
              <a:ea typeface="Raleway"/>
              <a:cs typeface="Raleway"/>
              <a:sym typeface="Raleway"/>
            </a:endParaRPr>
          </a:p>
          <a:p>
            <a:pPr indent="0" lvl="0" marL="0" rtl="0" algn="l">
              <a:spcBef>
                <a:spcPts val="600"/>
              </a:spcBef>
              <a:spcAft>
                <a:spcPts val="0"/>
              </a:spcAft>
              <a:buNone/>
            </a:pPr>
            <a:r>
              <a:rPr lang="en-US" sz="2594">
                <a:latin typeface="Raleway"/>
                <a:ea typeface="Raleway"/>
                <a:cs typeface="Raleway"/>
                <a:sym typeface="Raleway"/>
              </a:rPr>
              <a:t>Jean had to borrow money to pay the $4,000 recruiting fee, but she knew that once in the U.S,. she would be able to pay it all back.   </a:t>
            </a:r>
            <a:endParaRPr sz="2594">
              <a:latin typeface="Raleway"/>
              <a:ea typeface="Raleway"/>
              <a:cs typeface="Raleway"/>
              <a:sym typeface="Raleway"/>
            </a:endParaRPr>
          </a:p>
          <a:p>
            <a:pPr indent="0" lvl="0" marL="0" rtl="0" algn="l">
              <a:spcBef>
                <a:spcPts val="600"/>
              </a:spcBef>
              <a:spcAft>
                <a:spcPts val="0"/>
              </a:spcAft>
              <a:buNone/>
            </a:pPr>
            <a:r>
              <a:rPr lang="en-US" sz="2594">
                <a:latin typeface="Raleway"/>
                <a:ea typeface="Raleway"/>
                <a:cs typeface="Raleway"/>
                <a:sym typeface="Raleway"/>
              </a:rPr>
              <a:t>Once she arrived in the U.S., her employer took her passport and visa.  Jean and other workers were taken to a warehouse where there was no AC; there were only 3 showers for 70 people, and they did not have enough to eat. They were only getting paid $10 a day. They were not given any tools to work and had to work with their bare hands. Jean’s crew leader forced her to have sex with him. He told her that if she didn’t, he would cancel her work contract and have her deported.</a:t>
            </a:r>
            <a:endParaRPr sz="2594">
              <a:latin typeface="Raleway"/>
              <a:ea typeface="Raleway"/>
              <a:cs typeface="Raleway"/>
              <a:sym typeface="Raleway"/>
            </a:endParaRPr>
          </a:p>
          <a:p>
            <a:pPr indent="0" lvl="0" marL="0" rtl="0" algn="l">
              <a:spcBef>
                <a:spcPts val="600"/>
              </a:spcBef>
              <a:spcAft>
                <a:spcPts val="600"/>
              </a:spcAft>
              <a:buNone/>
            </a:pPr>
            <a:r>
              <a:rPr lang="en-US" sz="2594">
                <a:latin typeface="Raleway"/>
                <a:ea typeface="Raleway"/>
                <a:cs typeface="Raleway"/>
                <a:sym typeface="Raleway"/>
              </a:rPr>
              <a:t>There were guards with weapons at the entrance of the farm so they were afraid to leave.  Jean and many others were able to flee the camp one night when the guards got drunk and were not watching over the workers.</a:t>
            </a:r>
            <a:endParaRPr sz="2011">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7"/>
          <p:cNvSpPr txBox="1"/>
          <p:nvPr>
            <p:ph type="title"/>
          </p:nvPr>
        </p:nvSpPr>
        <p:spPr>
          <a:xfrm>
            <a:off x="727650" y="701675"/>
            <a:ext cx="7688700" cy="71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How do can we help Jean?</a:t>
            </a:r>
            <a:endParaRPr/>
          </a:p>
        </p:txBody>
      </p:sp>
      <p:sp>
        <p:nvSpPr>
          <p:cNvPr id="177" name="Google Shape;177;p27"/>
          <p:cNvSpPr txBox="1"/>
          <p:nvPr>
            <p:ph idx="1" type="body"/>
          </p:nvPr>
        </p:nvSpPr>
        <p:spPr>
          <a:xfrm>
            <a:off x="729450" y="1773447"/>
            <a:ext cx="7688700" cy="4013100"/>
          </a:xfrm>
          <a:prstGeom prst="rect">
            <a:avLst/>
          </a:prstGeom>
        </p:spPr>
        <p:txBody>
          <a:bodyPr anchorCtr="0" anchor="t" bIns="91425" lIns="91425" spcFirstLastPara="1" rIns="91425" wrap="square" tIns="91425">
            <a:normAutofit lnSpcReduction="20000"/>
          </a:bodyPr>
          <a:lstStyle/>
          <a:p>
            <a:pPr indent="-387350" lvl="0" marL="457200" rtl="0" algn="l">
              <a:spcBef>
                <a:spcPts val="0"/>
              </a:spcBef>
              <a:spcAft>
                <a:spcPts val="0"/>
              </a:spcAft>
              <a:buSzPts val="2500"/>
              <a:buAutoNum type="arabicPeriod"/>
            </a:pPr>
            <a:r>
              <a:rPr lang="en-US" sz="2500"/>
              <a:t>Is Jean a </a:t>
            </a:r>
            <a:r>
              <a:rPr lang="en-US" sz="2500"/>
              <a:t>victim of trafficking? How do you know?</a:t>
            </a:r>
            <a:endParaRPr sz="2500"/>
          </a:p>
          <a:p>
            <a:pPr indent="0" lvl="0" marL="457200" rtl="0" algn="l">
              <a:spcBef>
                <a:spcPts val="1200"/>
              </a:spcBef>
              <a:spcAft>
                <a:spcPts val="0"/>
              </a:spcAft>
              <a:buNone/>
            </a:pPr>
            <a:r>
              <a:t/>
            </a:r>
            <a:endParaRPr sz="2500"/>
          </a:p>
          <a:p>
            <a:pPr indent="-387350" lvl="0" marL="457200" rtl="0" algn="l">
              <a:spcBef>
                <a:spcPts val="1200"/>
              </a:spcBef>
              <a:spcAft>
                <a:spcPts val="0"/>
              </a:spcAft>
              <a:buSzPts val="2500"/>
              <a:buAutoNum type="arabicPeriod"/>
            </a:pPr>
            <a:r>
              <a:rPr lang="en-US" sz="2500"/>
              <a:t>Does Jean have any immigration status?</a:t>
            </a:r>
            <a:endParaRPr sz="2500"/>
          </a:p>
          <a:p>
            <a:pPr indent="0" lvl="0" marL="457200" rtl="0" algn="l">
              <a:spcBef>
                <a:spcPts val="1200"/>
              </a:spcBef>
              <a:spcAft>
                <a:spcPts val="0"/>
              </a:spcAft>
              <a:buNone/>
            </a:pPr>
            <a:r>
              <a:t/>
            </a:r>
            <a:endParaRPr sz="2500"/>
          </a:p>
          <a:p>
            <a:pPr indent="-387350" lvl="0" marL="457200" rtl="0" algn="l">
              <a:spcBef>
                <a:spcPts val="1200"/>
              </a:spcBef>
              <a:spcAft>
                <a:spcPts val="0"/>
              </a:spcAft>
              <a:buSzPts val="2500"/>
              <a:buAutoNum type="arabicPeriod"/>
            </a:pPr>
            <a:r>
              <a:rPr lang="en-US" sz="2500"/>
              <a:t>What kinds of services might Jean need?</a:t>
            </a:r>
            <a:endParaRPr sz="2500"/>
          </a:p>
          <a:p>
            <a:pPr indent="0" lvl="0" marL="457200" rtl="0" algn="l">
              <a:spcBef>
                <a:spcPts val="1200"/>
              </a:spcBef>
              <a:spcAft>
                <a:spcPts val="0"/>
              </a:spcAft>
              <a:buNone/>
            </a:pPr>
            <a:r>
              <a:t/>
            </a:r>
            <a:endParaRPr sz="2500"/>
          </a:p>
          <a:p>
            <a:pPr indent="-387350" lvl="0" marL="457200" rtl="0" algn="l">
              <a:spcBef>
                <a:spcPts val="1200"/>
              </a:spcBef>
              <a:spcAft>
                <a:spcPts val="0"/>
              </a:spcAft>
              <a:buSzPts val="2500"/>
              <a:buAutoNum type="arabicPeriod"/>
            </a:pPr>
            <a:r>
              <a:rPr lang="en-US" sz="2500"/>
              <a:t>What services are available in your area?</a:t>
            </a:r>
            <a:endParaRPr sz="2500"/>
          </a:p>
          <a:p>
            <a:pPr indent="0" lvl="0" marL="0" rtl="0" algn="l">
              <a:spcBef>
                <a:spcPts val="120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8"/>
          <p:cNvSpPr txBox="1"/>
          <p:nvPr>
            <p:ph type="title"/>
          </p:nvPr>
        </p:nvSpPr>
        <p:spPr>
          <a:xfrm>
            <a:off x="700575" y="1123550"/>
            <a:ext cx="7021200" cy="3980100"/>
          </a:xfrm>
          <a:prstGeom prst="rect">
            <a:avLst/>
          </a:prstGeom>
          <a:solidFill>
            <a:schemeClr val="lt1"/>
          </a:solidFill>
        </p:spPr>
        <p:txBody>
          <a:bodyPr anchorCtr="0" anchor="ctr" bIns="91425" lIns="91425" spcFirstLastPara="1" rIns="91425" wrap="square" tIns="91425">
            <a:normAutofit/>
          </a:bodyPr>
          <a:lstStyle/>
          <a:p>
            <a:pPr indent="0" lvl="0" marL="457200" rtl="0" algn="l">
              <a:spcBef>
                <a:spcPts val="0"/>
              </a:spcBef>
              <a:spcAft>
                <a:spcPts val="0"/>
              </a:spcAft>
              <a:buNone/>
            </a:pPr>
            <a:r>
              <a:rPr lang="en-US" sz="2711">
                <a:solidFill>
                  <a:schemeClr val="dk1"/>
                </a:solidFill>
              </a:rPr>
              <a:t>SERVICES</a:t>
            </a:r>
            <a:r>
              <a:rPr lang="en-US" sz="2711">
                <a:solidFill>
                  <a:schemeClr val="dk2"/>
                </a:solidFill>
              </a:rPr>
              <a:t> FOR FOREIGN VICTIMS OF TRAFFICKING</a:t>
            </a:r>
            <a:endParaRPr sz="2711">
              <a:solidFill>
                <a:schemeClr val="dk2"/>
              </a:solidFill>
            </a:endParaRPr>
          </a:p>
          <a:p>
            <a:pPr indent="0" lvl="0" marL="285750" rtl="0" algn="l">
              <a:lnSpc>
                <a:spcPct val="115000"/>
              </a:lnSpc>
              <a:spcBef>
                <a:spcPts val="1000"/>
              </a:spcBef>
              <a:spcAft>
                <a:spcPts val="0"/>
              </a:spcAft>
              <a:buNone/>
            </a:pPr>
            <a:r>
              <a:rPr b="0" lang="en-US" sz="3400"/>
              <a:t> </a:t>
            </a:r>
            <a:endParaRPr sz="53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9"/>
          <p:cNvSpPr txBox="1"/>
          <p:nvPr>
            <p:ph type="title"/>
          </p:nvPr>
        </p:nvSpPr>
        <p:spPr>
          <a:xfrm>
            <a:off x="682300" y="805450"/>
            <a:ext cx="7688700" cy="71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Pre-certified victims of human trafficking</a:t>
            </a:r>
            <a:endParaRPr/>
          </a:p>
        </p:txBody>
      </p:sp>
      <p:sp>
        <p:nvSpPr>
          <p:cNvPr id="190" name="Google Shape;190;p29"/>
          <p:cNvSpPr txBox="1"/>
          <p:nvPr>
            <p:ph idx="1" type="body"/>
          </p:nvPr>
        </p:nvSpPr>
        <p:spPr>
          <a:xfrm>
            <a:off x="729450" y="1877223"/>
            <a:ext cx="7688700" cy="390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sz="1600">
                <a:solidFill>
                  <a:srgbClr val="000000"/>
                </a:solidFill>
                <a:latin typeface="Arial"/>
                <a:ea typeface="Arial"/>
                <a:cs typeface="Arial"/>
                <a:sym typeface="Arial"/>
              </a:rPr>
              <a:t>The Trafficking Victim Assistance Program (TVAP) funds case management services for foreign national adults and minors who have experienced trafficking and are pursuing </a:t>
            </a:r>
            <a:r>
              <a:rPr lang="en-US" sz="1600">
                <a:solidFill>
                  <a:srgbClr val="336A90"/>
                </a:solidFill>
                <a:uFill>
                  <a:noFill/>
                </a:uFill>
                <a:latin typeface="Arial"/>
                <a:ea typeface="Arial"/>
                <a:cs typeface="Arial"/>
                <a:sym typeface="Arial"/>
                <a:hlinkClick r:id="rId3">
                  <a:extLst>
                    <a:ext uri="{A12FA001-AC4F-418D-AE19-62706E023703}">
                      <ahyp:hlinkClr val="tx"/>
                    </a:ext>
                  </a:extLst>
                </a:hlinkClick>
              </a:rPr>
              <a:t>HHS certification</a:t>
            </a:r>
            <a:r>
              <a:rPr lang="en-US" sz="1600">
                <a:solidFill>
                  <a:srgbClr val="000000"/>
                </a:solidFill>
                <a:latin typeface="Arial"/>
                <a:ea typeface="Arial"/>
                <a:cs typeface="Arial"/>
                <a:sym typeface="Arial"/>
              </a:rPr>
              <a:t>. The grantees provide assistance through a network of providers throughout the country.</a:t>
            </a:r>
            <a:endParaRPr sz="1600">
              <a:solidFill>
                <a:srgbClr val="000000"/>
              </a:solidFill>
              <a:latin typeface="Arial"/>
              <a:ea typeface="Arial"/>
              <a:cs typeface="Arial"/>
              <a:sym typeface="Arial"/>
            </a:endParaRPr>
          </a:p>
          <a:p>
            <a:pPr indent="0" lvl="0" marL="0" rtl="0" algn="l">
              <a:spcBef>
                <a:spcPts val="1200"/>
              </a:spcBef>
              <a:spcAft>
                <a:spcPts val="0"/>
              </a:spcAft>
              <a:buNone/>
            </a:pPr>
            <a:r>
              <a:rPr lang="en-US" sz="1600">
                <a:solidFill>
                  <a:srgbClr val="000000"/>
                </a:solidFill>
                <a:latin typeface="Arial"/>
                <a:ea typeface="Arial"/>
                <a:cs typeface="Arial"/>
                <a:sym typeface="Arial"/>
              </a:rPr>
              <a:t>They also help them gain access to:</a:t>
            </a:r>
            <a:endParaRPr sz="1600">
              <a:solidFill>
                <a:srgbClr val="000000"/>
              </a:solidFill>
              <a:latin typeface="Arial"/>
              <a:ea typeface="Arial"/>
              <a:cs typeface="Arial"/>
              <a:sym typeface="Arial"/>
            </a:endParaRPr>
          </a:p>
          <a:p>
            <a:pPr indent="-330200" lvl="0" marL="749300" rtl="0" algn="l">
              <a:spcBef>
                <a:spcPts val="1200"/>
              </a:spcBef>
              <a:spcAft>
                <a:spcPts val="0"/>
              </a:spcAft>
              <a:buClr>
                <a:srgbClr val="000000"/>
              </a:buClr>
              <a:buSzPts val="1600"/>
              <a:buFont typeface="Arial"/>
              <a:buChar char="●"/>
            </a:pPr>
            <a:r>
              <a:rPr lang="en-US" sz="1600">
                <a:solidFill>
                  <a:srgbClr val="000000"/>
                </a:solidFill>
                <a:latin typeface="Arial"/>
                <a:ea typeface="Arial"/>
                <a:cs typeface="Arial"/>
                <a:sym typeface="Arial"/>
              </a:rPr>
              <a:t>Housing</a:t>
            </a:r>
            <a:endParaRPr sz="1600">
              <a:solidFill>
                <a:srgbClr val="000000"/>
              </a:solidFill>
              <a:latin typeface="Arial"/>
              <a:ea typeface="Arial"/>
              <a:cs typeface="Arial"/>
              <a:sym typeface="Arial"/>
            </a:endParaRPr>
          </a:p>
          <a:p>
            <a:pPr indent="-330200" lvl="0" marL="749300" rtl="0" algn="l">
              <a:spcBef>
                <a:spcPts val="0"/>
              </a:spcBef>
              <a:spcAft>
                <a:spcPts val="0"/>
              </a:spcAft>
              <a:buClr>
                <a:srgbClr val="000000"/>
              </a:buClr>
              <a:buSzPts val="1600"/>
              <a:buFont typeface="Arial"/>
              <a:buChar char="●"/>
            </a:pPr>
            <a:r>
              <a:rPr lang="en-US" sz="1600">
                <a:solidFill>
                  <a:srgbClr val="000000"/>
                </a:solidFill>
                <a:latin typeface="Arial"/>
                <a:ea typeface="Arial"/>
                <a:cs typeface="Arial"/>
                <a:sym typeface="Arial"/>
              </a:rPr>
              <a:t>Employability services</a:t>
            </a:r>
            <a:endParaRPr sz="1600">
              <a:solidFill>
                <a:srgbClr val="000000"/>
              </a:solidFill>
              <a:latin typeface="Arial"/>
              <a:ea typeface="Arial"/>
              <a:cs typeface="Arial"/>
              <a:sym typeface="Arial"/>
            </a:endParaRPr>
          </a:p>
          <a:p>
            <a:pPr indent="-330200" lvl="0" marL="749300" rtl="0" algn="l">
              <a:spcBef>
                <a:spcPts val="0"/>
              </a:spcBef>
              <a:spcAft>
                <a:spcPts val="0"/>
              </a:spcAft>
              <a:buClr>
                <a:srgbClr val="000000"/>
              </a:buClr>
              <a:buSzPts val="1600"/>
              <a:buFont typeface="Arial"/>
              <a:buChar char="●"/>
            </a:pPr>
            <a:r>
              <a:rPr lang="en-US" sz="1600">
                <a:solidFill>
                  <a:srgbClr val="000000"/>
                </a:solidFill>
                <a:latin typeface="Arial"/>
                <a:ea typeface="Arial"/>
                <a:cs typeface="Arial"/>
                <a:sym typeface="Arial"/>
              </a:rPr>
              <a:t>Mental health screening and therapy</a:t>
            </a:r>
            <a:endParaRPr sz="1600">
              <a:solidFill>
                <a:srgbClr val="000000"/>
              </a:solidFill>
              <a:latin typeface="Arial"/>
              <a:ea typeface="Arial"/>
              <a:cs typeface="Arial"/>
              <a:sym typeface="Arial"/>
            </a:endParaRPr>
          </a:p>
          <a:p>
            <a:pPr indent="-330200" lvl="0" marL="749300" rtl="0" algn="l">
              <a:spcBef>
                <a:spcPts val="0"/>
              </a:spcBef>
              <a:spcAft>
                <a:spcPts val="0"/>
              </a:spcAft>
              <a:buClr>
                <a:srgbClr val="000000"/>
              </a:buClr>
              <a:buSzPts val="1600"/>
              <a:buFont typeface="Arial"/>
              <a:buChar char="●"/>
            </a:pPr>
            <a:r>
              <a:rPr lang="en-US" sz="1600">
                <a:solidFill>
                  <a:srgbClr val="000000"/>
                </a:solidFill>
                <a:latin typeface="Arial"/>
                <a:ea typeface="Arial"/>
                <a:cs typeface="Arial"/>
                <a:sym typeface="Arial"/>
              </a:rPr>
              <a:t>Medical care</a:t>
            </a:r>
            <a:endParaRPr sz="1600">
              <a:solidFill>
                <a:srgbClr val="000000"/>
              </a:solidFill>
              <a:latin typeface="Arial"/>
              <a:ea typeface="Arial"/>
              <a:cs typeface="Arial"/>
              <a:sym typeface="Arial"/>
            </a:endParaRPr>
          </a:p>
          <a:p>
            <a:pPr indent="-330200" lvl="0" marL="749300" rtl="0" algn="l">
              <a:spcBef>
                <a:spcPts val="0"/>
              </a:spcBef>
              <a:spcAft>
                <a:spcPts val="0"/>
              </a:spcAft>
              <a:buClr>
                <a:srgbClr val="000000"/>
              </a:buClr>
              <a:buSzPts val="1600"/>
              <a:buFont typeface="Arial"/>
              <a:buChar char="●"/>
            </a:pPr>
            <a:r>
              <a:rPr lang="en-US" sz="1600">
                <a:solidFill>
                  <a:srgbClr val="000000"/>
                </a:solidFill>
                <a:latin typeface="Arial"/>
                <a:ea typeface="Arial"/>
                <a:cs typeface="Arial"/>
                <a:sym typeface="Arial"/>
              </a:rPr>
              <a:t>Legal services</a:t>
            </a:r>
            <a:endParaRPr sz="1600">
              <a:solidFill>
                <a:srgbClr val="000000"/>
              </a:solidFill>
              <a:latin typeface="Arial"/>
              <a:ea typeface="Arial"/>
              <a:cs typeface="Arial"/>
              <a:sym typeface="Arial"/>
            </a:endParaRPr>
          </a:p>
          <a:p>
            <a:pPr indent="0" lvl="0" marL="0" rtl="0" algn="l">
              <a:spcBef>
                <a:spcPts val="1200"/>
              </a:spcBef>
              <a:spcAft>
                <a:spcPts val="1200"/>
              </a:spcAft>
              <a:buNone/>
            </a:pPr>
            <a:r>
              <a:rPr lang="en-US" sz="1600" u="sng">
                <a:solidFill>
                  <a:schemeClr val="hlink"/>
                </a:solidFill>
                <a:latin typeface="Arial"/>
                <a:ea typeface="Arial"/>
                <a:cs typeface="Arial"/>
                <a:sym typeface="Arial"/>
                <a:hlinkClick r:id="rId4"/>
              </a:rPr>
              <a:t>https://www.acf.hhs.gov/otip/map/trafficking-victim-assistance-program#FL_5232</a:t>
            </a:r>
            <a:r>
              <a:rPr lang="en-US" sz="1600">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0"/>
          <p:cNvSpPr txBox="1"/>
          <p:nvPr>
            <p:ph type="title"/>
          </p:nvPr>
        </p:nvSpPr>
        <p:spPr>
          <a:xfrm>
            <a:off x="727650" y="777125"/>
            <a:ext cx="7688700" cy="71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Certified victims of human trafficking</a:t>
            </a:r>
            <a:endParaRPr/>
          </a:p>
        </p:txBody>
      </p:sp>
      <p:sp>
        <p:nvSpPr>
          <p:cNvPr id="197" name="Google Shape;197;p30"/>
          <p:cNvSpPr txBox="1"/>
          <p:nvPr>
            <p:ph idx="1" type="body"/>
          </p:nvPr>
        </p:nvSpPr>
        <p:spPr>
          <a:xfrm>
            <a:off x="729450" y="1811200"/>
            <a:ext cx="7688700" cy="452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US" sz="2500">
                <a:solidFill>
                  <a:schemeClr val="dk2"/>
                </a:solidFill>
              </a:rPr>
              <a:t>Certification letters are issued to </a:t>
            </a:r>
            <a:r>
              <a:rPr b="1" lang="en-US" sz="2500">
                <a:solidFill>
                  <a:schemeClr val="dk2"/>
                </a:solidFill>
                <a:latin typeface="Arial"/>
                <a:ea typeface="Arial"/>
                <a:cs typeface="Arial"/>
                <a:sym typeface="Arial"/>
              </a:rPr>
              <a:t>foreign national adults who have experienced trafficking after receiving notice from the U.S. Department of Homeland Security granting a person</a:t>
            </a:r>
            <a:endParaRPr b="1" sz="2500">
              <a:solidFill>
                <a:schemeClr val="dk2"/>
              </a:solidFill>
              <a:latin typeface="Arial"/>
              <a:ea typeface="Arial"/>
              <a:cs typeface="Arial"/>
              <a:sym typeface="Arial"/>
            </a:endParaRPr>
          </a:p>
          <a:p>
            <a:pPr indent="0" lvl="0" marL="571500" rtl="0" algn="l">
              <a:spcBef>
                <a:spcPts val="1200"/>
              </a:spcBef>
              <a:spcAft>
                <a:spcPts val="0"/>
              </a:spcAft>
              <a:buNone/>
            </a:pPr>
            <a:r>
              <a:rPr b="1" lang="en-US" sz="2500">
                <a:solidFill>
                  <a:schemeClr val="dk2"/>
                </a:solidFill>
                <a:latin typeface="Arial"/>
                <a:ea typeface="Arial"/>
                <a:cs typeface="Arial"/>
                <a:sym typeface="Arial"/>
              </a:rPr>
              <a:t>1. Continued Presence</a:t>
            </a:r>
            <a:endParaRPr b="1" sz="2500">
              <a:solidFill>
                <a:schemeClr val="dk2"/>
              </a:solidFill>
              <a:latin typeface="Arial"/>
              <a:ea typeface="Arial"/>
              <a:cs typeface="Arial"/>
              <a:sym typeface="Arial"/>
            </a:endParaRPr>
          </a:p>
          <a:p>
            <a:pPr indent="0" lvl="0" marL="571500" rtl="0" algn="l">
              <a:spcBef>
                <a:spcPts val="1200"/>
              </a:spcBef>
              <a:spcAft>
                <a:spcPts val="0"/>
              </a:spcAft>
              <a:buNone/>
            </a:pPr>
            <a:r>
              <a:rPr b="1" lang="en-US" sz="2500">
                <a:solidFill>
                  <a:schemeClr val="dk2"/>
                </a:solidFill>
                <a:latin typeface="Arial"/>
                <a:ea typeface="Arial"/>
                <a:cs typeface="Arial"/>
                <a:sym typeface="Arial"/>
              </a:rPr>
              <a:t>2. A T-visa</a:t>
            </a:r>
            <a:endParaRPr b="1" sz="2500">
              <a:solidFill>
                <a:schemeClr val="dk2"/>
              </a:solidFill>
              <a:latin typeface="Arial"/>
              <a:ea typeface="Arial"/>
              <a:cs typeface="Arial"/>
              <a:sym typeface="Arial"/>
            </a:endParaRPr>
          </a:p>
          <a:p>
            <a:pPr indent="0" lvl="0" marL="571500" rtl="0" algn="l">
              <a:spcBef>
                <a:spcPts val="1200"/>
              </a:spcBef>
              <a:spcAft>
                <a:spcPts val="0"/>
              </a:spcAft>
              <a:buNone/>
            </a:pPr>
            <a:r>
              <a:rPr b="1" lang="en-US" sz="2500">
                <a:solidFill>
                  <a:schemeClr val="dk2"/>
                </a:solidFill>
                <a:latin typeface="Arial"/>
                <a:ea typeface="Arial"/>
                <a:cs typeface="Arial"/>
                <a:sym typeface="Arial"/>
              </a:rPr>
              <a:t>3. A </a:t>
            </a:r>
            <a:r>
              <a:rPr b="1" lang="en-US" sz="2500">
                <a:solidFill>
                  <a:schemeClr val="dk2"/>
                </a:solidFill>
                <a:latin typeface="Arial"/>
                <a:ea typeface="Arial"/>
                <a:cs typeface="Arial"/>
                <a:sym typeface="Arial"/>
              </a:rPr>
              <a:t>bonafide</a:t>
            </a:r>
            <a:r>
              <a:rPr b="1" lang="en-US" sz="2500">
                <a:solidFill>
                  <a:schemeClr val="dk2"/>
                </a:solidFill>
                <a:latin typeface="Arial"/>
                <a:ea typeface="Arial"/>
                <a:cs typeface="Arial"/>
                <a:sym typeface="Arial"/>
              </a:rPr>
              <a:t> T-visa application notice</a:t>
            </a:r>
            <a:endParaRPr b="1" sz="2500">
              <a:solidFill>
                <a:schemeClr val="dk2"/>
              </a:solidFill>
              <a:latin typeface="Arial"/>
              <a:ea typeface="Arial"/>
              <a:cs typeface="Arial"/>
              <a:sym typeface="Arial"/>
            </a:endParaRPr>
          </a:p>
          <a:p>
            <a:pPr indent="0" lvl="0" marL="571500" rtl="0" algn="l">
              <a:spcBef>
                <a:spcPts val="1200"/>
              </a:spcBef>
              <a:spcAft>
                <a:spcPts val="1200"/>
              </a:spcAft>
              <a:buNone/>
            </a:pPr>
            <a:r>
              <a:rPr lang="en-US" sz="2000">
                <a:solidFill>
                  <a:srgbClr val="0563C1"/>
                </a:solidFill>
                <a:latin typeface="Calibri"/>
                <a:ea typeface="Calibri"/>
                <a:cs typeface="Calibri"/>
                <a:sym typeface="Calibri"/>
              </a:rPr>
              <a:t>shepherd.otip.acf.hhs.gov/</a:t>
            </a:r>
            <a:r>
              <a:rPr lang="en-US" sz="2000">
                <a:solidFill>
                  <a:srgbClr val="000000"/>
                </a:solidFill>
                <a:latin typeface="Calibri"/>
                <a:ea typeface="Calibri"/>
                <a:cs typeface="Calibri"/>
                <a:sym typeface="Calibri"/>
              </a:rPr>
              <a:t>  </a:t>
            </a:r>
            <a:endParaRPr b="1" sz="2000">
              <a:solidFill>
                <a:schemeClr val="dk2"/>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1"/>
          <p:cNvSpPr txBox="1"/>
          <p:nvPr>
            <p:ph type="title"/>
          </p:nvPr>
        </p:nvSpPr>
        <p:spPr>
          <a:xfrm>
            <a:off x="727650" y="632025"/>
            <a:ext cx="7688700" cy="89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a:t>Services for trafficking victims with a certification letter</a:t>
            </a:r>
            <a:endParaRPr/>
          </a:p>
        </p:txBody>
      </p:sp>
      <p:sp>
        <p:nvSpPr>
          <p:cNvPr id="204" name="Google Shape;204;p31"/>
          <p:cNvSpPr txBox="1"/>
          <p:nvPr>
            <p:ph idx="1" type="body"/>
          </p:nvPr>
        </p:nvSpPr>
        <p:spPr>
          <a:xfrm>
            <a:off x="729450" y="1858347"/>
            <a:ext cx="7688700" cy="392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sz="1700"/>
              <a:t>Foreign victims of human trafficking who have a certification letter may qualify for the following for a limited time:</a:t>
            </a:r>
            <a:endParaRPr sz="1700"/>
          </a:p>
          <a:p>
            <a:pPr indent="-336550" lvl="0" marL="457200" rtl="0" algn="l">
              <a:spcBef>
                <a:spcPts val="1200"/>
              </a:spcBef>
              <a:spcAft>
                <a:spcPts val="0"/>
              </a:spcAft>
              <a:buSzPts val="1700"/>
              <a:buChar char="●"/>
            </a:pPr>
            <a:r>
              <a:rPr lang="en-US" sz="1700"/>
              <a:t>Food - SNAP</a:t>
            </a:r>
            <a:endParaRPr sz="1700"/>
          </a:p>
          <a:p>
            <a:pPr indent="-336550" lvl="0" marL="457200" rtl="0" algn="l">
              <a:spcBef>
                <a:spcPts val="0"/>
              </a:spcBef>
              <a:spcAft>
                <a:spcPts val="0"/>
              </a:spcAft>
              <a:buSzPts val="1700"/>
              <a:buChar char="●"/>
            </a:pPr>
            <a:r>
              <a:rPr lang="en-US" sz="1700"/>
              <a:t>Money - TANF and </a:t>
            </a:r>
            <a:r>
              <a:rPr lang="en-US" sz="1700"/>
              <a:t>Refugee Cash Assistance (RCA)</a:t>
            </a:r>
            <a:endParaRPr sz="1700"/>
          </a:p>
          <a:p>
            <a:pPr indent="-336550" lvl="0" marL="457200" rtl="0" algn="l">
              <a:spcBef>
                <a:spcPts val="0"/>
              </a:spcBef>
              <a:spcAft>
                <a:spcPts val="0"/>
              </a:spcAft>
              <a:buSzPts val="1700"/>
              <a:buChar char="●"/>
            </a:pPr>
            <a:r>
              <a:rPr lang="en-US" sz="1700"/>
              <a:t>Health Insurance - Medicaid</a:t>
            </a:r>
            <a:endParaRPr sz="1700"/>
          </a:p>
          <a:p>
            <a:pPr indent="-336550" lvl="0" marL="457200" rtl="0" algn="l">
              <a:spcBef>
                <a:spcPts val="0"/>
              </a:spcBef>
              <a:spcAft>
                <a:spcPts val="0"/>
              </a:spcAft>
              <a:buSzPts val="1700"/>
              <a:buChar char="●"/>
            </a:pPr>
            <a:r>
              <a:rPr lang="en-US" sz="1700"/>
              <a:t>Medical</a:t>
            </a:r>
            <a:r>
              <a:rPr lang="en-US" sz="1700"/>
              <a:t> Services Refugee Medical Assistance (RMA)</a:t>
            </a:r>
            <a:endParaRPr sz="1700"/>
          </a:p>
          <a:p>
            <a:pPr indent="-336550" lvl="0" marL="457200" rtl="0" algn="l">
              <a:spcBef>
                <a:spcPts val="0"/>
              </a:spcBef>
              <a:spcAft>
                <a:spcPts val="0"/>
              </a:spcAft>
              <a:buSzPts val="1700"/>
              <a:buChar char="●"/>
            </a:pPr>
            <a:r>
              <a:rPr lang="en-US" sz="1700"/>
              <a:t>Employment</a:t>
            </a:r>
            <a:endParaRPr sz="1700"/>
          </a:p>
          <a:p>
            <a:pPr indent="-336550" lvl="0" marL="457200" rtl="0" algn="l">
              <a:spcBef>
                <a:spcPts val="0"/>
              </a:spcBef>
              <a:spcAft>
                <a:spcPts val="0"/>
              </a:spcAft>
              <a:buSzPts val="1700"/>
              <a:buChar char="●"/>
            </a:pPr>
            <a:r>
              <a:rPr lang="en-US" sz="1700"/>
              <a:t>Housing - </a:t>
            </a:r>
            <a:r>
              <a:rPr lang="en-US" sz="1700"/>
              <a:t>Public Housing Program </a:t>
            </a:r>
            <a:endParaRPr sz="1700"/>
          </a:p>
          <a:p>
            <a:pPr indent="-336550" lvl="0" marL="457200" rtl="0" algn="l">
              <a:spcBef>
                <a:spcPts val="0"/>
              </a:spcBef>
              <a:spcAft>
                <a:spcPts val="0"/>
              </a:spcAft>
              <a:buSzPts val="1700"/>
              <a:buChar char="●"/>
            </a:pPr>
            <a:r>
              <a:rPr lang="en-US" sz="1700"/>
              <a:t>Education - Title IV Federal Student Financial Aid (FAFSA)</a:t>
            </a:r>
            <a:endParaRPr sz="1700"/>
          </a:p>
          <a:p>
            <a:pPr indent="0" lvl="0" marL="0" rtl="0" algn="ctr">
              <a:spcBef>
                <a:spcPts val="1200"/>
              </a:spcBef>
              <a:spcAft>
                <a:spcPts val="0"/>
              </a:spcAft>
              <a:buNone/>
            </a:pPr>
            <a:r>
              <a:rPr lang="en-US" sz="1100" u="sng">
                <a:solidFill>
                  <a:schemeClr val="hlink"/>
                </a:solidFill>
                <a:latin typeface="Arial"/>
                <a:ea typeface="Arial"/>
                <a:cs typeface="Arial"/>
                <a:sym typeface="Arial"/>
                <a:hlinkClick r:id="rId3"/>
              </a:rPr>
              <a:t>Services Available to Victims of Human Trafficking (hhs.gov)</a:t>
            </a:r>
            <a:r>
              <a:rPr lang="en-US" sz="1700"/>
              <a:t> </a:t>
            </a:r>
            <a:endParaRPr sz="1700"/>
          </a:p>
          <a:p>
            <a:pPr indent="0" lvl="0" marL="457200" rtl="0" algn="l">
              <a:spcBef>
                <a:spcPts val="120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2"/>
          <p:cNvSpPr txBox="1"/>
          <p:nvPr>
            <p:ph type="title"/>
          </p:nvPr>
        </p:nvSpPr>
        <p:spPr>
          <a:xfrm>
            <a:off x="654000" y="720550"/>
            <a:ext cx="7688700" cy="71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Questions about the letter or benefits</a:t>
            </a:r>
            <a:endParaRPr/>
          </a:p>
        </p:txBody>
      </p:sp>
      <p:sp>
        <p:nvSpPr>
          <p:cNvPr id="211" name="Google Shape;211;p32"/>
          <p:cNvSpPr txBox="1"/>
          <p:nvPr>
            <p:ph idx="1" type="body"/>
          </p:nvPr>
        </p:nvSpPr>
        <p:spPr>
          <a:xfrm>
            <a:off x="793950" y="1811198"/>
            <a:ext cx="7688700" cy="385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graphicFrame>
        <p:nvGraphicFramePr>
          <p:cNvPr id="212" name="Google Shape;212;p32"/>
          <p:cNvGraphicFramePr/>
          <p:nvPr/>
        </p:nvGraphicFramePr>
        <p:xfrm>
          <a:off x="793950" y="2068800"/>
          <a:ext cx="3000000" cy="3000000"/>
        </p:xfrm>
        <a:graphic>
          <a:graphicData uri="http://schemas.openxmlformats.org/drawingml/2006/table">
            <a:tbl>
              <a:tblPr>
                <a:noFill/>
                <a:tableStyleId>{B2CEC44B-3A7E-4F1D-91B4-860E0EBCF13E}</a:tableStyleId>
              </a:tblPr>
              <a:tblGrid>
                <a:gridCol w="3619500"/>
                <a:gridCol w="3619500"/>
              </a:tblGrid>
              <a:tr h="381000">
                <a:tc>
                  <a:txBody>
                    <a:bodyPr/>
                    <a:lstStyle/>
                    <a:p>
                      <a:pPr indent="0" lvl="0" marL="0" rtl="0" algn="l">
                        <a:lnSpc>
                          <a:spcPct val="115000"/>
                        </a:lnSpc>
                        <a:spcBef>
                          <a:spcPts val="0"/>
                        </a:spcBef>
                        <a:spcAft>
                          <a:spcPts val="1200"/>
                        </a:spcAft>
                        <a:buNone/>
                      </a:pPr>
                      <a:r>
                        <a:rPr lang="en-US" sz="1300">
                          <a:solidFill>
                            <a:schemeClr val="accent1"/>
                          </a:solidFill>
                          <a:latin typeface="Lato"/>
                          <a:ea typeface="Lato"/>
                          <a:cs typeface="Lato"/>
                          <a:sym typeface="Lato"/>
                        </a:rPr>
                        <a:t>Office on Trafficking in Persons Trafficking Specialists </a:t>
                      </a:r>
                      <a:endParaRPr/>
                    </a:p>
                  </a:txBody>
                  <a:tcPr marT="91425" marB="91425" marR="91425" marL="91425"/>
                </a:tc>
                <a:tc>
                  <a:txBody>
                    <a:bodyPr/>
                    <a:lstStyle/>
                    <a:p>
                      <a:pPr indent="0" lvl="0" marL="0" rtl="0" algn="l">
                        <a:lnSpc>
                          <a:spcPct val="115000"/>
                        </a:lnSpc>
                        <a:spcBef>
                          <a:spcPts val="0"/>
                        </a:spcBef>
                        <a:spcAft>
                          <a:spcPts val="1200"/>
                        </a:spcAft>
                        <a:buNone/>
                      </a:pPr>
                      <a:r>
                        <a:rPr lang="en-US" sz="1300">
                          <a:solidFill>
                            <a:schemeClr val="accent1"/>
                          </a:solidFill>
                          <a:latin typeface="Lato"/>
                          <a:ea typeface="Lato"/>
                          <a:cs typeface="Lato"/>
                          <a:sym typeface="Lato"/>
                        </a:rPr>
                        <a:t>1-866-401-5510 </a:t>
                      </a:r>
                      <a:br>
                        <a:rPr lang="en-US" sz="1300">
                          <a:solidFill>
                            <a:schemeClr val="accent1"/>
                          </a:solidFill>
                          <a:latin typeface="Lato"/>
                          <a:ea typeface="Lato"/>
                          <a:cs typeface="Lato"/>
                          <a:sym typeface="Lato"/>
                        </a:rPr>
                      </a:br>
                      <a:r>
                        <a:rPr lang="en-US" sz="1300" u="sng">
                          <a:solidFill>
                            <a:schemeClr val="hlink"/>
                          </a:solidFill>
                          <a:latin typeface="Lato"/>
                          <a:ea typeface="Lato"/>
                          <a:cs typeface="Lato"/>
                          <a:sym typeface="Lato"/>
                          <a:hlinkClick r:id="rId3"/>
                        </a:rPr>
                        <a:t>Trafficking@acf.hhs.gov</a:t>
                      </a:r>
                      <a:r>
                        <a:rPr lang="en-US" sz="1300">
                          <a:solidFill>
                            <a:schemeClr val="accent1"/>
                          </a:solidFill>
                          <a:latin typeface="Lato"/>
                          <a:ea typeface="Lato"/>
                          <a:cs typeface="Lato"/>
                          <a:sym typeface="Lato"/>
                        </a:rPr>
                        <a:t> </a:t>
                      </a:r>
                      <a:endParaRPr sz="1300">
                        <a:solidFill>
                          <a:schemeClr val="accent1"/>
                        </a:solidFill>
                        <a:latin typeface="Lato"/>
                        <a:ea typeface="Lato"/>
                        <a:cs typeface="Lato"/>
                        <a:sym typeface="Lato"/>
                      </a:endParaRPr>
                    </a:p>
                  </a:txBody>
                  <a:tcPr marT="91425" marB="91425" marR="91425" marL="91425"/>
                </a:tc>
              </a:tr>
              <a:tr h="381000">
                <a:tc>
                  <a:txBody>
                    <a:bodyPr/>
                    <a:lstStyle/>
                    <a:p>
                      <a:pPr indent="0" lvl="0" marL="0" rtl="0" algn="l">
                        <a:lnSpc>
                          <a:spcPct val="115000"/>
                        </a:lnSpc>
                        <a:spcBef>
                          <a:spcPts val="0"/>
                        </a:spcBef>
                        <a:spcAft>
                          <a:spcPts val="1200"/>
                        </a:spcAft>
                        <a:buNone/>
                      </a:pPr>
                      <a:r>
                        <a:rPr lang="en-US" sz="1300">
                          <a:solidFill>
                            <a:schemeClr val="accent1"/>
                          </a:solidFill>
                          <a:latin typeface="Lato"/>
                          <a:ea typeface="Lato"/>
                          <a:cs typeface="Lato"/>
                          <a:sym typeface="Lato"/>
                        </a:rPr>
                        <a:t>Case management services in your area</a:t>
                      </a:r>
                      <a:br>
                        <a:rPr lang="en-US" sz="1300">
                          <a:solidFill>
                            <a:schemeClr val="accent1"/>
                          </a:solidFill>
                          <a:latin typeface="Lato"/>
                          <a:ea typeface="Lato"/>
                          <a:cs typeface="Lato"/>
                          <a:sym typeface="Lato"/>
                        </a:rPr>
                      </a:br>
                      <a:r>
                        <a:rPr lang="en-US" sz="1300">
                          <a:solidFill>
                            <a:schemeClr val="accent1"/>
                          </a:solidFill>
                          <a:latin typeface="Lato"/>
                          <a:ea typeface="Lato"/>
                          <a:cs typeface="Lato"/>
                          <a:sym typeface="Lato"/>
                        </a:rPr>
                        <a:t>Trafficking Victim Assistance Program</a:t>
                      </a:r>
                      <a:endParaRPr sz="1300">
                        <a:solidFill>
                          <a:schemeClr val="accent1"/>
                        </a:solidFill>
                        <a:latin typeface="Lato"/>
                        <a:ea typeface="Lato"/>
                        <a:cs typeface="Lato"/>
                        <a:sym typeface="Lato"/>
                      </a:endParaRPr>
                    </a:p>
                  </a:txBody>
                  <a:tcPr marT="91425" marB="91425" marR="91425" marL="91425"/>
                </a:tc>
                <a:tc>
                  <a:txBody>
                    <a:bodyPr/>
                    <a:lstStyle/>
                    <a:p>
                      <a:pPr indent="0" lvl="0" marL="0" rtl="0" algn="l">
                        <a:lnSpc>
                          <a:spcPct val="115000"/>
                        </a:lnSpc>
                        <a:spcBef>
                          <a:spcPts val="0"/>
                        </a:spcBef>
                        <a:spcAft>
                          <a:spcPts val="1200"/>
                        </a:spcAft>
                        <a:buNone/>
                      </a:pPr>
                      <a:r>
                        <a:rPr lang="en-US" sz="1300">
                          <a:solidFill>
                            <a:schemeClr val="accent1"/>
                          </a:solidFill>
                          <a:latin typeface="Lato"/>
                          <a:ea typeface="Lato"/>
                          <a:cs typeface="Lato"/>
                          <a:sym typeface="Lato"/>
                        </a:rPr>
                        <a:t>1-800-307-4712</a:t>
                      </a:r>
                      <a:br>
                        <a:rPr lang="en-US" sz="1300">
                          <a:solidFill>
                            <a:schemeClr val="accent1"/>
                          </a:solidFill>
                          <a:latin typeface="Lato"/>
                          <a:ea typeface="Lato"/>
                          <a:cs typeface="Lato"/>
                          <a:sym typeface="Lato"/>
                        </a:rPr>
                      </a:br>
                      <a:r>
                        <a:rPr lang="en-US" sz="1300" u="sng">
                          <a:solidFill>
                            <a:schemeClr val="hlink"/>
                          </a:solidFill>
                          <a:latin typeface="Lato"/>
                          <a:ea typeface="Lato"/>
                          <a:cs typeface="Lato"/>
                          <a:sym typeface="Lato"/>
                          <a:hlinkClick r:id="rId4"/>
                        </a:rPr>
                        <a:t>traffickingvictims@uscridc.org</a:t>
                      </a:r>
                      <a:r>
                        <a:rPr lang="en-US" sz="1300">
                          <a:solidFill>
                            <a:schemeClr val="accent1"/>
                          </a:solidFill>
                          <a:latin typeface="Lato"/>
                          <a:ea typeface="Lato"/>
                          <a:cs typeface="Lato"/>
                          <a:sym typeface="Lato"/>
                        </a:rPr>
                        <a:t>  </a:t>
                      </a:r>
                      <a:endParaRPr sz="1300">
                        <a:solidFill>
                          <a:schemeClr val="accent1"/>
                        </a:solidFill>
                        <a:latin typeface="Lato"/>
                        <a:ea typeface="Lato"/>
                        <a:cs typeface="Lato"/>
                        <a:sym typeface="Lato"/>
                      </a:endParaRPr>
                    </a:p>
                  </a:txBody>
                  <a:tcPr marT="91425" marB="91425" marR="91425" marL="91425"/>
                </a:tc>
              </a:tr>
              <a:tr h="381000">
                <a:tc>
                  <a:txBody>
                    <a:bodyPr/>
                    <a:lstStyle/>
                    <a:p>
                      <a:pPr indent="0" lvl="0" marL="0" rtl="0" algn="l">
                        <a:lnSpc>
                          <a:spcPct val="115000"/>
                        </a:lnSpc>
                        <a:spcBef>
                          <a:spcPts val="0"/>
                        </a:spcBef>
                        <a:spcAft>
                          <a:spcPts val="1200"/>
                        </a:spcAft>
                        <a:buNone/>
                      </a:pPr>
                      <a:r>
                        <a:rPr lang="en-US" sz="1300">
                          <a:solidFill>
                            <a:schemeClr val="accent1"/>
                          </a:solidFill>
                          <a:latin typeface="Lato"/>
                          <a:ea typeface="Lato"/>
                          <a:cs typeface="Lato"/>
                          <a:sym typeface="Lato"/>
                        </a:rPr>
                        <a:t>Emergency services</a:t>
                      </a:r>
                      <a:br>
                        <a:rPr lang="en-US" sz="1300">
                          <a:solidFill>
                            <a:schemeClr val="accent1"/>
                          </a:solidFill>
                          <a:latin typeface="Lato"/>
                          <a:ea typeface="Lato"/>
                          <a:cs typeface="Lato"/>
                          <a:sym typeface="Lato"/>
                        </a:rPr>
                      </a:br>
                      <a:r>
                        <a:rPr lang="en-US" sz="1300">
                          <a:solidFill>
                            <a:schemeClr val="accent1"/>
                          </a:solidFill>
                          <a:latin typeface="Lato"/>
                          <a:ea typeface="Lato"/>
                          <a:cs typeface="Lato"/>
                          <a:sym typeface="Lato"/>
                        </a:rPr>
                        <a:t>National Human Trafficking Hotline</a:t>
                      </a:r>
                      <a:endParaRPr sz="1300">
                        <a:solidFill>
                          <a:schemeClr val="accent1"/>
                        </a:solidFill>
                        <a:latin typeface="Lato"/>
                        <a:ea typeface="Lato"/>
                        <a:cs typeface="Lato"/>
                        <a:sym typeface="Lato"/>
                      </a:endParaRPr>
                    </a:p>
                  </a:txBody>
                  <a:tcPr marT="91425" marB="91425" marR="91425" marL="91425"/>
                </a:tc>
                <a:tc>
                  <a:txBody>
                    <a:bodyPr/>
                    <a:lstStyle/>
                    <a:p>
                      <a:pPr indent="0" lvl="0" marL="0" rtl="0" algn="l">
                        <a:lnSpc>
                          <a:spcPct val="115000"/>
                        </a:lnSpc>
                        <a:spcBef>
                          <a:spcPts val="0"/>
                        </a:spcBef>
                        <a:spcAft>
                          <a:spcPts val="1200"/>
                        </a:spcAft>
                        <a:buNone/>
                      </a:pPr>
                      <a:r>
                        <a:rPr lang="en-US" sz="1300">
                          <a:solidFill>
                            <a:schemeClr val="accent1"/>
                          </a:solidFill>
                          <a:latin typeface="Lato"/>
                          <a:ea typeface="Lato"/>
                          <a:cs typeface="Lato"/>
                          <a:sym typeface="Lato"/>
                        </a:rPr>
                        <a:t>1-888-373-7888 Text 233733</a:t>
                      </a:r>
                      <a:br>
                        <a:rPr lang="en-US" sz="1300">
                          <a:solidFill>
                            <a:schemeClr val="accent1"/>
                          </a:solidFill>
                          <a:latin typeface="Lato"/>
                          <a:ea typeface="Lato"/>
                          <a:cs typeface="Lato"/>
                          <a:sym typeface="Lato"/>
                        </a:rPr>
                      </a:br>
                      <a:r>
                        <a:rPr lang="en-US" sz="1300">
                          <a:solidFill>
                            <a:schemeClr val="accent1"/>
                          </a:solidFill>
                          <a:latin typeface="Lato"/>
                          <a:ea typeface="Lato"/>
                          <a:cs typeface="Lato"/>
                          <a:sym typeface="Lato"/>
                        </a:rPr>
                        <a:t>Live chat humantraffickinghotline.org/chat </a:t>
                      </a:r>
                      <a:endParaRPr sz="1300">
                        <a:solidFill>
                          <a:schemeClr val="accent1"/>
                        </a:solidFill>
                        <a:latin typeface="Lato"/>
                        <a:ea typeface="Lato"/>
                        <a:cs typeface="Lato"/>
                        <a:sym typeface="Lato"/>
                      </a:endParaRPr>
                    </a:p>
                  </a:txBody>
                  <a:tcPr marT="91425" marB="91425" marR="91425" marL="91425"/>
                </a:tc>
              </a:tr>
              <a:tr h="381000">
                <a:tc>
                  <a:txBody>
                    <a:bodyPr/>
                    <a:lstStyle/>
                    <a:p>
                      <a:pPr indent="0" lvl="0" marL="0" rtl="0" algn="l">
                        <a:lnSpc>
                          <a:spcPct val="115000"/>
                        </a:lnSpc>
                        <a:spcBef>
                          <a:spcPts val="0"/>
                        </a:spcBef>
                        <a:spcAft>
                          <a:spcPts val="1200"/>
                        </a:spcAft>
                        <a:buNone/>
                      </a:pPr>
                      <a:r>
                        <a:rPr lang="en-US" sz="1300">
                          <a:solidFill>
                            <a:schemeClr val="accent1"/>
                          </a:solidFill>
                          <a:latin typeface="Lato"/>
                          <a:ea typeface="Lato"/>
                          <a:cs typeface="Lato"/>
                          <a:sym typeface="Lato"/>
                        </a:rPr>
                        <a:t>Trafficking Victim Assistance Program</a:t>
                      </a:r>
                      <a:endParaRPr sz="1300">
                        <a:solidFill>
                          <a:schemeClr val="accent1"/>
                        </a:solidFill>
                        <a:latin typeface="Lato"/>
                        <a:ea typeface="Lato"/>
                        <a:cs typeface="Lato"/>
                        <a:sym typeface="Lato"/>
                      </a:endParaRPr>
                    </a:p>
                  </a:txBody>
                  <a:tcPr marT="91425" marB="91425" marR="91425" marL="91425"/>
                </a:tc>
                <a:tc>
                  <a:txBody>
                    <a:bodyPr/>
                    <a:lstStyle/>
                    <a:p>
                      <a:pPr indent="0" lvl="0" marL="0" rtl="0" algn="l">
                        <a:lnSpc>
                          <a:spcPct val="115000"/>
                        </a:lnSpc>
                        <a:spcBef>
                          <a:spcPts val="0"/>
                        </a:spcBef>
                        <a:spcAft>
                          <a:spcPts val="1200"/>
                        </a:spcAft>
                        <a:buNone/>
                      </a:pPr>
                      <a:r>
                        <a:rPr lang="en-US" sz="1300" u="sng">
                          <a:solidFill>
                            <a:schemeClr val="hlink"/>
                          </a:solidFill>
                          <a:latin typeface="Lato"/>
                          <a:ea typeface="Lato"/>
                          <a:cs typeface="Lato"/>
                          <a:sym typeface="Lato"/>
                          <a:hlinkClick r:id="rId5"/>
                        </a:rPr>
                        <a:t>https://www.acf.hhs.gov/otip/map/trafficking-victim-assistance-program#FL_5232</a:t>
                      </a:r>
                      <a:r>
                        <a:rPr lang="en-US" sz="1300">
                          <a:solidFill>
                            <a:schemeClr val="accent1"/>
                          </a:solidFill>
                          <a:latin typeface="Lato"/>
                          <a:ea typeface="Lato"/>
                          <a:cs typeface="Lato"/>
                          <a:sym typeface="Lato"/>
                        </a:rPr>
                        <a:t> </a:t>
                      </a:r>
                      <a:endParaRPr sz="1300">
                        <a:solidFill>
                          <a:schemeClr val="accent1"/>
                        </a:solidFill>
                        <a:latin typeface="Lato"/>
                        <a:ea typeface="Lato"/>
                        <a:cs typeface="Lato"/>
                        <a:sym typeface="Lato"/>
                      </a:endParaRPr>
                    </a:p>
                  </a:txBody>
                  <a:tcPr marT="91425" marB="91425" marR="91425" marL="914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3"/>
          <p:cNvSpPr txBox="1"/>
          <p:nvPr>
            <p:ph type="title"/>
          </p:nvPr>
        </p:nvSpPr>
        <p:spPr>
          <a:xfrm>
            <a:off x="598725" y="702350"/>
            <a:ext cx="7688400" cy="71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Case Scenario: Pedro</a:t>
            </a:r>
            <a:endParaRPr/>
          </a:p>
        </p:txBody>
      </p:sp>
      <p:sp>
        <p:nvSpPr>
          <p:cNvPr id="219" name="Google Shape;219;p33"/>
          <p:cNvSpPr txBox="1"/>
          <p:nvPr/>
        </p:nvSpPr>
        <p:spPr>
          <a:xfrm>
            <a:off x="465825" y="1701600"/>
            <a:ext cx="7954200" cy="4869000"/>
          </a:xfrm>
          <a:prstGeom prst="rect">
            <a:avLst/>
          </a:prstGeom>
          <a:noFill/>
          <a:ln>
            <a:noFill/>
          </a:ln>
        </p:spPr>
        <p:txBody>
          <a:bodyPr anchorCtr="0" anchor="t" bIns="91425" lIns="91425" spcFirstLastPara="1" rIns="91425" wrap="square" tIns="91425">
            <a:spAutoFit/>
          </a:bodyPr>
          <a:lstStyle/>
          <a:p>
            <a:pPr indent="0" lvl="0" marL="0" rtl="0" algn="l">
              <a:spcBef>
                <a:spcPts val="1160"/>
              </a:spcBef>
              <a:spcAft>
                <a:spcPts val="0"/>
              </a:spcAft>
              <a:buNone/>
            </a:pPr>
            <a:r>
              <a:rPr lang="en-US" sz="1900">
                <a:solidFill>
                  <a:schemeClr val="dk2"/>
                </a:solidFill>
                <a:latin typeface="Raleway"/>
                <a:ea typeface="Raleway"/>
                <a:cs typeface="Raleway"/>
                <a:sym typeface="Raleway"/>
              </a:rPr>
              <a:t>Pedro, born and living in South America, had an old friend contact</a:t>
            </a:r>
            <a:r>
              <a:rPr lang="en-US" sz="1900">
                <a:solidFill>
                  <a:schemeClr val="dk2"/>
                </a:solidFill>
                <a:latin typeface="Raleway"/>
                <a:ea typeface="Raleway"/>
                <a:cs typeface="Raleway"/>
                <a:sym typeface="Raleway"/>
              </a:rPr>
              <a:t> him to ask if he wanted to start a company together in the U.S.  He told Pedro to sell his business, house, and come to the U.S. with a tourist visas; he said that once here, he had connections to get Pedro a work permit and then apply for a green card.  Pedro believed him.  </a:t>
            </a:r>
            <a:endParaRPr sz="1900">
              <a:solidFill>
                <a:schemeClr val="dk2"/>
              </a:solidFill>
              <a:latin typeface="Raleway"/>
              <a:ea typeface="Raleway"/>
              <a:cs typeface="Raleway"/>
              <a:sym typeface="Raleway"/>
            </a:endParaRPr>
          </a:p>
          <a:p>
            <a:pPr indent="0" lvl="0" marL="0" rtl="0" algn="l">
              <a:spcBef>
                <a:spcPts val="1160"/>
              </a:spcBef>
              <a:spcAft>
                <a:spcPts val="0"/>
              </a:spcAft>
              <a:buNone/>
            </a:pPr>
            <a:r>
              <a:rPr lang="en-US" sz="1900">
                <a:solidFill>
                  <a:schemeClr val="dk2"/>
                </a:solidFill>
                <a:latin typeface="Raleway"/>
                <a:ea typeface="Raleway"/>
                <a:cs typeface="Raleway"/>
                <a:sym typeface="Raleway"/>
              </a:rPr>
              <a:t>He and his family sold everything and came to the U.S.  The next day after Pedro’s arrival, his friend took him to work. His friend was making him work very long hours with very little pay and under very hostile working conditions.  His friend threatened to get him deported if he did not comply.  Pedro then realized that his friend’s promises were not true, and found himself not being able to go back because he had no money or passport to return.  </a:t>
            </a:r>
            <a:endParaRPr sz="1900">
              <a:solidFill>
                <a:schemeClr val="dk2"/>
              </a:solidFill>
              <a:latin typeface="Raleway"/>
              <a:ea typeface="Raleway"/>
              <a:cs typeface="Raleway"/>
              <a:sym typeface="Raleway"/>
            </a:endParaRPr>
          </a:p>
          <a:p>
            <a:pPr indent="0" lvl="0" marL="0" rtl="0" algn="l">
              <a:spcBef>
                <a:spcPts val="1160"/>
              </a:spcBef>
              <a:spcAft>
                <a:spcPts val="0"/>
              </a:spcAft>
              <a:buNone/>
            </a:pPr>
            <a:r>
              <a:rPr lang="en-US" sz="1900">
                <a:solidFill>
                  <a:schemeClr val="dk2"/>
                </a:solidFill>
                <a:latin typeface="Raleway"/>
                <a:ea typeface="Raleway"/>
                <a:cs typeface="Raleway"/>
                <a:sym typeface="Raleway"/>
              </a:rPr>
              <a:t>His friend constantly threatened him with deportation and verbally abused him at work.  Four months after his arrival, he was able to escape from this situation.</a:t>
            </a:r>
            <a:endParaRPr sz="5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4"/>
          <p:cNvSpPr txBox="1"/>
          <p:nvPr>
            <p:ph idx="1" type="body"/>
          </p:nvPr>
        </p:nvSpPr>
        <p:spPr>
          <a:xfrm>
            <a:off x="729450" y="1858347"/>
            <a:ext cx="7688700" cy="3928200"/>
          </a:xfrm>
          <a:prstGeom prst="rect">
            <a:avLst/>
          </a:prstGeom>
        </p:spPr>
        <p:txBody>
          <a:bodyPr anchorCtr="0" anchor="t" bIns="91425" lIns="91425" spcFirstLastPara="1" rIns="91425" wrap="square" tIns="91425">
            <a:normAutofit lnSpcReduction="10000"/>
          </a:bodyPr>
          <a:lstStyle/>
          <a:p>
            <a:pPr indent="-387350" lvl="0" marL="457200" rtl="0" algn="l">
              <a:spcBef>
                <a:spcPts val="0"/>
              </a:spcBef>
              <a:spcAft>
                <a:spcPts val="0"/>
              </a:spcAft>
              <a:buSzPts val="2500"/>
              <a:buAutoNum type="arabicPeriod"/>
            </a:pPr>
            <a:r>
              <a:rPr lang="en-US" sz="2500"/>
              <a:t>Is Pedro victim of trafficking? How do you know?</a:t>
            </a:r>
            <a:endParaRPr sz="2500"/>
          </a:p>
          <a:p>
            <a:pPr indent="0" lvl="0" marL="457200" rtl="0" algn="l">
              <a:spcBef>
                <a:spcPts val="1200"/>
              </a:spcBef>
              <a:spcAft>
                <a:spcPts val="0"/>
              </a:spcAft>
              <a:buNone/>
            </a:pPr>
            <a:r>
              <a:t/>
            </a:r>
            <a:endParaRPr sz="2500"/>
          </a:p>
          <a:p>
            <a:pPr indent="-387350" lvl="0" marL="457200" rtl="0" algn="l">
              <a:spcBef>
                <a:spcPts val="1200"/>
              </a:spcBef>
              <a:spcAft>
                <a:spcPts val="0"/>
              </a:spcAft>
              <a:buSzPts val="2500"/>
              <a:buAutoNum type="arabicPeriod"/>
            </a:pPr>
            <a:r>
              <a:rPr lang="en-US" sz="2500"/>
              <a:t>Does Pedro have any immigration status?</a:t>
            </a:r>
            <a:endParaRPr sz="2500"/>
          </a:p>
          <a:p>
            <a:pPr indent="0" lvl="0" marL="457200" rtl="0" algn="l">
              <a:spcBef>
                <a:spcPts val="1200"/>
              </a:spcBef>
              <a:spcAft>
                <a:spcPts val="0"/>
              </a:spcAft>
              <a:buNone/>
            </a:pPr>
            <a:r>
              <a:t/>
            </a:r>
            <a:endParaRPr sz="2500"/>
          </a:p>
          <a:p>
            <a:pPr indent="-387350" lvl="0" marL="457200" rtl="0" algn="l">
              <a:spcBef>
                <a:spcPts val="1200"/>
              </a:spcBef>
              <a:spcAft>
                <a:spcPts val="0"/>
              </a:spcAft>
              <a:buSzPts val="2500"/>
              <a:buAutoNum type="arabicPeriod"/>
            </a:pPr>
            <a:r>
              <a:rPr lang="en-US" sz="2500"/>
              <a:t>What kinds of services might Pedro need?</a:t>
            </a:r>
            <a:endParaRPr sz="2500"/>
          </a:p>
          <a:p>
            <a:pPr indent="0" lvl="0" marL="457200" rtl="0" algn="l">
              <a:spcBef>
                <a:spcPts val="1200"/>
              </a:spcBef>
              <a:spcAft>
                <a:spcPts val="0"/>
              </a:spcAft>
              <a:buNone/>
            </a:pPr>
            <a:r>
              <a:t/>
            </a:r>
            <a:endParaRPr sz="2500"/>
          </a:p>
          <a:p>
            <a:pPr indent="-387350" lvl="0" marL="457200" rtl="0" algn="l">
              <a:spcBef>
                <a:spcPts val="1200"/>
              </a:spcBef>
              <a:spcAft>
                <a:spcPts val="0"/>
              </a:spcAft>
              <a:buSzPts val="2500"/>
              <a:buAutoNum type="arabicPeriod"/>
            </a:pPr>
            <a:r>
              <a:rPr lang="en-US" sz="2500"/>
              <a:t>What services are available in your area?</a:t>
            </a:r>
            <a:endParaRPr/>
          </a:p>
        </p:txBody>
      </p:sp>
      <p:sp>
        <p:nvSpPr>
          <p:cNvPr id="226" name="Google Shape;226;p34"/>
          <p:cNvSpPr txBox="1"/>
          <p:nvPr>
            <p:ph type="title"/>
          </p:nvPr>
        </p:nvSpPr>
        <p:spPr>
          <a:xfrm>
            <a:off x="682300" y="777125"/>
            <a:ext cx="7688700" cy="713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a:t>How do can we help Jean?</a:t>
            </a:r>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7"/>
          <p:cNvSpPr txBox="1"/>
          <p:nvPr>
            <p:ph type="ctrTitle"/>
          </p:nvPr>
        </p:nvSpPr>
        <p:spPr>
          <a:xfrm>
            <a:off x="625650" y="793825"/>
            <a:ext cx="8161200" cy="2219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a:solidFill>
                  <a:schemeClr val="dk1"/>
                </a:solidFill>
              </a:rPr>
              <a:t>Presented by: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US" sz="3311">
                <a:solidFill>
                  <a:schemeClr val="dk1"/>
                </a:solidFill>
              </a:rPr>
              <a:t>Vania Aguilar</a:t>
            </a:r>
            <a:r>
              <a:rPr lang="en-US" sz="3311"/>
              <a:t>, Program Manager</a:t>
            </a:r>
            <a:endParaRPr sz="3311"/>
          </a:p>
          <a:p>
            <a:pPr indent="0" lvl="0" marL="0" rtl="0" algn="l">
              <a:spcBef>
                <a:spcPts val="0"/>
              </a:spcBef>
              <a:spcAft>
                <a:spcPts val="0"/>
              </a:spcAft>
              <a:buNone/>
            </a:pPr>
            <a:r>
              <a:rPr lang="en-US" sz="3311"/>
              <a:t>FSU Center for the Advancement of Human Rights</a:t>
            </a:r>
            <a:endParaRPr sz="3311"/>
          </a:p>
          <a:p>
            <a:pPr indent="0" lvl="0" marL="0" rtl="0" algn="l">
              <a:spcBef>
                <a:spcPts val="0"/>
              </a:spcBef>
              <a:spcAft>
                <a:spcPts val="0"/>
              </a:spcAft>
              <a:buNone/>
            </a:pPr>
            <a:r>
              <a:t/>
            </a:r>
            <a:endParaRPr sz="3311"/>
          </a:p>
          <a:p>
            <a:pPr indent="0" lvl="0" marL="0" rtl="0" algn="l">
              <a:spcBef>
                <a:spcPts val="0"/>
              </a:spcBef>
              <a:spcAft>
                <a:spcPts val="0"/>
              </a:spcAft>
              <a:buNone/>
            </a:pPr>
            <a:r>
              <a:t/>
            </a:r>
            <a:endParaRPr sz="3311"/>
          </a:p>
          <a:p>
            <a:pPr indent="0" lvl="0" marL="0" rtl="0" algn="l">
              <a:spcBef>
                <a:spcPts val="0"/>
              </a:spcBef>
              <a:spcAft>
                <a:spcPts val="0"/>
              </a:spcAft>
              <a:buNone/>
            </a:pPr>
            <a:r>
              <a:rPr lang="en-US" sz="3311">
                <a:solidFill>
                  <a:schemeClr val="dk1"/>
                </a:solidFill>
              </a:rPr>
              <a:t>Daniela Donoso</a:t>
            </a:r>
            <a:r>
              <a:rPr lang="en-US" sz="3311"/>
              <a:t>, Equal Justice Works Fellow sponsored by Greenberg Traurig, LLP and The Florida Bar Foundation</a:t>
            </a: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sz="3311"/>
          </a:p>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5"/>
          <p:cNvSpPr txBox="1"/>
          <p:nvPr>
            <p:ph type="title"/>
          </p:nvPr>
        </p:nvSpPr>
        <p:spPr>
          <a:xfrm>
            <a:off x="729450" y="1763267"/>
            <a:ext cx="7688400" cy="202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IMMIGRATION RELIEF AND RIGHTS FOR SURVIVORS OF HUMAN TRAFFICKING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6"/>
          <p:cNvSpPr txBox="1"/>
          <p:nvPr>
            <p:ph type="title"/>
          </p:nvPr>
        </p:nvSpPr>
        <p:spPr>
          <a:xfrm>
            <a:off x="786050" y="777150"/>
            <a:ext cx="7688700" cy="71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Immigration relief</a:t>
            </a:r>
            <a:endParaRPr/>
          </a:p>
        </p:txBody>
      </p:sp>
      <p:sp>
        <p:nvSpPr>
          <p:cNvPr id="239" name="Google Shape;239;p36"/>
          <p:cNvSpPr txBox="1"/>
          <p:nvPr>
            <p:ph idx="1" type="body"/>
          </p:nvPr>
        </p:nvSpPr>
        <p:spPr>
          <a:xfrm>
            <a:off x="729450" y="1877223"/>
            <a:ext cx="7688700" cy="390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sz="3100"/>
              <a:t>Foreign victims of human trafficking may be eligible for:</a:t>
            </a:r>
            <a:endParaRPr sz="3100"/>
          </a:p>
          <a:p>
            <a:pPr indent="-425450" lvl="0" marL="457200" rtl="0" algn="l">
              <a:spcBef>
                <a:spcPts val="1200"/>
              </a:spcBef>
              <a:spcAft>
                <a:spcPts val="0"/>
              </a:spcAft>
              <a:buSzPts val="3100"/>
              <a:buChar char="●"/>
            </a:pPr>
            <a:r>
              <a:rPr lang="en-US" sz="3100"/>
              <a:t>Continued Presence</a:t>
            </a:r>
            <a:endParaRPr sz="3100"/>
          </a:p>
          <a:p>
            <a:pPr indent="-425450" lvl="0" marL="457200" rtl="0" algn="l">
              <a:spcBef>
                <a:spcPts val="0"/>
              </a:spcBef>
              <a:spcAft>
                <a:spcPts val="0"/>
              </a:spcAft>
              <a:buSzPts val="3100"/>
              <a:buChar char="●"/>
            </a:pPr>
            <a:r>
              <a:rPr lang="en-US" sz="3100"/>
              <a:t>T-visa</a:t>
            </a:r>
            <a:endParaRPr sz="3100"/>
          </a:p>
          <a:p>
            <a:pPr indent="-425450" lvl="0" marL="457200" rtl="0" algn="l">
              <a:spcBef>
                <a:spcPts val="0"/>
              </a:spcBef>
              <a:spcAft>
                <a:spcPts val="0"/>
              </a:spcAft>
              <a:buSzPts val="3100"/>
              <a:buChar char="●"/>
            </a:pPr>
            <a:r>
              <a:rPr lang="en-US" sz="3100"/>
              <a:t>U-visa</a:t>
            </a:r>
            <a:endParaRPr sz="3100"/>
          </a:p>
          <a:p>
            <a:pPr indent="-425450" lvl="0" marL="457200" rtl="0" algn="l">
              <a:spcBef>
                <a:spcPts val="0"/>
              </a:spcBef>
              <a:spcAft>
                <a:spcPts val="0"/>
              </a:spcAft>
              <a:buSzPts val="3100"/>
              <a:buChar char="●"/>
            </a:pPr>
            <a:r>
              <a:rPr lang="en-US" sz="3100"/>
              <a:t>Family reunification</a:t>
            </a:r>
            <a:endParaRPr sz="31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7"/>
          <p:cNvSpPr txBox="1"/>
          <p:nvPr>
            <p:ph type="title"/>
          </p:nvPr>
        </p:nvSpPr>
        <p:spPr>
          <a:xfrm>
            <a:off x="682300" y="767700"/>
            <a:ext cx="7688700" cy="71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Victim Rights Regardless of Immigration Status</a:t>
            </a:r>
            <a:endParaRPr/>
          </a:p>
        </p:txBody>
      </p:sp>
      <p:sp>
        <p:nvSpPr>
          <p:cNvPr id="246" name="Google Shape;246;p37"/>
          <p:cNvSpPr txBox="1"/>
          <p:nvPr>
            <p:ph idx="1" type="body"/>
          </p:nvPr>
        </p:nvSpPr>
        <p:spPr>
          <a:xfrm>
            <a:off x="729450" y="1820625"/>
            <a:ext cx="7908900" cy="41193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US" sz="1600"/>
              <a:t>Due process</a:t>
            </a:r>
            <a:endParaRPr sz="1600"/>
          </a:p>
          <a:p>
            <a:pPr indent="-330200" lvl="0" marL="457200" rtl="0" algn="l">
              <a:spcBef>
                <a:spcPts val="0"/>
              </a:spcBef>
              <a:spcAft>
                <a:spcPts val="0"/>
              </a:spcAft>
              <a:buSzPts val="1600"/>
              <a:buChar char="●"/>
            </a:pPr>
            <a:r>
              <a:rPr lang="en-US" sz="1600"/>
              <a:t>Protection orders</a:t>
            </a:r>
            <a:endParaRPr sz="1600"/>
          </a:p>
          <a:p>
            <a:pPr indent="-330200" lvl="0" marL="457200" rtl="0" algn="l">
              <a:spcBef>
                <a:spcPts val="0"/>
              </a:spcBef>
              <a:spcAft>
                <a:spcPts val="0"/>
              </a:spcAft>
              <a:buSzPts val="1600"/>
              <a:buChar char="●"/>
            </a:pPr>
            <a:r>
              <a:rPr lang="en-US" sz="1600"/>
              <a:t>Restitution</a:t>
            </a:r>
            <a:endParaRPr sz="1600"/>
          </a:p>
          <a:p>
            <a:pPr indent="-330200" lvl="0" marL="457200" rtl="0" algn="l">
              <a:spcBef>
                <a:spcPts val="0"/>
              </a:spcBef>
              <a:spcAft>
                <a:spcPts val="0"/>
              </a:spcAft>
              <a:buSzPts val="1600"/>
              <a:buChar char="●"/>
            </a:pPr>
            <a:r>
              <a:rPr lang="en-US" sz="1600"/>
              <a:t>Victim compensation</a:t>
            </a:r>
            <a:endParaRPr sz="1600"/>
          </a:p>
          <a:p>
            <a:pPr indent="-330200" lvl="0" marL="457200" rtl="0" algn="l">
              <a:spcBef>
                <a:spcPts val="0"/>
              </a:spcBef>
              <a:spcAft>
                <a:spcPts val="0"/>
              </a:spcAft>
              <a:buSzPts val="1600"/>
              <a:buChar char="●"/>
            </a:pPr>
            <a:r>
              <a:rPr lang="en-US" sz="1600"/>
              <a:t>Keep information confidential</a:t>
            </a:r>
            <a:endParaRPr sz="1600"/>
          </a:p>
          <a:p>
            <a:pPr indent="-330200" lvl="0" marL="457200" rtl="0" algn="l">
              <a:spcBef>
                <a:spcPts val="0"/>
              </a:spcBef>
              <a:spcAft>
                <a:spcPts val="0"/>
              </a:spcAft>
              <a:buSzPts val="1600"/>
              <a:buChar char="●"/>
            </a:pPr>
            <a:r>
              <a:rPr lang="en-US" sz="1600"/>
              <a:t>Right to report the crime</a:t>
            </a:r>
            <a:endParaRPr sz="1600"/>
          </a:p>
          <a:p>
            <a:pPr indent="0" lvl="0" marL="0" rtl="0" algn="l">
              <a:spcBef>
                <a:spcPts val="1200"/>
              </a:spcBef>
              <a:spcAft>
                <a:spcPts val="0"/>
              </a:spcAft>
              <a:buNone/>
            </a:pPr>
            <a:r>
              <a:rPr i="1" lang="en-US" sz="1600"/>
              <a:t>Rights available upon request:</a:t>
            </a:r>
            <a:endParaRPr i="1" sz="1600"/>
          </a:p>
          <a:p>
            <a:pPr indent="-330200" lvl="0" marL="457200" rtl="0" algn="l">
              <a:spcBef>
                <a:spcPts val="1200"/>
              </a:spcBef>
              <a:spcAft>
                <a:spcPts val="0"/>
              </a:spcAft>
              <a:buSzPts val="1600"/>
              <a:buChar char="●"/>
            </a:pPr>
            <a:r>
              <a:rPr lang="en-US" sz="1600"/>
              <a:t>Reasonable notice and to be present</a:t>
            </a:r>
            <a:endParaRPr sz="1600"/>
          </a:p>
          <a:p>
            <a:pPr indent="-330200" lvl="0" marL="457200" rtl="0" algn="l">
              <a:spcBef>
                <a:spcPts val="0"/>
              </a:spcBef>
              <a:spcAft>
                <a:spcPts val="0"/>
              </a:spcAft>
              <a:buSzPts val="1600"/>
              <a:buChar char="●"/>
            </a:pPr>
            <a:r>
              <a:rPr lang="en-US" sz="1600"/>
              <a:t>Be heard</a:t>
            </a:r>
            <a:endParaRPr sz="1600"/>
          </a:p>
          <a:p>
            <a:pPr indent="-330200" lvl="0" marL="457200" rtl="0" algn="l">
              <a:spcBef>
                <a:spcPts val="0"/>
              </a:spcBef>
              <a:spcAft>
                <a:spcPts val="0"/>
              </a:spcAft>
              <a:buSzPts val="1600"/>
              <a:buChar char="●"/>
            </a:pPr>
            <a:r>
              <a:rPr lang="en-US" sz="1600"/>
              <a:t>Confer with prosecutor</a:t>
            </a:r>
            <a:endParaRPr sz="1600"/>
          </a:p>
          <a:p>
            <a:pPr indent="-330200" lvl="0" marL="457200" rtl="0" algn="l">
              <a:spcBef>
                <a:spcPts val="0"/>
              </a:spcBef>
              <a:spcAft>
                <a:spcPts val="0"/>
              </a:spcAft>
              <a:buSzPts val="1600"/>
              <a:buChar char="●"/>
            </a:pPr>
            <a:r>
              <a:rPr lang="en-US" sz="1600"/>
              <a:t>Provide a victim impact statement</a:t>
            </a:r>
            <a:endParaRPr sz="1600"/>
          </a:p>
          <a:p>
            <a:pPr indent="-330200" lvl="0" marL="457200" rtl="0" algn="l">
              <a:spcBef>
                <a:spcPts val="0"/>
              </a:spcBef>
              <a:spcAft>
                <a:spcPts val="0"/>
              </a:spcAft>
              <a:buSzPts val="1600"/>
              <a:buChar char="●"/>
            </a:pPr>
            <a:r>
              <a:rPr lang="en-US" sz="1600"/>
              <a:t>To receive a pre-sentence report</a:t>
            </a:r>
            <a:endParaRPr sz="1600"/>
          </a:p>
          <a:p>
            <a:pPr indent="-330200" lvl="0" marL="457200" rtl="0" algn="l">
              <a:spcBef>
                <a:spcPts val="0"/>
              </a:spcBef>
              <a:spcAft>
                <a:spcPts val="0"/>
              </a:spcAft>
              <a:buSzPts val="1600"/>
              <a:buChar char="●"/>
            </a:pPr>
            <a:r>
              <a:rPr lang="en-US" sz="1600"/>
              <a:t>To be informed of anything </a:t>
            </a:r>
            <a:r>
              <a:rPr lang="en-US" sz="1600"/>
              <a:t>related</a:t>
            </a:r>
            <a:r>
              <a:rPr lang="en-US" sz="1600"/>
              <a:t> to the defendant’s conviction, sentence, incarceration and release</a:t>
            </a:r>
            <a:endParaRPr sz="1600"/>
          </a:p>
          <a:p>
            <a:pPr indent="-330200" lvl="0" marL="457200" rtl="0" algn="l">
              <a:spcBef>
                <a:spcPts val="0"/>
              </a:spcBef>
              <a:spcAft>
                <a:spcPts val="0"/>
              </a:spcAft>
              <a:buSzPts val="1600"/>
              <a:buChar char="●"/>
            </a:pPr>
            <a:r>
              <a:rPr lang="en-US" sz="1600"/>
              <a:t>To be informed of all postconviction processes and procedures</a:t>
            </a:r>
            <a:endParaRPr sz="16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8"/>
          <p:cNvSpPr txBox="1"/>
          <p:nvPr>
            <p:ph type="title"/>
          </p:nvPr>
        </p:nvSpPr>
        <p:spPr>
          <a:xfrm>
            <a:off x="729450" y="1152400"/>
            <a:ext cx="7021200" cy="3980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5000">
                <a:solidFill>
                  <a:schemeClr val="accent5"/>
                </a:solidFill>
              </a:rPr>
              <a:t>Why</a:t>
            </a:r>
            <a:r>
              <a:rPr lang="en-US" sz="5000"/>
              <a:t> is this important to know how our organizations can help foreign national victims of trafficking</a:t>
            </a:r>
            <a:r>
              <a:rPr lang="en-US" sz="5000"/>
              <a:t>?</a:t>
            </a:r>
            <a:endParaRPr sz="5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9"/>
          <p:cNvSpPr txBox="1"/>
          <p:nvPr>
            <p:ph type="title"/>
          </p:nvPr>
        </p:nvSpPr>
        <p:spPr>
          <a:xfrm>
            <a:off x="729450" y="1763267"/>
            <a:ext cx="7688400" cy="2024700"/>
          </a:xfrm>
          <a:prstGeom prst="rect">
            <a:avLst/>
          </a:prstGeom>
        </p:spPr>
        <p:txBody>
          <a:bodyPr anchorCtr="0" anchor="t" bIns="91425" lIns="91425" spcFirstLastPara="1" rIns="91425" wrap="square" tIns="91425">
            <a:normAutofit/>
          </a:bodyPr>
          <a:lstStyle/>
          <a:p>
            <a:pPr indent="0" lvl="0" marL="285750" rtl="0" algn="l">
              <a:lnSpc>
                <a:spcPct val="115000"/>
              </a:lnSpc>
              <a:spcBef>
                <a:spcPts val="1000"/>
              </a:spcBef>
              <a:spcAft>
                <a:spcPts val="0"/>
              </a:spcAft>
              <a:buNone/>
            </a:pPr>
            <a:r>
              <a:rPr b="0" lang="en-US" sz="3400"/>
              <a:t>Majority of social services lack </a:t>
            </a:r>
            <a:r>
              <a:rPr lang="en-US" sz="3400">
                <a:solidFill>
                  <a:schemeClr val="dk2"/>
                </a:solidFill>
              </a:rPr>
              <a:t>capacity</a:t>
            </a:r>
            <a:r>
              <a:rPr b="0" lang="en-US" sz="3400">
                <a:solidFill>
                  <a:schemeClr val="dk1"/>
                </a:solidFill>
              </a:rPr>
              <a:t> </a:t>
            </a:r>
            <a:r>
              <a:rPr b="0" lang="en-US" sz="3400"/>
              <a:t>to serve this population </a:t>
            </a:r>
            <a:endParaRPr sz="53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0"/>
          <p:cNvSpPr txBox="1"/>
          <p:nvPr>
            <p:ph type="title"/>
          </p:nvPr>
        </p:nvSpPr>
        <p:spPr>
          <a:xfrm>
            <a:off x="729450" y="1758200"/>
            <a:ext cx="7688400" cy="71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Polling Question 3</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1"/>
          <p:cNvSpPr txBox="1"/>
          <p:nvPr>
            <p:ph type="title"/>
          </p:nvPr>
        </p:nvSpPr>
        <p:spPr>
          <a:xfrm>
            <a:off x="729450" y="1758200"/>
            <a:ext cx="7688400" cy="71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US" sz="2940"/>
              <a:t>LACK OF </a:t>
            </a:r>
            <a:r>
              <a:rPr lang="en-US" sz="2940">
                <a:solidFill>
                  <a:schemeClr val="dk1"/>
                </a:solidFill>
              </a:rPr>
              <a:t>INSTITUTIONAL</a:t>
            </a:r>
            <a:r>
              <a:rPr lang="en-US" sz="2940"/>
              <a:t> MEMORY</a:t>
            </a:r>
            <a:endParaRPr sz="2940"/>
          </a:p>
          <a:p>
            <a:pPr indent="0" lvl="0" marL="0" rtl="0" algn="l">
              <a:spcBef>
                <a:spcPts val="0"/>
              </a:spcBef>
              <a:spcAft>
                <a:spcPts val="0"/>
              </a:spcAft>
              <a:buSzPts val="990"/>
              <a:buNone/>
            </a:pPr>
            <a:r>
              <a:t/>
            </a:r>
            <a:endParaRPr sz="2940"/>
          </a:p>
          <a:p>
            <a:pPr indent="0" lvl="0" marL="0" rtl="0" algn="l">
              <a:spcBef>
                <a:spcPts val="0"/>
              </a:spcBef>
              <a:spcAft>
                <a:spcPts val="0"/>
              </a:spcAft>
              <a:buSzPts val="990"/>
              <a:buNone/>
            </a:pPr>
            <a:r>
              <a:rPr lang="en-US" sz="2940"/>
              <a:t>LACK OF </a:t>
            </a:r>
            <a:r>
              <a:rPr lang="en-US" sz="2940">
                <a:solidFill>
                  <a:schemeClr val="dk1"/>
                </a:solidFill>
              </a:rPr>
              <a:t>ACCESS</a:t>
            </a:r>
            <a:r>
              <a:rPr lang="en-US" sz="2940"/>
              <a:t> TO UPDATED INFORMATION</a:t>
            </a:r>
            <a:endParaRPr sz="2940"/>
          </a:p>
          <a:p>
            <a:pPr indent="0" lvl="0" marL="0" rtl="0" algn="l">
              <a:spcBef>
                <a:spcPts val="0"/>
              </a:spcBef>
              <a:spcAft>
                <a:spcPts val="0"/>
              </a:spcAft>
              <a:buSzPts val="990"/>
              <a:buNone/>
            </a:pPr>
            <a:r>
              <a:t/>
            </a:r>
            <a:endParaRPr sz="2940"/>
          </a:p>
          <a:p>
            <a:pPr indent="0" lvl="0" marL="0" rtl="0" algn="l">
              <a:spcBef>
                <a:spcPts val="0"/>
              </a:spcBef>
              <a:spcAft>
                <a:spcPts val="0"/>
              </a:spcAft>
              <a:buSzPts val="990"/>
              <a:buNone/>
            </a:pPr>
            <a:r>
              <a:rPr lang="en-US" sz="2940"/>
              <a:t>LACK OF INTERNAL POLICIES OR </a:t>
            </a:r>
            <a:r>
              <a:rPr lang="en-US" sz="2940"/>
              <a:t>PROCEDURES</a:t>
            </a:r>
            <a:endParaRPr sz="2940"/>
          </a:p>
          <a:p>
            <a:pPr indent="0" lvl="0" marL="0" rtl="0" algn="l">
              <a:spcBef>
                <a:spcPts val="0"/>
              </a:spcBef>
              <a:spcAft>
                <a:spcPts val="0"/>
              </a:spcAft>
              <a:buSzPts val="990"/>
              <a:buNone/>
            </a:pPr>
            <a:r>
              <a:t/>
            </a:r>
            <a:endParaRPr sz="2940"/>
          </a:p>
          <a:p>
            <a:pPr indent="0" lvl="0" marL="0" rtl="0" algn="l">
              <a:spcBef>
                <a:spcPts val="0"/>
              </a:spcBef>
              <a:spcAft>
                <a:spcPts val="0"/>
              </a:spcAft>
              <a:buSzPts val="990"/>
              <a:buNone/>
            </a:pPr>
            <a:r>
              <a:rPr lang="en-US" sz="4140">
                <a:solidFill>
                  <a:schemeClr val="dk1"/>
                </a:solidFill>
              </a:rPr>
              <a:t>LANGUAGE</a:t>
            </a:r>
            <a:r>
              <a:rPr lang="en-US" sz="4140"/>
              <a:t> BARRIERS!!!!!  </a:t>
            </a:r>
            <a:endParaRPr sz="414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2"/>
          <p:cNvSpPr txBox="1"/>
          <p:nvPr>
            <p:ph type="title"/>
          </p:nvPr>
        </p:nvSpPr>
        <p:spPr>
          <a:xfrm>
            <a:off x="729450" y="1152400"/>
            <a:ext cx="7021200" cy="3980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US"/>
              <a:t>SERVICES COLLABORATION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3"/>
          <p:cNvSpPr txBox="1"/>
          <p:nvPr>
            <p:ph type="title"/>
          </p:nvPr>
        </p:nvSpPr>
        <p:spPr>
          <a:xfrm>
            <a:off x="530058" y="243351"/>
            <a:ext cx="7704600" cy="1981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orbel"/>
              <a:buNone/>
            </a:pPr>
            <a:r>
              <a:rPr lang="en-US"/>
              <a:t>Working </a:t>
            </a:r>
            <a:r>
              <a:rPr lang="en-US">
                <a:solidFill>
                  <a:schemeClr val="dk1"/>
                </a:solidFill>
              </a:rPr>
              <a:t>together!</a:t>
            </a:r>
            <a:endParaRPr>
              <a:solidFill>
                <a:schemeClr val="dk1"/>
              </a:solidFill>
            </a:endParaRPr>
          </a:p>
        </p:txBody>
      </p:sp>
      <p:sp>
        <p:nvSpPr>
          <p:cNvPr id="282" name="Google Shape;282;p43"/>
          <p:cNvSpPr txBox="1"/>
          <p:nvPr>
            <p:ph idx="1" type="body"/>
          </p:nvPr>
        </p:nvSpPr>
        <p:spPr>
          <a:xfrm>
            <a:off x="1020608" y="2224550"/>
            <a:ext cx="7704600" cy="3332700"/>
          </a:xfrm>
          <a:prstGeom prst="rect">
            <a:avLst/>
          </a:prstGeom>
          <a:noFill/>
          <a:ln>
            <a:noFill/>
          </a:ln>
        </p:spPr>
        <p:txBody>
          <a:bodyPr anchorCtr="0" anchor="ctr" bIns="45700" lIns="91425" spcFirstLastPara="1" rIns="91425" wrap="square" tIns="45700">
            <a:normAutofit/>
          </a:bodyPr>
          <a:lstStyle/>
          <a:p>
            <a:pPr indent="-194275" lvl="0" marL="285750" rtl="0" algn="l">
              <a:spcBef>
                <a:spcPts val="0"/>
              </a:spcBef>
              <a:spcAft>
                <a:spcPts val="0"/>
              </a:spcAft>
              <a:buSzPts val="2039"/>
              <a:buFont typeface="Raleway"/>
              <a:buChar char="●"/>
            </a:pPr>
            <a:r>
              <a:rPr lang="en-US" sz="2100">
                <a:latin typeface="Raleway"/>
                <a:ea typeface="Raleway"/>
                <a:cs typeface="Raleway"/>
                <a:sym typeface="Raleway"/>
              </a:rPr>
              <a:t>Communication</a:t>
            </a:r>
            <a:endParaRPr sz="2100">
              <a:latin typeface="Raleway"/>
              <a:ea typeface="Raleway"/>
              <a:cs typeface="Raleway"/>
              <a:sym typeface="Raleway"/>
            </a:endParaRPr>
          </a:p>
          <a:p>
            <a:pPr indent="-194275" lvl="0" marL="285750" rtl="0" algn="l">
              <a:spcBef>
                <a:spcPts val="1080"/>
              </a:spcBef>
              <a:spcAft>
                <a:spcPts val="0"/>
              </a:spcAft>
              <a:buSzPts val="2039"/>
              <a:buFont typeface="Raleway"/>
              <a:buChar char="●"/>
            </a:pPr>
            <a:r>
              <a:rPr lang="en-US" sz="2100">
                <a:latin typeface="Raleway"/>
                <a:ea typeface="Raleway"/>
                <a:cs typeface="Raleway"/>
                <a:sym typeface="Raleway"/>
              </a:rPr>
              <a:t>Collaboration</a:t>
            </a:r>
            <a:endParaRPr sz="2100">
              <a:latin typeface="Raleway"/>
              <a:ea typeface="Raleway"/>
              <a:cs typeface="Raleway"/>
              <a:sym typeface="Raleway"/>
            </a:endParaRPr>
          </a:p>
          <a:p>
            <a:pPr indent="-194275" lvl="0" marL="285750" rtl="0" algn="l">
              <a:spcBef>
                <a:spcPts val="1080"/>
              </a:spcBef>
              <a:spcAft>
                <a:spcPts val="0"/>
              </a:spcAft>
              <a:buSzPts val="2039"/>
              <a:buFont typeface="Raleway"/>
              <a:buChar char="●"/>
            </a:pPr>
            <a:r>
              <a:rPr lang="en-US" sz="2100">
                <a:latin typeface="Raleway"/>
                <a:ea typeface="Raleway"/>
                <a:cs typeface="Raleway"/>
                <a:sym typeface="Raleway"/>
              </a:rPr>
              <a:t>Remaining victim centered</a:t>
            </a:r>
            <a:endParaRPr sz="2100">
              <a:latin typeface="Raleway"/>
              <a:ea typeface="Raleway"/>
              <a:cs typeface="Raleway"/>
              <a:sym typeface="Raleway"/>
            </a:endParaRPr>
          </a:p>
          <a:p>
            <a:pPr indent="-194275" lvl="0" marL="285750" rtl="0" algn="l">
              <a:spcBef>
                <a:spcPts val="1080"/>
              </a:spcBef>
              <a:spcAft>
                <a:spcPts val="0"/>
              </a:spcAft>
              <a:buSzPts val="2039"/>
              <a:buFont typeface="Raleway"/>
              <a:buChar char="●"/>
            </a:pPr>
            <a:r>
              <a:rPr lang="en-US" sz="2100">
                <a:latin typeface="Raleway"/>
                <a:ea typeface="Raleway"/>
                <a:cs typeface="Raleway"/>
                <a:sym typeface="Raleway"/>
              </a:rPr>
              <a:t>Respect for each members roles</a:t>
            </a:r>
            <a:endParaRPr sz="2100">
              <a:latin typeface="Raleway"/>
              <a:ea typeface="Raleway"/>
              <a:cs typeface="Raleway"/>
              <a:sym typeface="Raleway"/>
            </a:endParaRPr>
          </a:p>
          <a:p>
            <a:pPr indent="-194275" lvl="0" marL="285750" rtl="0" algn="l">
              <a:spcBef>
                <a:spcPts val="1080"/>
              </a:spcBef>
              <a:spcAft>
                <a:spcPts val="0"/>
              </a:spcAft>
              <a:buSzPts val="2039"/>
              <a:buFont typeface="Raleway"/>
              <a:buChar char="●"/>
            </a:pPr>
            <a:r>
              <a:rPr lang="en-US" sz="2100">
                <a:latin typeface="Raleway"/>
                <a:ea typeface="Raleway"/>
                <a:cs typeface="Raleway"/>
                <a:sym typeface="Raleway"/>
              </a:rPr>
              <a:t>Keeping the ultimate goal and purpose foremost, while understanding  members differing goals</a:t>
            </a:r>
            <a:endParaRPr sz="2100">
              <a:latin typeface="Raleway"/>
              <a:ea typeface="Raleway"/>
              <a:cs typeface="Raleway"/>
              <a:sym typeface="Raleway"/>
            </a:endParaRPr>
          </a:p>
          <a:p>
            <a:pPr indent="-64770" lvl="0" marL="285750" rtl="0" algn="l">
              <a:spcBef>
                <a:spcPts val="1080"/>
              </a:spcBef>
              <a:spcAft>
                <a:spcPts val="0"/>
              </a:spcAft>
              <a:buSzPts val="348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4"/>
          <p:cNvSpPr txBox="1"/>
          <p:nvPr>
            <p:ph type="title"/>
          </p:nvPr>
        </p:nvSpPr>
        <p:spPr>
          <a:xfrm>
            <a:off x="982133" y="457201"/>
            <a:ext cx="7704667" cy="914399"/>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orbel"/>
              <a:buNone/>
            </a:pPr>
            <a:r>
              <a:rPr lang="en-US" sz="2800"/>
              <a:t>A multidisciplinary team provides the best service!</a:t>
            </a:r>
            <a:endParaRPr/>
          </a:p>
        </p:txBody>
      </p:sp>
      <p:grpSp>
        <p:nvGrpSpPr>
          <p:cNvPr id="288" name="Google Shape;288;p44"/>
          <p:cNvGrpSpPr/>
          <p:nvPr/>
        </p:nvGrpSpPr>
        <p:grpSpPr>
          <a:xfrm>
            <a:off x="1630124" y="1481138"/>
            <a:ext cx="5883751" cy="4525961"/>
            <a:chOff x="1172924" y="0"/>
            <a:chExt cx="5883751" cy="4525961"/>
          </a:xfrm>
        </p:grpSpPr>
        <p:sp>
          <p:nvSpPr>
            <p:cNvPr id="289" name="Google Shape;289;p44"/>
            <p:cNvSpPr/>
            <p:nvPr/>
          </p:nvSpPr>
          <p:spPr>
            <a:xfrm>
              <a:off x="4820850" y="3077654"/>
              <a:ext cx="2235825" cy="1448307"/>
            </a:xfrm>
            <a:prstGeom prst="roundRect">
              <a:avLst>
                <a:gd fmla="val 10000" name="adj"/>
              </a:avLst>
            </a:prstGeom>
            <a:solidFill>
              <a:schemeClr val="lt1">
                <a:alpha val="89803"/>
              </a:schemeClr>
            </a:solidFill>
            <a:ln cap="rnd" cmpd="sng" w="9525">
              <a:solidFill>
                <a:srgbClr val="85C740"/>
              </a:solidFill>
              <a:prstDash val="solid"/>
              <a:round/>
              <a:headEnd len="sm" w="sm" type="none"/>
              <a:tailEnd len="sm" w="sm" type="none"/>
            </a:ln>
            <a:effectLst>
              <a:reflection blurRad="0" dir="5400000" dist="12700" endA="0" endPos="32000" kx="0" rotWithShape="0" stA="26000"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44"/>
            <p:cNvSpPr txBox="1"/>
            <p:nvPr/>
          </p:nvSpPr>
          <p:spPr>
            <a:xfrm>
              <a:off x="5523412" y="3471546"/>
              <a:ext cx="1501447" cy="1022600"/>
            </a:xfrm>
            <a:prstGeom prst="rect">
              <a:avLst/>
            </a:prstGeom>
            <a:noFill/>
            <a:ln>
              <a:noFill/>
            </a:ln>
          </p:spPr>
          <p:txBody>
            <a:bodyPr anchorCtr="0" anchor="t" bIns="80000" lIns="80000" spcFirstLastPara="1" rIns="80000" wrap="square" tIns="80000">
              <a:noAutofit/>
            </a:bodyPr>
            <a:lstStyle/>
            <a:p>
              <a:pPr indent="-171450" lvl="1" marL="171450" marR="0" rtl="0" algn="l">
                <a:lnSpc>
                  <a:spcPct val="90000"/>
                </a:lnSpc>
                <a:spcBef>
                  <a:spcPts val="0"/>
                </a:spcBef>
                <a:spcAft>
                  <a:spcPts val="0"/>
                </a:spcAft>
                <a:buClr>
                  <a:schemeClr val="dk1"/>
                </a:buClr>
                <a:buSzPts val="1600"/>
                <a:buFont typeface="Corbel"/>
                <a:buChar char="•"/>
              </a:pPr>
              <a:r>
                <a:rPr b="1" i="0" lang="en-US" sz="1600" u="none" cap="none" strike="noStrike">
                  <a:solidFill>
                    <a:schemeClr val="dk1"/>
                  </a:solidFill>
                  <a:latin typeface="Corbel"/>
                  <a:ea typeface="Corbel"/>
                  <a:cs typeface="Corbel"/>
                  <a:sym typeface="Corbel"/>
                </a:rPr>
                <a:t>Mentoring and Service Providers</a:t>
              </a:r>
              <a:endParaRPr b="1"/>
            </a:p>
          </p:txBody>
        </p:sp>
        <p:sp>
          <p:nvSpPr>
            <p:cNvPr id="291" name="Google Shape;291;p44"/>
            <p:cNvSpPr/>
            <p:nvPr/>
          </p:nvSpPr>
          <p:spPr>
            <a:xfrm>
              <a:off x="1172924" y="3077654"/>
              <a:ext cx="2235825" cy="1448307"/>
            </a:xfrm>
            <a:prstGeom prst="roundRect">
              <a:avLst>
                <a:gd fmla="val 10000" name="adj"/>
              </a:avLst>
            </a:prstGeom>
            <a:solidFill>
              <a:schemeClr val="lt1">
                <a:alpha val="89803"/>
              </a:schemeClr>
            </a:solidFill>
            <a:ln cap="rnd" cmpd="sng" w="9525">
              <a:solidFill>
                <a:srgbClr val="D25530"/>
              </a:solidFill>
              <a:prstDash val="solid"/>
              <a:round/>
              <a:headEnd len="sm" w="sm" type="none"/>
              <a:tailEnd len="sm" w="sm" type="none"/>
            </a:ln>
            <a:effectLst>
              <a:reflection blurRad="0" dir="5400000" dist="12700" endA="0" endPos="32000" kx="0" rotWithShape="0" stA="26000"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4"/>
            <p:cNvSpPr txBox="1"/>
            <p:nvPr/>
          </p:nvSpPr>
          <p:spPr>
            <a:xfrm>
              <a:off x="1204739" y="3471546"/>
              <a:ext cx="1501447" cy="1022600"/>
            </a:xfrm>
            <a:prstGeom prst="rect">
              <a:avLst/>
            </a:prstGeom>
            <a:noFill/>
            <a:ln>
              <a:noFill/>
            </a:ln>
          </p:spPr>
          <p:txBody>
            <a:bodyPr anchorCtr="0" anchor="t" bIns="80000" lIns="80000" spcFirstLastPara="1" rIns="80000" wrap="square" tIns="80000">
              <a:noAutofit/>
            </a:bodyPr>
            <a:lstStyle/>
            <a:p>
              <a:pPr indent="-171450" lvl="1" marL="171450" marR="0" rtl="0" algn="l">
                <a:lnSpc>
                  <a:spcPct val="90000"/>
                </a:lnSpc>
                <a:spcBef>
                  <a:spcPts val="0"/>
                </a:spcBef>
                <a:spcAft>
                  <a:spcPts val="0"/>
                </a:spcAft>
                <a:buClr>
                  <a:schemeClr val="dk1"/>
                </a:buClr>
                <a:buSzPts val="1600"/>
                <a:buFont typeface="Corbel"/>
                <a:buChar char="•"/>
              </a:pPr>
              <a:r>
                <a:rPr b="1" i="0" lang="en-US" sz="1600" u="none" cap="none" strike="noStrike">
                  <a:solidFill>
                    <a:schemeClr val="dk1"/>
                  </a:solidFill>
                  <a:latin typeface="Corbel"/>
                  <a:ea typeface="Corbel"/>
                  <a:cs typeface="Corbel"/>
                  <a:sym typeface="Corbel"/>
                </a:rPr>
                <a:t>Concerned 3</a:t>
              </a:r>
              <a:r>
                <a:rPr b="1" baseline="30000" i="0" lang="en-US" sz="1600" u="none" cap="none" strike="noStrike">
                  <a:solidFill>
                    <a:schemeClr val="dk1"/>
                  </a:solidFill>
                  <a:latin typeface="Corbel"/>
                  <a:ea typeface="Corbel"/>
                  <a:cs typeface="Corbel"/>
                  <a:sym typeface="Corbel"/>
                </a:rPr>
                <a:t>rd</a:t>
              </a:r>
              <a:r>
                <a:rPr b="1" i="0" lang="en-US" sz="1600" u="none" cap="none" strike="noStrike">
                  <a:solidFill>
                    <a:schemeClr val="dk1"/>
                  </a:solidFill>
                  <a:latin typeface="Corbel"/>
                  <a:ea typeface="Corbel"/>
                  <a:cs typeface="Corbel"/>
                  <a:sym typeface="Corbel"/>
                </a:rPr>
                <a:t> parties</a:t>
              </a:r>
              <a:endParaRPr b="1"/>
            </a:p>
          </p:txBody>
        </p:sp>
        <p:sp>
          <p:nvSpPr>
            <p:cNvPr id="293" name="Google Shape;293;p44"/>
            <p:cNvSpPr/>
            <p:nvPr/>
          </p:nvSpPr>
          <p:spPr>
            <a:xfrm>
              <a:off x="4820850" y="0"/>
              <a:ext cx="2235825" cy="1448307"/>
            </a:xfrm>
            <a:prstGeom prst="roundRect">
              <a:avLst>
                <a:gd fmla="val 10000" name="adj"/>
              </a:avLst>
            </a:prstGeom>
            <a:solidFill>
              <a:schemeClr val="lt1">
                <a:alpha val="89803"/>
              </a:schemeClr>
            </a:solidFill>
            <a:ln cap="rnd" cmpd="sng" w="9525">
              <a:solidFill>
                <a:srgbClr val="50BD9D"/>
              </a:solidFill>
              <a:prstDash val="solid"/>
              <a:round/>
              <a:headEnd len="sm" w="sm" type="none"/>
              <a:tailEnd len="sm" w="sm" type="none"/>
            </a:ln>
            <a:effectLst>
              <a:reflection blurRad="0" dir="5400000" dist="12700" endA="0" endPos="32000" kx="0" rotWithShape="0" stA="26000"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4"/>
            <p:cNvSpPr txBox="1"/>
            <p:nvPr/>
          </p:nvSpPr>
          <p:spPr>
            <a:xfrm>
              <a:off x="5523412" y="31815"/>
              <a:ext cx="1501447" cy="1022600"/>
            </a:xfrm>
            <a:prstGeom prst="rect">
              <a:avLst/>
            </a:prstGeom>
            <a:noFill/>
            <a:ln>
              <a:noFill/>
            </a:ln>
          </p:spPr>
          <p:txBody>
            <a:bodyPr anchorCtr="0" anchor="t" bIns="80000" lIns="80000" spcFirstLastPara="1" rIns="80000" wrap="square" tIns="80000">
              <a:noAutofit/>
            </a:bodyPr>
            <a:lstStyle/>
            <a:p>
              <a:pPr indent="-171450" lvl="1" marL="171450" marR="0" rtl="0" algn="l">
                <a:lnSpc>
                  <a:spcPct val="90000"/>
                </a:lnSpc>
                <a:spcBef>
                  <a:spcPts val="0"/>
                </a:spcBef>
                <a:spcAft>
                  <a:spcPts val="0"/>
                </a:spcAft>
                <a:buClr>
                  <a:schemeClr val="dk1"/>
                </a:buClr>
                <a:buSzPts val="1600"/>
                <a:buFont typeface="Corbel"/>
                <a:buChar char="•"/>
              </a:pPr>
              <a:r>
                <a:rPr b="1" lang="en-US" sz="1600">
                  <a:solidFill>
                    <a:schemeClr val="dk1"/>
                  </a:solidFill>
                  <a:latin typeface="Corbel"/>
                  <a:ea typeface="Corbel"/>
                  <a:cs typeface="Corbel"/>
                  <a:sym typeface="Corbel"/>
                </a:rPr>
                <a:t>Legal</a:t>
              </a:r>
              <a:endParaRPr b="1"/>
            </a:p>
          </p:txBody>
        </p:sp>
        <p:sp>
          <p:nvSpPr>
            <p:cNvPr id="295" name="Google Shape;295;p44"/>
            <p:cNvSpPr/>
            <p:nvPr/>
          </p:nvSpPr>
          <p:spPr>
            <a:xfrm>
              <a:off x="1172924" y="0"/>
              <a:ext cx="2235825" cy="1448307"/>
            </a:xfrm>
            <a:prstGeom prst="roundRect">
              <a:avLst>
                <a:gd fmla="val 10000" name="adj"/>
              </a:avLst>
            </a:prstGeom>
            <a:solidFill>
              <a:schemeClr val="lt1">
                <a:alpha val="89803"/>
              </a:schemeClr>
            </a:solidFill>
            <a:ln cap="rnd" cmpd="sng" w="9525">
              <a:solidFill>
                <a:schemeClr val="accent4"/>
              </a:solidFill>
              <a:prstDash val="solid"/>
              <a:round/>
              <a:headEnd len="sm" w="sm" type="none"/>
              <a:tailEnd len="sm" w="sm" type="none"/>
            </a:ln>
            <a:effectLst>
              <a:reflection blurRad="0" dir="5400000" dist="12700" endA="0" endPos="32000" kx="0" rotWithShape="0" stA="26000"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4"/>
            <p:cNvSpPr txBox="1"/>
            <p:nvPr/>
          </p:nvSpPr>
          <p:spPr>
            <a:xfrm>
              <a:off x="1204739" y="31815"/>
              <a:ext cx="1501447" cy="1022600"/>
            </a:xfrm>
            <a:prstGeom prst="rect">
              <a:avLst/>
            </a:prstGeom>
            <a:noFill/>
            <a:ln>
              <a:noFill/>
            </a:ln>
          </p:spPr>
          <p:txBody>
            <a:bodyPr anchorCtr="0" anchor="t" bIns="80000" lIns="80000" spcFirstLastPara="1" rIns="80000" wrap="square" tIns="80000">
              <a:noAutofit/>
            </a:bodyPr>
            <a:lstStyle/>
            <a:p>
              <a:pPr indent="-171450" lvl="1" marL="171450" marR="0" rtl="0" algn="l">
                <a:lnSpc>
                  <a:spcPct val="90000"/>
                </a:lnSpc>
                <a:spcBef>
                  <a:spcPts val="0"/>
                </a:spcBef>
                <a:spcAft>
                  <a:spcPts val="0"/>
                </a:spcAft>
                <a:buClr>
                  <a:schemeClr val="dk1"/>
                </a:buClr>
                <a:buSzPts val="1600"/>
                <a:buFont typeface="Corbel"/>
                <a:buChar char="•"/>
              </a:pPr>
              <a:r>
                <a:rPr b="1" i="0" lang="en-US" sz="1600" u="none" cap="none" strike="noStrike">
                  <a:solidFill>
                    <a:schemeClr val="dk1"/>
                  </a:solidFill>
                  <a:latin typeface="Corbel"/>
                  <a:ea typeface="Corbel"/>
                  <a:cs typeface="Corbel"/>
                  <a:sym typeface="Corbel"/>
                </a:rPr>
                <a:t>Case Managing</a:t>
              </a:r>
              <a:endParaRPr b="1"/>
            </a:p>
          </p:txBody>
        </p:sp>
        <p:sp>
          <p:nvSpPr>
            <p:cNvPr id="297" name="Google Shape;297;p44"/>
            <p:cNvSpPr/>
            <p:nvPr/>
          </p:nvSpPr>
          <p:spPr>
            <a:xfrm>
              <a:off x="2109798" y="257979"/>
              <a:ext cx="1959741" cy="1959741"/>
            </a:xfrm>
            <a:custGeom>
              <a:rect b="b" l="l" r="r" t="t"/>
              <a:pathLst>
                <a:path extrusionOk="0" h="120000" w="120000">
                  <a:moveTo>
                    <a:pt x="0" y="120000"/>
                  </a:moveTo>
                  <a:lnTo>
                    <a:pt x="0" y="120000"/>
                  </a:lnTo>
                  <a:cubicBezTo>
                    <a:pt x="0" y="53726"/>
                    <a:pt x="53726" y="0"/>
                    <a:pt x="120000" y="0"/>
                  </a:cubicBezTo>
                  <a:lnTo>
                    <a:pt x="120000" y="120000"/>
                  </a:lnTo>
                  <a:close/>
                </a:path>
              </a:pathLst>
            </a:custGeom>
            <a:gradFill>
              <a:gsLst>
                <a:gs pos="0">
                  <a:srgbClr val="6F72B9"/>
                </a:gs>
                <a:gs pos="100000">
                  <a:srgbClr val="5356A0"/>
                </a:gs>
              </a:gsLst>
              <a:path path="circle">
                <a:fillToRect r="100%" t="100%"/>
              </a:path>
              <a:tileRect b="-100%" l="-100%"/>
            </a:gradFill>
            <a:ln>
              <a:noFill/>
            </a:ln>
            <a:effectLst>
              <a:reflection blurRad="0" dir="5400000" dist="12700" endA="0" endPos="32000" kx="0" rotWithShape="0" stA="26000"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44"/>
            <p:cNvSpPr txBox="1"/>
            <p:nvPr/>
          </p:nvSpPr>
          <p:spPr>
            <a:xfrm>
              <a:off x="2683793" y="831974"/>
              <a:ext cx="1385746" cy="1385746"/>
            </a:xfrm>
            <a:prstGeom prst="rect">
              <a:avLst/>
            </a:prstGeom>
            <a:noFill/>
            <a:ln>
              <a:noFill/>
            </a:ln>
          </p:spPr>
          <p:txBody>
            <a:bodyPr anchorCtr="0" anchor="ctr" bIns="92450" lIns="92450" spcFirstLastPara="1" rIns="92450" wrap="square" tIns="92450">
              <a:noAutofit/>
            </a:bodyPr>
            <a:lstStyle/>
            <a:p>
              <a:pPr indent="0" lvl="0" marL="0" marR="0" rtl="0" algn="ctr">
                <a:lnSpc>
                  <a:spcPct val="90000"/>
                </a:lnSpc>
                <a:spcBef>
                  <a:spcPts val="0"/>
                </a:spcBef>
                <a:spcAft>
                  <a:spcPts val="0"/>
                </a:spcAft>
                <a:buClr>
                  <a:schemeClr val="lt1"/>
                </a:buClr>
                <a:buSzPts val="1300"/>
                <a:buFont typeface="Corbel"/>
                <a:buNone/>
              </a:pPr>
              <a:r>
                <a:rPr b="1" lang="en-US" sz="1300">
                  <a:solidFill>
                    <a:schemeClr val="lt1"/>
                  </a:solidFill>
                  <a:latin typeface="Corbel"/>
                  <a:ea typeface="Corbel"/>
                  <a:cs typeface="Corbel"/>
                  <a:sym typeface="Corbel"/>
                </a:rPr>
                <a:t>Education, Housing, Rental Assistance, </a:t>
              </a:r>
              <a:endParaRPr b="1" sz="1300">
                <a:solidFill>
                  <a:schemeClr val="lt1"/>
                </a:solidFill>
                <a:latin typeface="Corbel"/>
                <a:ea typeface="Corbel"/>
                <a:cs typeface="Corbel"/>
                <a:sym typeface="Corbel"/>
              </a:endParaRPr>
            </a:p>
            <a:p>
              <a:pPr indent="0" lvl="0" marL="0" marR="0" rtl="0" algn="ctr">
                <a:lnSpc>
                  <a:spcPct val="90000"/>
                </a:lnSpc>
                <a:spcBef>
                  <a:spcPts val="0"/>
                </a:spcBef>
                <a:spcAft>
                  <a:spcPts val="0"/>
                </a:spcAft>
                <a:buClr>
                  <a:schemeClr val="lt1"/>
                </a:buClr>
                <a:buSzPts val="1300"/>
                <a:buFont typeface="Corbel"/>
                <a:buNone/>
              </a:pPr>
              <a:r>
                <a:rPr b="1" lang="en-US" sz="1300">
                  <a:solidFill>
                    <a:schemeClr val="lt1"/>
                  </a:solidFill>
                  <a:latin typeface="Corbel"/>
                  <a:ea typeface="Corbel"/>
                  <a:cs typeface="Corbel"/>
                  <a:sym typeface="Corbel"/>
                </a:rPr>
                <a:t>Medical</a:t>
              </a:r>
              <a:endParaRPr b="1" sz="1300">
                <a:solidFill>
                  <a:schemeClr val="lt1"/>
                </a:solidFill>
                <a:latin typeface="Corbel"/>
                <a:ea typeface="Corbel"/>
                <a:cs typeface="Corbel"/>
                <a:sym typeface="Corbel"/>
              </a:endParaRPr>
            </a:p>
          </p:txBody>
        </p:sp>
        <p:sp>
          <p:nvSpPr>
            <p:cNvPr id="299" name="Google Shape;299;p44"/>
            <p:cNvSpPr/>
            <p:nvPr/>
          </p:nvSpPr>
          <p:spPr>
            <a:xfrm rot="5400000">
              <a:off x="4160059" y="257979"/>
              <a:ext cx="1959741" cy="1959741"/>
            </a:xfrm>
            <a:custGeom>
              <a:rect b="b" l="l" r="r" t="t"/>
              <a:pathLst>
                <a:path extrusionOk="0" h="120000" w="120000">
                  <a:moveTo>
                    <a:pt x="0" y="120000"/>
                  </a:moveTo>
                  <a:lnTo>
                    <a:pt x="0" y="120000"/>
                  </a:lnTo>
                  <a:cubicBezTo>
                    <a:pt x="0" y="53726"/>
                    <a:pt x="53726" y="0"/>
                    <a:pt x="120000" y="0"/>
                  </a:cubicBezTo>
                  <a:lnTo>
                    <a:pt x="120000" y="120000"/>
                  </a:lnTo>
                  <a:close/>
                </a:path>
              </a:pathLst>
            </a:custGeom>
            <a:gradFill>
              <a:gsLst>
                <a:gs pos="0">
                  <a:srgbClr val="63C1A4"/>
                </a:gs>
                <a:gs pos="100000">
                  <a:srgbClr val="46A78B"/>
                </a:gs>
              </a:gsLst>
              <a:path path="circle">
                <a:fillToRect r="100%" t="100%"/>
              </a:path>
              <a:tileRect b="-100%" l="-100%"/>
            </a:gradFill>
            <a:ln>
              <a:noFill/>
            </a:ln>
            <a:effectLst>
              <a:reflection blurRad="0" dir="5400000" dist="12700" endA="0" endPos="32000" kx="0" rotWithShape="0" stA="26000"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44"/>
            <p:cNvSpPr txBox="1"/>
            <p:nvPr/>
          </p:nvSpPr>
          <p:spPr>
            <a:xfrm>
              <a:off x="4160059" y="831974"/>
              <a:ext cx="1385746" cy="1385746"/>
            </a:xfrm>
            <a:prstGeom prst="rect">
              <a:avLst/>
            </a:prstGeom>
            <a:noFill/>
            <a:ln>
              <a:noFill/>
            </a:ln>
          </p:spPr>
          <p:txBody>
            <a:bodyPr anchorCtr="0" anchor="ctr" bIns="92450" lIns="92450" spcFirstLastPara="1" rIns="92450" wrap="square" tIns="92450">
              <a:noAutofit/>
            </a:bodyPr>
            <a:lstStyle/>
            <a:p>
              <a:pPr indent="0" lvl="0" marL="0" marR="0" rtl="0" algn="ctr">
                <a:lnSpc>
                  <a:spcPct val="90000"/>
                </a:lnSpc>
                <a:spcBef>
                  <a:spcPts val="0"/>
                </a:spcBef>
                <a:spcAft>
                  <a:spcPts val="0"/>
                </a:spcAft>
                <a:buClr>
                  <a:schemeClr val="lt1"/>
                </a:buClr>
                <a:buSzPts val="1300"/>
                <a:buFont typeface="Corbel"/>
                <a:buNone/>
              </a:pPr>
              <a:r>
                <a:rPr b="1" lang="en-US" sz="1300">
                  <a:solidFill>
                    <a:schemeClr val="lt1"/>
                  </a:solidFill>
                  <a:latin typeface="Corbel"/>
                  <a:ea typeface="Corbel"/>
                  <a:cs typeface="Corbel"/>
                  <a:sym typeface="Corbel"/>
                </a:rPr>
                <a:t>Locating suspects, verifying information to back the victim, safety</a:t>
              </a:r>
              <a:endParaRPr b="1">
                <a:solidFill>
                  <a:schemeClr val="lt1"/>
                </a:solidFill>
              </a:endParaRPr>
            </a:p>
          </p:txBody>
        </p:sp>
        <p:sp>
          <p:nvSpPr>
            <p:cNvPr id="301" name="Google Shape;301;p44"/>
            <p:cNvSpPr/>
            <p:nvPr/>
          </p:nvSpPr>
          <p:spPr>
            <a:xfrm rot="10800000">
              <a:off x="4160059" y="2308240"/>
              <a:ext cx="1959741" cy="1959741"/>
            </a:xfrm>
            <a:custGeom>
              <a:rect b="b" l="l" r="r" t="t"/>
              <a:pathLst>
                <a:path extrusionOk="0" h="120000" w="120000">
                  <a:moveTo>
                    <a:pt x="0" y="120000"/>
                  </a:moveTo>
                  <a:lnTo>
                    <a:pt x="0" y="120000"/>
                  </a:lnTo>
                  <a:cubicBezTo>
                    <a:pt x="0" y="53726"/>
                    <a:pt x="53726" y="0"/>
                    <a:pt x="120000" y="0"/>
                  </a:cubicBezTo>
                  <a:lnTo>
                    <a:pt x="120000" y="120000"/>
                  </a:lnTo>
                  <a:close/>
                </a:path>
              </a:pathLst>
            </a:custGeom>
            <a:gradFill>
              <a:gsLst>
                <a:gs pos="0">
                  <a:srgbClr val="8ECB58"/>
                </a:gs>
                <a:gs pos="100000">
                  <a:srgbClr val="75AF38"/>
                </a:gs>
              </a:gsLst>
              <a:path path="circle">
                <a:fillToRect r="100%" t="100%"/>
              </a:path>
              <a:tileRect b="-100%" l="-100%"/>
            </a:gradFill>
            <a:ln>
              <a:noFill/>
            </a:ln>
            <a:effectLst>
              <a:reflection blurRad="0" dir="5400000" dist="12700" endA="0" endPos="32000" kx="0" rotWithShape="0" stA="26000"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44"/>
            <p:cNvSpPr txBox="1"/>
            <p:nvPr/>
          </p:nvSpPr>
          <p:spPr>
            <a:xfrm>
              <a:off x="4160049" y="2308237"/>
              <a:ext cx="1501500" cy="1385700"/>
            </a:xfrm>
            <a:prstGeom prst="rect">
              <a:avLst/>
            </a:prstGeom>
            <a:noFill/>
            <a:ln>
              <a:noFill/>
            </a:ln>
          </p:spPr>
          <p:txBody>
            <a:bodyPr anchorCtr="0" anchor="ctr" bIns="92450" lIns="92450" spcFirstLastPara="1" rIns="92450" wrap="square" tIns="92450">
              <a:noAutofit/>
            </a:bodyPr>
            <a:lstStyle/>
            <a:p>
              <a:pPr indent="0" lvl="0" marL="0" marR="0" rtl="0" algn="ctr">
                <a:lnSpc>
                  <a:spcPct val="90000"/>
                </a:lnSpc>
                <a:spcBef>
                  <a:spcPts val="0"/>
                </a:spcBef>
                <a:spcAft>
                  <a:spcPts val="0"/>
                </a:spcAft>
                <a:buClr>
                  <a:schemeClr val="lt1"/>
                </a:buClr>
                <a:buSzPts val="1300"/>
                <a:buFont typeface="Corbel"/>
                <a:buNone/>
              </a:pPr>
              <a:r>
                <a:rPr b="1" lang="en-US" sz="1300">
                  <a:solidFill>
                    <a:schemeClr val="lt1"/>
                  </a:solidFill>
                  <a:latin typeface="Corbel"/>
                  <a:ea typeface="Corbel"/>
                  <a:cs typeface="Corbel"/>
                  <a:sym typeface="Corbel"/>
                </a:rPr>
                <a:t>Safe communications, frequent contact, consistency</a:t>
              </a:r>
              <a:endParaRPr b="1">
                <a:solidFill>
                  <a:schemeClr val="lt1"/>
                </a:solidFill>
              </a:endParaRPr>
            </a:p>
          </p:txBody>
        </p:sp>
        <p:sp>
          <p:nvSpPr>
            <p:cNvPr id="303" name="Google Shape;303;p44"/>
            <p:cNvSpPr/>
            <p:nvPr/>
          </p:nvSpPr>
          <p:spPr>
            <a:xfrm rot="-5400000">
              <a:off x="2109798" y="2308240"/>
              <a:ext cx="1959741" cy="1959741"/>
            </a:xfrm>
            <a:custGeom>
              <a:rect b="b" l="l" r="r" t="t"/>
              <a:pathLst>
                <a:path extrusionOk="0" h="120000" w="120000">
                  <a:moveTo>
                    <a:pt x="0" y="120000"/>
                  </a:moveTo>
                  <a:lnTo>
                    <a:pt x="0" y="120000"/>
                  </a:lnTo>
                  <a:cubicBezTo>
                    <a:pt x="0" y="53726"/>
                    <a:pt x="53726" y="0"/>
                    <a:pt x="120000" y="0"/>
                  </a:cubicBezTo>
                  <a:lnTo>
                    <a:pt x="120000" y="120000"/>
                  </a:lnTo>
                  <a:close/>
                </a:path>
              </a:pathLst>
            </a:custGeom>
            <a:gradFill>
              <a:gsLst>
                <a:gs pos="0">
                  <a:srgbClr val="D5664D"/>
                </a:gs>
                <a:gs pos="100000">
                  <a:srgbClr val="BA4B2A"/>
                </a:gs>
              </a:gsLst>
              <a:path path="circle">
                <a:fillToRect r="100%" t="100%"/>
              </a:path>
              <a:tileRect b="-100%" l="-100%"/>
            </a:gradFill>
            <a:ln>
              <a:noFill/>
            </a:ln>
            <a:effectLst>
              <a:reflection blurRad="0" dir="5400000" dist="12700" endA="0" endPos="32000" kx="0" rotWithShape="0" stA="26000"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44"/>
            <p:cNvSpPr txBox="1"/>
            <p:nvPr/>
          </p:nvSpPr>
          <p:spPr>
            <a:xfrm>
              <a:off x="2683793" y="2308240"/>
              <a:ext cx="1385700" cy="1385700"/>
            </a:xfrm>
            <a:prstGeom prst="rect">
              <a:avLst/>
            </a:prstGeom>
            <a:noFill/>
            <a:ln>
              <a:noFill/>
            </a:ln>
          </p:spPr>
          <p:txBody>
            <a:bodyPr anchorCtr="0" anchor="ctr" bIns="92450" lIns="92450" spcFirstLastPara="1" rIns="92450" wrap="square" tIns="92450">
              <a:noAutofit/>
            </a:bodyPr>
            <a:lstStyle/>
            <a:p>
              <a:pPr indent="0" lvl="0" marL="0" marR="0" rtl="0" algn="ctr">
                <a:lnSpc>
                  <a:spcPct val="90000"/>
                </a:lnSpc>
                <a:spcBef>
                  <a:spcPts val="0"/>
                </a:spcBef>
                <a:spcAft>
                  <a:spcPts val="0"/>
                </a:spcAft>
                <a:buClr>
                  <a:schemeClr val="lt1"/>
                </a:buClr>
                <a:buSzPts val="1300"/>
                <a:buFont typeface="Corbel"/>
                <a:buNone/>
              </a:pPr>
              <a:r>
                <a:rPr b="1" lang="en-US" sz="1300">
                  <a:solidFill>
                    <a:schemeClr val="lt1"/>
                  </a:solidFill>
                  <a:latin typeface="Corbel"/>
                  <a:ea typeface="Corbel"/>
                  <a:cs typeface="Corbel"/>
                  <a:sym typeface="Corbel"/>
                </a:rPr>
                <a:t>Additional eyes, insight, can be witnesses</a:t>
              </a:r>
              <a:endParaRPr b="1">
                <a:solidFill>
                  <a:schemeClr val="lt1"/>
                </a:solidFill>
              </a:endParaRPr>
            </a:p>
          </p:txBody>
        </p:sp>
        <p:sp>
          <p:nvSpPr>
            <p:cNvPr id="305" name="Google Shape;305;p44"/>
            <p:cNvSpPr/>
            <p:nvPr/>
          </p:nvSpPr>
          <p:spPr>
            <a:xfrm>
              <a:off x="3776484" y="1855644"/>
              <a:ext cx="676631" cy="588375"/>
            </a:xfrm>
            <a:custGeom>
              <a:rect b="b" l="l" r="r" t="t"/>
              <a:pathLst>
                <a:path extrusionOk="0" h="120000" w="12000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cubicBezTo>
                    <a:pt x="87358" y="27416"/>
                    <a:pt x="68572" y="19475"/>
                    <a:pt x="50448" y="23561"/>
                  </a:cubicBezTo>
                  <a:cubicBezTo>
                    <a:pt x="32324" y="27648"/>
                    <a:pt x="19565" y="42702"/>
                    <a:pt x="19565" y="60000"/>
                  </a:cubicBezTo>
                  <a:close/>
                </a:path>
              </a:pathLst>
            </a:custGeom>
            <a:solidFill>
              <a:srgbClr val="D1D2E5"/>
            </a:solidFill>
            <a:ln>
              <a:noFill/>
            </a:ln>
            <a:effectLst>
              <a:outerShdw blurRad="38100" rotWithShape="0" dir="5400000" dist="25400">
                <a:srgbClr val="000000">
                  <a:alpha val="6392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44"/>
            <p:cNvSpPr/>
            <p:nvPr/>
          </p:nvSpPr>
          <p:spPr>
            <a:xfrm rot="10800000">
              <a:off x="3776484" y="2081942"/>
              <a:ext cx="676631" cy="588375"/>
            </a:xfrm>
            <a:custGeom>
              <a:rect b="b" l="l" r="r" t="t"/>
              <a:pathLst>
                <a:path extrusionOk="0" h="120000" w="12000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cubicBezTo>
                    <a:pt x="87358" y="27416"/>
                    <a:pt x="68572" y="19475"/>
                    <a:pt x="50448" y="23561"/>
                  </a:cubicBezTo>
                  <a:cubicBezTo>
                    <a:pt x="32324" y="27648"/>
                    <a:pt x="19565" y="42702"/>
                    <a:pt x="19565" y="60000"/>
                  </a:cubicBezTo>
                  <a:close/>
                </a:path>
              </a:pathLst>
            </a:custGeom>
            <a:solidFill>
              <a:srgbClr val="D1D2E5"/>
            </a:solidFill>
            <a:ln>
              <a:noFill/>
            </a:ln>
            <a:effectLst>
              <a:outerShdw blurRad="38100" rotWithShape="0" dir="5400000" dist="25400">
                <a:srgbClr val="000000">
                  <a:alpha val="6392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8"/>
          <p:cNvSpPr txBox="1"/>
          <p:nvPr>
            <p:ph type="title"/>
          </p:nvPr>
        </p:nvSpPr>
        <p:spPr>
          <a:xfrm>
            <a:off x="3441400" y="712225"/>
            <a:ext cx="7688400" cy="713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sz="3600">
                <a:solidFill>
                  <a:schemeClr val="accent5"/>
                </a:solidFill>
              </a:rPr>
              <a:t>OVERVIEW</a:t>
            </a:r>
            <a:r>
              <a:rPr lang="en-US" sz="3600">
                <a:solidFill>
                  <a:schemeClr val="accent5"/>
                </a:solidFill>
              </a:rPr>
              <a:t> </a:t>
            </a:r>
            <a:endParaRPr sz="3600">
              <a:solidFill>
                <a:schemeClr val="accent5"/>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8" name="Google Shape;118;p18"/>
          <p:cNvSpPr txBox="1"/>
          <p:nvPr>
            <p:ph type="title"/>
          </p:nvPr>
        </p:nvSpPr>
        <p:spPr>
          <a:xfrm>
            <a:off x="727800" y="1685375"/>
            <a:ext cx="7688400" cy="4118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solidFill>
                <a:schemeClr val="dk1"/>
              </a:solidFill>
            </a:endParaRPr>
          </a:p>
          <a:p>
            <a:pPr indent="-383539" lvl="0" marL="457200" rtl="0" algn="l">
              <a:spcBef>
                <a:spcPts val="0"/>
              </a:spcBef>
              <a:spcAft>
                <a:spcPts val="0"/>
              </a:spcAft>
              <a:buSzPct val="100000"/>
              <a:buAutoNum type="arabicPeriod"/>
            </a:pPr>
            <a:r>
              <a:rPr lang="en-US" sz="2711">
                <a:solidFill>
                  <a:schemeClr val="dk1"/>
                </a:solidFill>
              </a:rPr>
              <a:t>WHO ARE </a:t>
            </a:r>
            <a:r>
              <a:rPr lang="en-US" sz="2711"/>
              <a:t>FOREIGN VICTIMS OF HUMAN TRAFFICKING?</a:t>
            </a:r>
            <a:endParaRPr sz="2711"/>
          </a:p>
          <a:p>
            <a:pPr indent="-383539" lvl="0" marL="457200" rtl="0" algn="l">
              <a:spcBef>
                <a:spcPts val="0"/>
              </a:spcBef>
              <a:spcAft>
                <a:spcPts val="0"/>
              </a:spcAft>
              <a:buSzPct val="100000"/>
              <a:buAutoNum type="arabicPeriod"/>
            </a:pPr>
            <a:r>
              <a:rPr lang="en-US" sz="2711">
                <a:solidFill>
                  <a:schemeClr val="dk1"/>
                </a:solidFill>
              </a:rPr>
              <a:t>SERVICES</a:t>
            </a:r>
            <a:r>
              <a:rPr lang="en-US" sz="2711"/>
              <a:t> FOR FOREIGN VICTIMS OF TRAFFICKING</a:t>
            </a:r>
            <a:endParaRPr sz="2711"/>
          </a:p>
          <a:p>
            <a:pPr indent="-383539" lvl="0" marL="457200" rtl="0" algn="l">
              <a:spcBef>
                <a:spcPts val="0"/>
              </a:spcBef>
              <a:spcAft>
                <a:spcPts val="0"/>
              </a:spcAft>
              <a:buSzPct val="100000"/>
              <a:buAutoNum type="arabicPeriod"/>
            </a:pPr>
            <a:r>
              <a:rPr lang="en-US" sz="2711">
                <a:solidFill>
                  <a:schemeClr val="dk1"/>
                </a:solidFill>
              </a:rPr>
              <a:t>IMMIGRATION RELIEF</a:t>
            </a:r>
            <a:r>
              <a:rPr lang="en-US" sz="2711"/>
              <a:t> FOR VICTIMS OF HUMAN TRAFFICKING</a:t>
            </a:r>
            <a:endParaRPr sz="2711"/>
          </a:p>
          <a:p>
            <a:pPr indent="-383539" lvl="0" marL="457200" rtl="0" algn="l">
              <a:spcBef>
                <a:spcPts val="0"/>
              </a:spcBef>
              <a:spcAft>
                <a:spcPts val="0"/>
              </a:spcAft>
              <a:buSzPct val="100000"/>
              <a:buAutoNum type="arabicPeriod"/>
            </a:pPr>
            <a:r>
              <a:rPr lang="en-US" sz="2711"/>
              <a:t>IMPORTANCE OF SERVICES </a:t>
            </a:r>
            <a:r>
              <a:rPr lang="en-US" sz="2711">
                <a:solidFill>
                  <a:schemeClr val="dk1"/>
                </a:solidFill>
              </a:rPr>
              <a:t>COLLABORATION</a:t>
            </a:r>
            <a:endParaRPr sz="2711"/>
          </a:p>
          <a:p>
            <a:pPr indent="-383539" lvl="0" marL="457200" rtl="0" algn="l">
              <a:spcBef>
                <a:spcPts val="0"/>
              </a:spcBef>
              <a:spcAft>
                <a:spcPts val="0"/>
              </a:spcAft>
              <a:buSzPct val="100000"/>
              <a:buAutoNum type="arabicPeriod"/>
            </a:pPr>
            <a:r>
              <a:rPr lang="en-US" sz="2711"/>
              <a:t>QUESTIONS AND CONTACT </a:t>
            </a:r>
            <a:endParaRPr sz="2711"/>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5"/>
          <p:cNvSpPr txBox="1"/>
          <p:nvPr>
            <p:ph type="title"/>
          </p:nvPr>
        </p:nvSpPr>
        <p:spPr>
          <a:xfrm>
            <a:off x="727650" y="777150"/>
            <a:ext cx="7688700" cy="71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National, State, and Local Resources</a:t>
            </a:r>
            <a:endParaRPr/>
          </a:p>
        </p:txBody>
      </p:sp>
      <p:sp>
        <p:nvSpPr>
          <p:cNvPr id="313" name="Google Shape;313;p45"/>
          <p:cNvSpPr txBox="1"/>
          <p:nvPr>
            <p:ph idx="1" type="body"/>
          </p:nvPr>
        </p:nvSpPr>
        <p:spPr>
          <a:xfrm>
            <a:off x="729450" y="1839500"/>
            <a:ext cx="7688700" cy="44769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SzPct val="100000"/>
              <a:buChar char="●"/>
            </a:pPr>
            <a:r>
              <a:rPr lang="en-US" sz="1800" u="sng">
                <a:solidFill>
                  <a:schemeClr val="hlink"/>
                </a:solidFill>
                <a:latin typeface="Arial"/>
                <a:ea typeface="Arial"/>
                <a:cs typeface="Arial"/>
                <a:sym typeface="Arial"/>
                <a:hlinkClick r:id="rId3"/>
              </a:rPr>
              <a:t>National Human Trafficking Training and Technical Assistance Center (NHTTAC) | The Administration for Children and Families (hhs.gov)</a:t>
            </a:r>
            <a:endParaRPr sz="1800"/>
          </a:p>
          <a:p>
            <a:pPr indent="-325755" lvl="0" marL="457200" rtl="0" algn="l">
              <a:spcBef>
                <a:spcPts val="0"/>
              </a:spcBef>
              <a:spcAft>
                <a:spcPts val="0"/>
              </a:spcAft>
              <a:buSzPct val="100000"/>
              <a:buChar char="●"/>
            </a:pPr>
            <a:r>
              <a:rPr lang="en-US" sz="1800" u="sng">
                <a:solidFill>
                  <a:schemeClr val="hlink"/>
                </a:solidFill>
                <a:latin typeface="Arial"/>
                <a:ea typeface="Arial"/>
                <a:cs typeface="Arial"/>
                <a:sym typeface="Arial"/>
                <a:hlinkClick r:id="rId4"/>
              </a:rPr>
              <a:t>Referral Directory | National Human Trafficking Hotline</a:t>
            </a:r>
            <a:endParaRPr sz="1800"/>
          </a:p>
          <a:p>
            <a:pPr indent="-325755" lvl="0" marL="457200" rtl="0" algn="l">
              <a:spcBef>
                <a:spcPts val="0"/>
              </a:spcBef>
              <a:spcAft>
                <a:spcPts val="0"/>
              </a:spcAft>
              <a:buSzPct val="100000"/>
              <a:buChar char="●"/>
            </a:pPr>
            <a:r>
              <a:rPr lang="en-US" sz="1800">
                <a:solidFill>
                  <a:schemeClr val="dk2"/>
                </a:solidFill>
              </a:rPr>
              <a:t>Human Trafficking Task Forces and Coalition </a:t>
            </a:r>
            <a:r>
              <a:rPr lang="en-US" sz="1800"/>
              <a:t>- </a:t>
            </a:r>
            <a:r>
              <a:rPr lang="en-US" sz="1800" u="sng">
                <a:solidFill>
                  <a:schemeClr val="hlink"/>
                </a:solidFill>
                <a:latin typeface="Arial"/>
                <a:ea typeface="Arial"/>
                <a:cs typeface="Arial"/>
                <a:sym typeface="Arial"/>
                <a:hlinkClick r:id="rId5"/>
              </a:rPr>
              <a:t>Florida Attorney General - Stop Human Trafficking - Local Task Forces and Coalitions (myfloridalegal.com)</a:t>
            </a:r>
            <a:endParaRPr sz="1800"/>
          </a:p>
          <a:p>
            <a:pPr indent="-325755" lvl="0" marL="457200" rtl="0" algn="l">
              <a:spcBef>
                <a:spcPts val="0"/>
              </a:spcBef>
              <a:spcAft>
                <a:spcPts val="0"/>
              </a:spcAft>
              <a:buSzPct val="100000"/>
              <a:buChar char="●"/>
            </a:pPr>
            <a:r>
              <a:rPr lang="en-US" sz="1800" u="sng">
                <a:solidFill>
                  <a:schemeClr val="hlink"/>
                </a:solidFill>
                <a:latin typeface="Arial"/>
                <a:ea typeface="Arial"/>
                <a:cs typeface="Arial"/>
                <a:sym typeface="Arial"/>
                <a:hlinkClick r:id="rId6"/>
              </a:rPr>
              <a:t>Florida: Efforts to Combat Human Trafficking (hhs.gov)</a:t>
            </a:r>
            <a:endParaRPr sz="1800"/>
          </a:p>
          <a:p>
            <a:pPr indent="-325755" lvl="0" marL="457200" rtl="0" algn="l">
              <a:spcBef>
                <a:spcPts val="0"/>
              </a:spcBef>
              <a:spcAft>
                <a:spcPts val="0"/>
              </a:spcAft>
              <a:buSzPct val="100000"/>
              <a:buChar char="●"/>
            </a:pPr>
            <a:r>
              <a:rPr lang="en-US" sz="1800"/>
              <a:t>Coalition to Abolish Slavery and Trafficking, CAST </a:t>
            </a:r>
            <a:r>
              <a:rPr lang="en-US" sz="1800" u="sng">
                <a:solidFill>
                  <a:schemeClr val="hlink"/>
                </a:solidFill>
                <a:hlinkClick r:id="rId7"/>
              </a:rPr>
              <a:t>https://www.castla.org/</a:t>
            </a:r>
            <a:endParaRPr sz="1800"/>
          </a:p>
          <a:p>
            <a:pPr indent="-320357" lvl="0" marL="457200" rtl="0" algn="l">
              <a:spcBef>
                <a:spcPts val="0"/>
              </a:spcBef>
              <a:spcAft>
                <a:spcPts val="0"/>
              </a:spcAft>
              <a:buSzPct val="100000"/>
              <a:buChar char="●"/>
            </a:pPr>
            <a:r>
              <a:rPr lang="en-US" sz="1700" u="sng">
                <a:solidFill>
                  <a:schemeClr val="hlink"/>
                </a:solidFill>
                <a:latin typeface="Arial"/>
                <a:ea typeface="Arial"/>
                <a:cs typeface="Arial"/>
                <a:sym typeface="Arial"/>
                <a:hlinkClick r:id="rId8"/>
              </a:rPr>
              <a:t>Information For Law Enforcement Officials: Immigration Relief for Victims of Human Trafficking and Other Crimes (dhs.gov)</a:t>
            </a:r>
            <a:r>
              <a:rPr lang="en-US" sz="1700"/>
              <a:t> </a:t>
            </a:r>
            <a:endParaRPr sz="1700"/>
          </a:p>
          <a:p>
            <a:pPr indent="-320357" lvl="0" marL="457200" rtl="0" algn="l">
              <a:spcBef>
                <a:spcPts val="0"/>
              </a:spcBef>
              <a:spcAft>
                <a:spcPts val="0"/>
              </a:spcAft>
              <a:buSzPct val="100000"/>
              <a:buChar char="●"/>
            </a:pPr>
            <a:r>
              <a:rPr lang="en-US" sz="1700" u="sng">
                <a:solidFill>
                  <a:schemeClr val="hlink"/>
                </a:solidFill>
                <a:latin typeface="Arial"/>
                <a:ea typeface="Arial"/>
                <a:cs typeface="Arial"/>
                <a:sym typeface="Arial"/>
                <a:hlinkClick r:id="rId9"/>
              </a:rPr>
              <a:t>Certification Letters | The Administration for Children and Families (hhs.gov)</a:t>
            </a:r>
            <a:r>
              <a:rPr lang="en-US" sz="1700"/>
              <a:t> </a:t>
            </a:r>
            <a:endParaRPr sz="1700"/>
          </a:p>
          <a:p>
            <a:pPr indent="-320357" lvl="0" marL="457200" rtl="0" algn="l">
              <a:spcBef>
                <a:spcPts val="0"/>
              </a:spcBef>
              <a:spcAft>
                <a:spcPts val="0"/>
              </a:spcAft>
              <a:buSzPct val="100000"/>
              <a:buChar char="●"/>
            </a:pPr>
            <a:r>
              <a:rPr lang="en-US" sz="1700" u="sng">
                <a:solidFill>
                  <a:schemeClr val="hlink"/>
                </a:solidFill>
                <a:latin typeface="Arial"/>
                <a:ea typeface="Arial"/>
                <a:cs typeface="Arial"/>
                <a:sym typeface="Arial"/>
                <a:hlinkClick r:id="rId10"/>
              </a:rPr>
              <a:t>Home - Human Trafficking Legal Center (htlegalcenter.org)</a:t>
            </a:r>
            <a:endParaRPr sz="1700"/>
          </a:p>
          <a:p>
            <a:pPr indent="-320357" lvl="0" marL="457200" rtl="0" algn="l">
              <a:spcBef>
                <a:spcPts val="0"/>
              </a:spcBef>
              <a:spcAft>
                <a:spcPts val="0"/>
              </a:spcAft>
              <a:buSzPct val="100000"/>
              <a:buChar char="●"/>
            </a:pPr>
            <a:r>
              <a:rPr lang="en-US" sz="1700" u="sng">
                <a:solidFill>
                  <a:schemeClr val="hlink"/>
                </a:solidFill>
                <a:hlinkClick r:id="rId11"/>
              </a:rPr>
              <a:t>https://humantraffickinghotline.org/what-human-trafficking/myths-misconceptions</a:t>
            </a:r>
            <a:r>
              <a:rPr lang="en-US" sz="1700"/>
              <a:t> </a:t>
            </a:r>
            <a:endParaRPr sz="1700"/>
          </a:p>
          <a:p>
            <a:pPr indent="-320357" lvl="0" marL="457200" rtl="0" algn="l">
              <a:spcBef>
                <a:spcPts val="0"/>
              </a:spcBef>
              <a:spcAft>
                <a:spcPts val="0"/>
              </a:spcAft>
              <a:buSzPct val="100000"/>
              <a:buChar char="●"/>
            </a:pPr>
            <a:r>
              <a:rPr lang="en-US" sz="1700"/>
              <a:t>FSU CAHR - </a:t>
            </a:r>
            <a:r>
              <a:rPr lang="en-US" sz="1700" u="sng">
                <a:solidFill>
                  <a:schemeClr val="hlink"/>
                </a:solidFill>
                <a:hlinkClick r:id="rId12"/>
              </a:rPr>
              <a:t>https://cahr.fsu.edu/</a:t>
            </a:r>
            <a:r>
              <a:rPr lang="en-US" sz="1700"/>
              <a:t> </a:t>
            </a:r>
            <a:endParaRPr sz="1700"/>
          </a:p>
          <a:p>
            <a:pPr indent="-314960" lvl="0" marL="457200" rtl="0" algn="l">
              <a:spcBef>
                <a:spcPts val="0"/>
              </a:spcBef>
              <a:spcAft>
                <a:spcPts val="0"/>
              </a:spcAft>
              <a:buClr>
                <a:schemeClr val="dk2"/>
              </a:buClr>
              <a:buSzPct val="100000"/>
              <a:buChar char="●"/>
            </a:pPr>
            <a:r>
              <a:rPr lang="en-US" sz="1600">
                <a:solidFill>
                  <a:schemeClr val="dk2"/>
                </a:solidFill>
              </a:rPr>
              <a:t>International Rescue Committee: Tallahassee TVAP Representative, Kristina Bailey, Kristina.Bailey@rescue.org</a:t>
            </a:r>
            <a:endParaRPr sz="1600">
              <a:solidFill>
                <a:schemeClr val="dk2"/>
              </a:solidFill>
            </a:endParaRPr>
          </a:p>
          <a:p>
            <a:pPr indent="0" lvl="0" marL="457200" rtl="0" algn="l">
              <a:spcBef>
                <a:spcPts val="1200"/>
              </a:spcBef>
              <a:spcAft>
                <a:spcPts val="0"/>
              </a:spcAft>
              <a:buNone/>
            </a:pPr>
            <a:r>
              <a:t/>
            </a:r>
            <a:endParaRPr sz="1750"/>
          </a:p>
          <a:p>
            <a:pPr indent="0" lvl="0" marL="457200" rtl="0" algn="l">
              <a:spcBef>
                <a:spcPts val="1200"/>
              </a:spcBef>
              <a:spcAft>
                <a:spcPts val="0"/>
              </a:spcAft>
              <a:buNone/>
            </a:pPr>
            <a:r>
              <a:t/>
            </a:r>
            <a:endParaRPr/>
          </a:p>
          <a:p>
            <a:pPr indent="0" lvl="0" marL="457200" rtl="0" algn="l">
              <a:spcBef>
                <a:spcPts val="1200"/>
              </a:spcBef>
              <a:spcAft>
                <a:spcPts val="120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6"/>
          <p:cNvSpPr txBox="1"/>
          <p:nvPr>
            <p:ph type="title"/>
          </p:nvPr>
        </p:nvSpPr>
        <p:spPr>
          <a:xfrm>
            <a:off x="1751675" y="5100900"/>
            <a:ext cx="7688400" cy="1659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CONTACT US</a:t>
            </a:r>
            <a:endParaRPr/>
          </a:p>
        </p:txBody>
      </p:sp>
      <p:sp>
        <p:nvSpPr>
          <p:cNvPr id="320" name="Google Shape;320;p46"/>
          <p:cNvSpPr txBox="1"/>
          <p:nvPr>
            <p:ph idx="1" type="body"/>
          </p:nvPr>
        </p:nvSpPr>
        <p:spPr>
          <a:xfrm>
            <a:off x="430025" y="1083900"/>
            <a:ext cx="6302400" cy="17085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852"/>
              <a:buNone/>
            </a:pPr>
            <a:r>
              <a:t/>
            </a:r>
            <a:endParaRPr b="1" sz="2015">
              <a:solidFill>
                <a:schemeClr val="accent5"/>
              </a:solidFill>
              <a:latin typeface="Raleway"/>
              <a:ea typeface="Raleway"/>
              <a:cs typeface="Raleway"/>
              <a:sym typeface="Raleway"/>
            </a:endParaRPr>
          </a:p>
          <a:p>
            <a:pPr indent="0" lvl="0" marL="0" rtl="0" algn="l">
              <a:lnSpc>
                <a:spcPct val="90000"/>
              </a:lnSpc>
              <a:spcBef>
                <a:spcPts val="1200"/>
              </a:spcBef>
              <a:spcAft>
                <a:spcPts val="0"/>
              </a:spcAft>
              <a:buSzPts val="852"/>
              <a:buNone/>
            </a:pPr>
            <a:r>
              <a:t/>
            </a:r>
            <a:endParaRPr b="1" sz="2015">
              <a:solidFill>
                <a:schemeClr val="accent5"/>
              </a:solidFill>
            </a:endParaRPr>
          </a:p>
          <a:p>
            <a:pPr indent="0" lvl="0" marL="0" rtl="0" algn="l">
              <a:lnSpc>
                <a:spcPct val="90000"/>
              </a:lnSpc>
              <a:spcBef>
                <a:spcPts val="1200"/>
              </a:spcBef>
              <a:spcAft>
                <a:spcPts val="0"/>
              </a:spcAft>
              <a:buSzPts val="852"/>
              <a:buNone/>
            </a:pPr>
            <a:r>
              <a:t/>
            </a:r>
            <a:endParaRPr b="1" sz="2015">
              <a:solidFill>
                <a:schemeClr val="accent5"/>
              </a:solidFill>
            </a:endParaRPr>
          </a:p>
          <a:p>
            <a:pPr indent="0" lvl="0" marL="0" rtl="0" algn="l">
              <a:lnSpc>
                <a:spcPct val="90000"/>
              </a:lnSpc>
              <a:spcBef>
                <a:spcPts val="1200"/>
              </a:spcBef>
              <a:spcAft>
                <a:spcPts val="0"/>
              </a:spcAft>
              <a:buSzPts val="852"/>
              <a:buNone/>
            </a:pPr>
            <a:r>
              <a:t/>
            </a:r>
            <a:endParaRPr b="1" sz="2015">
              <a:solidFill>
                <a:schemeClr val="accent5"/>
              </a:solidFill>
            </a:endParaRPr>
          </a:p>
          <a:p>
            <a:pPr indent="0" lvl="0" marL="0" rtl="0" algn="l">
              <a:lnSpc>
                <a:spcPct val="90000"/>
              </a:lnSpc>
              <a:spcBef>
                <a:spcPts val="1200"/>
              </a:spcBef>
              <a:spcAft>
                <a:spcPts val="1200"/>
              </a:spcAft>
              <a:buSzPts val="852"/>
              <a:buNone/>
            </a:pPr>
            <a:r>
              <a:t/>
            </a:r>
            <a:endParaRPr b="1" sz="2015">
              <a:solidFill>
                <a:schemeClr val="accent5"/>
              </a:solidFill>
            </a:endParaRPr>
          </a:p>
        </p:txBody>
      </p:sp>
      <p:sp>
        <p:nvSpPr>
          <p:cNvPr id="321" name="Google Shape;321;p46"/>
          <p:cNvSpPr txBox="1"/>
          <p:nvPr/>
        </p:nvSpPr>
        <p:spPr>
          <a:xfrm>
            <a:off x="468675" y="3065100"/>
            <a:ext cx="5399100" cy="1253700"/>
          </a:xfrm>
          <a:prstGeom prst="rect">
            <a:avLst/>
          </a:prstGeom>
          <a:noFill/>
          <a:ln>
            <a:noFill/>
          </a:ln>
        </p:spPr>
        <p:txBody>
          <a:bodyPr anchorCtr="0" anchor="t" bIns="91425" lIns="114300" spcFirstLastPara="1" rIns="91425" wrap="square" tIns="91425">
            <a:spAutoFit/>
          </a:bodyPr>
          <a:lstStyle/>
          <a:p>
            <a:pPr indent="0" lvl="0" marL="0" rtl="0" algn="l">
              <a:lnSpc>
                <a:spcPct val="100000"/>
              </a:lnSpc>
              <a:spcBef>
                <a:spcPts val="0"/>
              </a:spcBef>
              <a:spcAft>
                <a:spcPts val="0"/>
              </a:spcAft>
              <a:buNone/>
            </a:pPr>
            <a:r>
              <a:rPr b="1" lang="en-US" sz="2315">
                <a:solidFill>
                  <a:schemeClr val="accent5"/>
                </a:solidFill>
                <a:latin typeface="Raleway"/>
                <a:ea typeface="Raleway"/>
                <a:cs typeface="Raleway"/>
                <a:sym typeface="Raleway"/>
              </a:rPr>
              <a:t>Daniela Donoso </a:t>
            </a:r>
            <a:endParaRPr b="1" sz="2315">
              <a:solidFill>
                <a:schemeClr val="accent5"/>
              </a:solidFill>
              <a:latin typeface="Raleway"/>
              <a:ea typeface="Raleway"/>
              <a:cs typeface="Raleway"/>
              <a:sym typeface="Raleway"/>
            </a:endParaRPr>
          </a:p>
          <a:p>
            <a:pPr indent="0" lvl="0" marL="0" rtl="0" algn="l">
              <a:lnSpc>
                <a:spcPct val="100000"/>
              </a:lnSpc>
              <a:spcBef>
                <a:spcPts val="0"/>
              </a:spcBef>
              <a:spcAft>
                <a:spcPts val="0"/>
              </a:spcAft>
              <a:buNone/>
            </a:pPr>
            <a:r>
              <a:rPr b="1" lang="en-US" sz="2315">
                <a:solidFill>
                  <a:schemeClr val="accent5"/>
                </a:solidFill>
                <a:latin typeface="Raleway"/>
                <a:ea typeface="Raleway"/>
                <a:cs typeface="Raleway"/>
                <a:sym typeface="Raleway"/>
              </a:rPr>
              <a:t>DDONOSO@LSNF.ORG </a:t>
            </a:r>
            <a:endParaRPr b="1" sz="2315">
              <a:solidFill>
                <a:schemeClr val="accent5"/>
              </a:solidFill>
              <a:latin typeface="Raleway"/>
              <a:ea typeface="Raleway"/>
              <a:cs typeface="Raleway"/>
              <a:sym typeface="Raleway"/>
            </a:endParaRPr>
          </a:p>
          <a:p>
            <a:pPr indent="0" lvl="0" marL="0" rtl="0" algn="l">
              <a:lnSpc>
                <a:spcPct val="100000"/>
              </a:lnSpc>
              <a:spcBef>
                <a:spcPts val="0"/>
              </a:spcBef>
              <a:spcAft>
                <a:spcPts val="0"/>
              </a:spcAft>
              <a:buNone/>
            </a:pPr>
            <a:r>
              <a:rPr b="1" lang="en-US" sz="2315">
                <a:solidFill>
                  <a:schemeClr val="accent5"/>
                </a:solidFill>
                <a:latin typeface="Raleway"/>
                <a:ea typeface="Raleway"/>
                <a:cs typeface="Raleway"/>
                <a:sym typeface="Raleway"/>
              </a:rPr>
              <a:t>850-701-4224</a:t>
            </a:r>
            <a:endParaRPr b="1" sz="2315">
              <a:solidFill>
                <a:schemeClr val="lt1"/>
              </a:solidFill>
              <a:latin typeface="Lato"/>
              <a:ea typeface="Lato"/>
              <a:cs typeface="Lato"/>
              <a:sym typeface="Lato"/>
            </a:endParaRPr>
          </a:p>
        </p:txBody>
      </p:sp>
      <p:sp>
        <p:nvSpPr>
          <p:cNvPr id="322" name="Google Shape;322;p46"/>
          <p:cNvSpPr txBox="1"/>
          <p:nvPr/>
        </p:nvSpPr>
        <p:spPr>
          <a:xfrm>
            <a:off x="8896075" y="4539800"/>
            <a:ext cx="5563800" cy="64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323" name="Google Shape;323;p46"/>
          <p:cNvSpPr/>
          <p:nvPr/>
        </p:nvSpPr>
        <p:spPr>
          <a:xfrm>
            <a:off x="526425" y="2904750"/>
            <a:ext cx="5283600" cy="1574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6"/>
          <p:cNvSpPr/>
          <p:nvPr/>
        </p:nvSpPr>
        <p:spPr>
          <a:xfrm>
            <a:off x="526425" y="931000"/>
            <a:ext cx="5283600" cy="1574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2315">
                <a:solidFill>
                  <a:schemeClr val="accent5"/>
                </a:solidFill>
                <a:latin typeface="Raleway"/>
                <a:ea typeface="Raleway"/>
                <a:cs typeface="Raleway"/>
                <a:sym typeface="Raleway"/>
              </a:rPr>
              <a:t>Vania Aguilar</a:t>
            </a:r>
            <a:endParaRPr b="1" sz="2315">
              <a:solidFill>
                <a:schemeClr val="accent5"/>
              </a:solidFill>
              <a:latin typeface="Raleway"/>
              <a:ea typeface="Raleway"/>
              <a:cs typeface="Raleway"/>
              <a:sym typeface="Raleway"/>
            </a:endParaRPr>
          </a:p>
          <a:p>
            <a:pPr indent="0" lvl="0" marL="0" rtl="0" algn="l">
              <a:spcBef>
                <a:spcPts val="0"/>
              </a:spcBef>
              <a:spcAft>
                <a:spcPts val="0"/>
              </a:spcAft>
              <a:buNone/>
            </a:pPr>
            <a:r>
              <a:rPr b="1" lang="en-US" sz="2315">
                <a:solidFill>
                  <a:schemeClr val="accent5"/>
                </a:solidFill>
                <a:latin typeface="Raleway"/>
                <a:ea typeface="Raleway"/>
                <a:cs typeface="Raleway"/>
                <a:sym typeface="Raleway"/>
              </a:rPr>
              <a:t>VLLOVERA@FSU.EDU</a:t>
            </a:r>
            <a:endParaRPr b="1" sz="2315">
              <a:solidFill>
                <a:schemeClr val="accent5"/>
              </a:solidFill>
              <a:latin typeface="Raleway"/>
              <a:ea typeface="Raleway"/>
              <a:cs typeface="Raleway"/>
              <a:sym typeface="Raleway"/>
            </a:endParaRPr>
          </a:p>
          <a:p>
            <a:pPr indent="0" lvl="0" marL="0" rtl="0" algn="l">
              <a:spcBef>
                <a:spcPts val="0"/>
              </a:spcBef>
              <a:spcAft>
                <a:spcPts val="0"/>
              </a:spcAft>
              <a:buNone/>
            </a:pPr>
            <a:r>
              <a:rPr b="1" lang="en-US" sz="2315">
                <a:solidFill>
                  <a:schemeClr val="accent5"/>
                </a:solidFill>
                <a:latin typeface="Raleway"/>
                <a:ea typeface="Raleway"/>
                <a:cs typeface="Raleway"/>
                <a:sym typeface="Raleway"/>
              </a:rPr>
              <a:t>850-644-4551</a:t>
            </a:r>
            <a:endParaRPr b="1" sz="2315">
              <a:solidFill>
                <a:schemeClr val="accent5"/>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txBox="1"/>
          <p:nvPr>
            <p:ph type="ctrTitle"/>
          </p:nvPr>
        </p:nvSpPr>
        <p:spPr>
          <a:xfrm>
            <a:off x="729450" y="1763267"/>
            <a:ext cx="7688100" cy="2219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POLL Question #1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729450" y="1763267"/>
            <a:ext cx="7688400" cy="2024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a:t>Foreign victims may be documented or undocumented immigrants</a:t>
            </a:r>
            <a:endParaRPr/>
          </a:p>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1"/>
          <p:cNvSpPr txBox="1"/>
          <p:nvPr>
            <p:ph type="title"/>
          </p:nvPr>
        </p:nvSpPr>
        <p:spPr>
          <a:xfrm>
            <a:off x="200975" y="2210250"/>
            <a:ext cx="3646500" cy="2249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600">
                <a:solidFill>
                  <a:schemeClr val="dk1"/>
                </a:solidFill>
              </a:rPr>
              <a:t>Living Undocumented</a:t>
            </a:r>
            <a:endParaRPr sz="3600">
              <a:solidFill>
                <a:schemeClr val="dk1"/>
              </a:solidFill>
            </a:endParaRPr>
          </a:p>
          <a:p>
            <a:pPr indent="0" lvl="0" marL="0" rtl="0" algn="ctr">
              <a:spcBef>
                <a:spcPts val="0"/>
              </a:spcBef>
              <a:spcAft>
                <a:spcPts val="0"/>
              </a:spcAft>
              <a:buNone/>
            </a:pPr>
            <a:r>
              <a:rPr lang="en-US" sz="3600">
                <a:solidFill>
                  <a:schemeClr val="dk1"/>
                </a:solidFill>
              </a:rPr>
              <a:t>is a risk factor </a:t>
            </a:r>
            <a:endParaRPr/>
          </a:p>
        </p:txBody>
      </p:sp>
      <p:sp>
        <p:nvSpPr>
          <p:cNvPr id="137" name="Google Shape;137;p21"/>
          <p:cNvSpPr txBox="1"/>
          <p:nvPr>
            <p:ph idx="2" type="body"/>
          </p:nvPr>
        </p:nvSpPr>
        <p:spPr>
          <a:xfrm>
            <a:off x="5020300" y="341500"/>
            <a:ext cx="3694200" cy="4034100"/>
          </a:xfrm>
          <a:prstGeom prst="rect">
            <a:avLst/>
          </a:prstGeom>
        </p:spPr>
        <p:txBody>
          <a:bodyPr anchorCtr="0" anchor="t" bIns="91425" lIns="91425" spcFirstLastPara="1" rIns="91425" wrap="square" tIns="91425">
            <a:noAutofit/>
          </a:bodyPr>
          <a:lstStyle/>
          <a:p>
            <a:pPr indent="-254476" lvl="0" marL="285750" rtl="0" algn="l">
              <a:lnSpc>
                <a:spcPct val="95000"/>
              </a:lnSpc>
              <a:spcBef>
                <a:spcPts val="1080"/>
              </a:spcBef>
              <a:spcAft>
                <a:spcPts val="0"/>
              </a:spcAft>
              <a:buClr>
                <a:schemeClr val="dk2"/>
              </a:buClr>
              <a:buSzPts val="2118"/>
              <a:buFont typeface="Raleway"/>
              <a:buChar char="❖"/>
            </a:pPr>
            <a:r>
              <a:rPr lang="en-US" sz="2117">
                <a:solidFill>
                  <a:schemeClr val="dk2"/>
                </a:solidFill>
                <a:latin typeface="Raleway"/>
                <a:ea typeface="Raleway"/>
                <a:cs typeface="Raleway"/>
                <a:sym typeface="Raleway"/>
              </a:rPr>
              <a:t>Living in the </a:t>
            </a:r>
            <a:r>
              <a:rPr b="1" lang="en-US" sz="2117">
                <a:solidFill>
                  <a:schemeClr val="accent5"/>
                </a:solidFill>
                <a:latin typeface="Raleway"/>
                <a:ea typeface="Raleway"/>
                <a:cs typeface="Raleway"/>
                <a:sym typeface="Raleway"/>
              </a:rPr>
              <a:t>Shadows </a:t>
            </a:r>
            <a:endParaRPr b="1" sz="2117">
              <a:solidFill>
                <a:schemeClr val="accent5"/>
              </a:solidFill>
              <a:latin typeface="Raleway"/>
              <a:ea typeface="Raleway"/>
              <a:cs typeface="Raleway"/>
              <a:sym typeface="Raleway"/>
            </a:endParaRPr>
          </a:p>
          <a:p>
            <a:pPr indent="-236061" lvl="0" marL="285750" rtl="0" algn="l">
              <a:lnSpc>
                <a:spcPct val="95000"/>
              </a:lnSpc>
              <a:spcBef>
                <a:spcPts val="1000"/>
              </a:spcBef>
              <a:spcAft>
                <a:spcPts val="0"/>
              </a:spcAft>
              <a:buClr>
                <a:schemeClr val="dk2"/>
              </a:buClr>
              <a:buSzPts val="2118"/>
              <a:buFont typeface="Raleway"/>
              <a:buChar char="❖"/>
            </a:pPr>
            <a:r>
              <a:rPr lang="en-US" sz="2117">
                <a:solidFill>
                  <a:schemeClr val="dk2"/>
                </a:solidFill>
                <a:latin typeface="Raleway"/>
                <a:ea typeface="Raleway"/>
                <a:cs typeface="Raleway"/>
                <a:sym typeface="Raleway"/>
              </a:rPr>
              <a:t>At </a:t>
            </a:r>
            <a:r>
              <a:rPr b="1" lang="en-US" sz="2117">
                <a:solidFill>
                  <a:schemeClr val="accent5"/>
                </a:solidFill>
                <a:latin typeface="Raleway"/>
                <a:ea typeface="Raleway"/>
                <a:cs typeface="Raleway"/>
                <a:sym typeface="Raleway"/>
              </a:rPr>
              <a:t>risk</a:t>
            </a:r>
            <a:r>
              <a:rPr lang="en-US" sz="2117">
                <a:solidFill>
                  <a:schemeClr val="dk2"/>
                </a:solidFill>
                <a:latin typeface="Raleway"/>
                <a:ea typeface="Raleway"/>
                <a:cs typeface="Raleway"/>
                <a:sym typeface="Raleway"/>
              </a:rPr>
              <a:t> of victimization and discrimination </a:t>
            </a:r>
            <a:endParaRPr sz="2117">
              <a:solidFill>
                <a:schemeClr val="dk2"/>
              </a:solidFill>
              <a:latin typeface="Raleway"/>
              <a:ea typeface="Raleway"/>
              <a:cs typeface="Raleway"/>
              <a:sym typeface="Raleway"/>
            </a:endParaRPr>
          </a:p>
          <a:p>
            <a:pPr indent="-254476" lvl="1" marL="742950" rtl="0" algn="l">
              <a:lnSpc>
                <a:spcPct val="95000"/>
              </a:lnSpc>
              <a:spcBef>
                <a:spcPts val="1000"/>
              </a:spcBef>
              <a:spcAft>
                <a:spcPts val="0"/>
              </a:spcAft>
              <a:buClr>
                <a:schemeClr val="dk2"/>
              </a:buClr>
              <a:buSzPts val="2118"/>
              <a:buFont typeface="Raleway"/>
              <a:buChar char="➢"/>
            </a:pPr>
            <a:r>
              <a:rPr lang="en-US" sz="2117">
                <a:solidFill>
                  <a:schemeClr val="dk2"/>
                </a:solidFill>
                <a:latin typeface="Raleway"/>
                <a:ea typeface="Raleway"/>
                <a:cs typeface="Raleway"/>
                <a:sym typeface="Raleway"/>
              </a:rPr>
              <a:t>by employers </a:t>
            </a:r>
            <a:endParaRPr sz="2117">
              <a:solidFill>
                <a:schemeClr val="dk2"/>
              </a:solidFill>
              <a:latin typeface="Raleway"/>
              <a:ea typeface="Raleway"/>
              <a:cs typeface="Raleway"/>
              <a:sym typeface="Raleway"/>
            </a:endParaRPr>
          </a:p>
          <a:p>
            <a:pPr indent="-254476" lvl="1" marL="742950" rtl="0" algn="l">
              <a:lnSpc>
                <a:spcPct val="95000"/>
              </a:lnSpc>
              <a:spcBef>
                <a:spcPts val="1000"/>
              </a:spcBef>
              <a:spcAft>
                <a:spcPts val="0"/>
              </a:spcAft>
              <a:buClr>
                <a:schemeClr val="dk2"/>
              </a:buClr>
              <a:buSzPts val="2118"/>
              <a:buFont typeface="Raleway"/>
              <a:buChar char="➢"/>
            </a:pPr>
            <a:r>
              <a:rPr lang="en-US" sz="2117">
                <a:solidFill>
                  <a:schemeClr val="dk2"/>
                </a:solidFill>
                <a:latin typeface="Raleway"/>
                <a:ea typeface="Raleway"/>
                <a:cs typeface="Raleway"/>
                <a:sym typeface="Raleway"/>
              </a:rPr>
              <a:t>by partners </a:t>
            </a:r>
            <a:endParaRPr sz="2117">
              <a:solidFill>
                <a:schemeClr val="dk2"/>
              </a:solidFill>
              <a:latin typeface="Raleway"/>
              <a:ea typeface="Raleway"/>
              <a:cs typeface="Raleway"/>
              <a:sym typeface="Raleway"/>
            </a:endParaRPr>
          </a:p>
          <a:p>
            <a:pPr indent="-254476" lvl="0" marL="285750" rtl="0" algn="l">
              <a:lnSpc>
                <a:spcPct val="95000"/>
              </a:lnSpc>
              <a:spcBef>
                <a:spcPts val="1080"/>
              </a:spcBef>
              <a:spcAft>
                <a:spcPts val="0"/>
              </a:spcAft>
              <a:buClr>
                <a:schemeClr val="dk2"/>
              </a:buClr>
              <a:buSzPts val="2118"/>
              <a:buFont typeface="Raleway"/>
              <a:buChar char="❖"/>
            </a:pPr>
            <a:r>
              <a:rPr lang="en-US" sz="2117">
                <a:solidFill>
                  <a:schemeClr val="dk2"/>
                </a:solidFill>
                <a:latin typeface="Raleway"/>
                <a:ea typeface="Raleway"/>
                <a:cs typeface="Raleway"/>
                <a:sym typeface="Raleway"/>
              </a:rPr>
              <a:t>Judgement</a:t>
            </a:r>
            <a:endParaRPr sz="2117">
              <a:solidFill>
                <a:schemeClr val="dk2"/>
              </a:solidFill>
              <a:latin typeface="Raleway"/>
              <a:ea typeface="Raleway"/>
              <a:cs typeface="Raleway"/>
              <a:sym typeface="Raleway"/>
            </a:endParaRPr>
          </a:p>
          <a:p>
            <a:pPr indent="-254476" lvl="0" marL="285750" rtl="0" algn="l">
              <a:lnSpc>
                <a:spcPct val="95000"/>
              </a:lnSpc>
              <a:spcBef>
                <a:spcPts val="1080"/>
              </a:spcBef>
              <a:spcAft>
                <a:spcPts val="0"/>
              </a:spcAft>
              <a:buClr>
                <a:schemeClr val="dk2"/>
              </a:buClr>
              <a:buSzPts val="2118"/>
              <a:buFont typeface="Raleway"/>
              <a:buChar char="❖"/>
            </a:pPr>
            <a:r>
              <a:rPr b="1" lang="en-US" sz="2117">
                <a:solidFill>
                  <a:schemeClr val="accent5"/>
                </a:solidFill>
                <a:latin typeface="Raleway"/>
                <a:ea typeface="Raleway"/>
                <a:cs typeface="Raleway"/>
                <a:sym typeface="Raleway"/>
              </a:rPr>
              <a:t>Fear </a:t>
            </a:r>
            <a:r>
              <a:rPr lang="en-US" sz="2117">
                <a:solidFill>
                  <a:schemeClr val="dk2"/>
                </a:solidFill>
                <a:latin typeface="Raleway"/>
                <a:ea typeface="Raleway"/>
                <a:cs typeface="Raleway"/>
                <a:sym typeface="Raleway"/>
              </a:rPr>
              <a:t>of Law enforcement </a:t>
            </a:r>
            <a:endParaRPr sz="2117">
              <a:solidFill>
                <a:schemeClr val="dk2"/>
              </a:solidFill>
              <a:latin typeface="Raleway"/>
              <a:ea typeface="Raleway"/>
              <a:cs typeface="Raleway"/>
              <a:sym typeface="Raleway"/>
            </a:endParaRPr>
          </a:p>
          <a:p>
            <a:pPr indent="-254476" lvl="0" marL="285750" rtl="0" algn="l">
              <a:lnSpc>
                <a:spcPct val="95000"/>
              </a:lnSpc>
              <a:spcBef>
                <a:spcPts val="1080"/>
              </a:spcBef>
              <a:spcAft>
                <a:spcPts val="0"/>
              </a:spcAft>
              <a:buClr>
                <a:schemeClr val="dk2"/>
              </a:buClr>
              <a:buSzPts val="2118"/>
              <a:buFont typeface="Raleway"/>
              <a:buChar char="❖"/>
            </a:pPr>
            <a:r>
              <a:rPr lang="en-US" sz="2117">
                <a:solidFill>
                  <a:schemeClr val="dk2"/>
                </a:solidFill>
                <a:latin typeface="Raleway"/>
                <a:ea typeface="Raleway"/>
                <a:cs typeface="Raleway"/>
                <a:sym typeface="Raleway"/>
              </a:rPr>
              <a:t>Lack of familial </a:t>
            </a:r>
            <a:r>
              <a:rPr b="1" lang="en-US" sz="2117">
                <a:solidFill>
                  <a:schemeClr val="accent5"/>
                </a:solidFill>
                <a:latin typeface="Raleway"/>
                <a:ea typeface="Raleway"/>
                <a:cs typeface="Raleway"/>
                <a:sym typeface="Raleway"/>
              </a:rPr>
              <a:t>support</a:t>
            </a:r>
            <a:r>
              <a:rPr lang="en-US" sz="2117">
                <a:solidFill>
                  <a:schemeClr val="dk2"/>
                </a:solidFill>
                <a:latin typeface="Raleway"/>
                <a:ea typeface="Raleway"/>
                <a:cs typeface="Raleway"/>
                <a:sym typeface="Raleway"/>
              </a:rPr>
              <a:t> </a:t>
            </a:r>
            <a:endParaRPr sz="2117">
              <a:solidFill>
                <a:schemeClr val="dk2"/>
              </a:solidFill>
              <a:latin typeface="Raleway"/>
              <a:ea typeface="Raleway"/>
              <a:cs typeface="Raleway"/>
              <a:sym typeface="Raleway"/>
            </a:endParaRPr>
          </a:p>
          <a:p>
            <a:pPr indent="-254476" lvl="0" marL="285750" rtl="0" algn="l">
              <a:lnSpc>
                <a:spcPct val="95000"/>
              </a:lnSpc>
              <a:spcBef>
                <a:spcPts val="1080"/>
              </a:spcBef>
              <a:spcAft>
                <a:spcPts val="0"/>
              </a:spcAft>
              <a:buClr>
                <a:schemeClr val="dk2"/>
              </a:buClr>
              <a:buSzPts val="2118"/>
              <a:buFont typeface="Raleway"/>
              <a:buChar char="❖"/>
            </a:pPr>
            <a:r>
              <a:rPr b="1" lang="en-US" sz="2117">
                <a:solidFill>
                  <a:schemeClr val="accent5"/>
                </a:solidFill>
                <a:latin typeface="Raleway"/>
                <a:ea typeface="Raleway"/>
                <a:cs typeface="Raleway"/>
                <a:sym typeface="Raleway"/>
              </a:rPr>
              <a:t>Access</a:t>
            </a:r>
            <a:r>
              <a:rPr lang="en-US" sz="2117">
                <a:solidFill>
                  <a:schemeClr val="dk2"/>
                </a:solidFill>
                <a:latin typeface="Raleway"/>
                <a:ea typeface="Raleway"/>
                <a:cs typeface="Raleway"/>
                <a:sym typeface="Raleway"/>
              </a:rPr>
              <a:t> Problem </a:t>
            </a:r>
            <a:endParaRPr sz="2117">
              <a:solidFill>
                <a:schemeClr val="dk2"/>
              </a:solidFill>
              <a:latin typeface="Raleway"/>
              <a:ea typeface="Raleway"/>
              <a:cs typeface="Raleway"/>
              <a:sym typeface="Raleway"/>
            </a:endParaRPr>
          </a:p>
          <a:p>
            <a:pPr indent="-254476" lvl="1" marL="742950" rtl="0" algn="l">
              <a:lnSpc>
                <a:spcPct val="95000"/>
              </a:lnSpc>
              <a:spcBef>
                <a:spcPts val="1080"/>
              </a:spcBef>
              <a:spcAft>
                <a:spcPts val="0"/>
              </a:spcAft>
              <a:buClr>
                <a:schemeClr val="dk2"/>
              </a:buClr>
              <a:buSzPts val="2118"/>
              <a:buFont typeface="Raleway"/>
              <a:buChar char="➢"/>
            </a:pPr>
            <a:r>
              <a:rPr lang="en-US" sz="2117">
                <a:solidFill>
                  <a:schemeClr val="dk2"/>
                </a:solidFill>
                <a:latin typeface="Raleway"/>
                <a:ea typeface="Raleway"/>
                <a:cs typeface="Raleway"/>
                <a:sym typeface="Raleway"/>
              </a:rPr>
              <a:t>to transportation </a:t>
            </a:r>
            <a:endParaRPr sz="2117">
              <a:solidFill>
                <a:schemeClr val="dk2"/>
              </a:solidFill>
              <a:latin typeface="Raleway"/>
              <a:ea typeface="Raleway"/>
              <a:cs typeface="Raleway"/>
              <a:sym typeface="Raleway"/>
            </a:endParaRPr>
          </a:p>
          <a:p>
            <a:pPr indent="-254476" lvl="1" marL="742950" rtl="0" algn="l">
              <a:lnSpc>
                <a:spcPct val="95000"/>
              </a:lnSpc>
              <a:spcBef>
                <a:spcPts val="1080"/>
              </a:spcBef>
              <a:spcAft>
                <a:spcPts val="0"/>
              </a:spcAft>
              <a:buClr>
                <a:schemeClr val="dk2"/>
              </a:buClr>
              <a:buSzPts val="2118"/>
              <a:buFont typeface="Raleway"/>
              <a:buChar char="➢"/>
            </a:pPr>
            <a:r>
              <a:rPr lang="en-US" sz="2117">
                <a:solidFill>
                  <a:schemeClr val="dk2"/>
                </a:solidFill>
                <a:latin typeface="Raleway"/>
                <a:ea typeface="Raleway"/>
                <a:cs typeface="Raleway"/>
                <a:sym typeface="Raleway"/>
              </a:rPr>
              <a:t>to housing </a:t>
            </a:r>
            <a:endParaRPr sz="2117">
              <a:solidFill>
                <a:schemeClr val="dk2"/>
              </a:solidFill>
              <a:latin typeface="Raleway"/>
              <a:ea typeface="Raleway"/>
              <a:cs typeface="Raleway"/>
              <a:sym typeface="Raleway"/>
            </a:endParaRPr>
          </a:p>
          <a:p>
            <a:pPr indent="-254476" lvl="1" marL="742950" rtl="0" algn="l">
              <a:lnSpc>
                <a:spcPct val="95000"/>
              </a:lnSpc>
              <a:spcBef>
                <a:spcPts val="1080"/>
              </a:spcBef>
              <a:spcAft>
                <a:spcPts val="0"/>
              </a:spcAft>
              <a:buClr>
                <a:schemeClr val="dk2"/>
              </a:buClr>
              <a:buSzPts val="2118"/>
              <a:buFont typeface="Raleway"/>
              <a:buChar char="➢"/>
            </a:pPr>
            <a:r>
              <a:rPr lang="en-US" sz="2117">
                <a:solidFill>
                  <a:schemeClr val="dk2"/>
                </a:solidFill>
                <a:latin typeface="Raleway"/>
                <a:ea typeface="Raleway"/>
                <a:cs typeface="Raleway"/>
                <a:sym typeface="Raleway"/>
              </a:rPr>
              <a:t>to bank loans </a:t>
            </a:r>
            <a:endParaRPr sz="2117">
              <a:solidFill>
                <a:schemeClr val="dk2"/>
              </a:solidFill>
              <a:latin typeface="Raleway"/>
              <a:ea typeface="Raleway"/>
              <a:cs typeface="Raleway"/>
              <a:sym typeface="Raleway"/>
            </a:endParaRPr>
          </a:p>
          <a:p>
            <a:pPr indent="-254476" lvl="1" marL="742950" rtl="0" algn="l">
              <a:lnSpc>
                <a:spcPct val="95000"/>
              </a:lnSpc>
              <a:spcBef>
                <a:spcPts val="1080"/>
              </a:spcBef>
              <a:spcAft>
                <a:spcPts val="0"/>
              </a:spcAft>
              <a:buClr>
                <a:schemeClr val="dk2"/>
              </a:buClr>
              <a:buSzPts val="2118"/>
              <a:buFont typeface="Raleway"/>
              <a:buChar char="➢"/>
            </a:pPr>
            <a:r>
              <a:rPr lang="en-US" sz="2117">
                <a:solidFill>
                  <a:schemeClr val="dk2"/>
                </a:solidFill>
                <a:latin typeface="Raleway"/>
                <a:ea typeface="Raleway"/>
                <a:cs typeface="Raleway"/>
                <a:sym typeface="Raleway"/>
              </a:rPr>
              <a:t>to ID </a:t>
            </a:r>
            <a:endParaRPr sz="2117">
              <a:solidFill>
                <a:schemeClr val="dk2"/>
              </a:solidFill>
              <a:latin typeface="Raleway"/>
              <a:ea typeface="Raleway"/>
              <a:cs typeface="Raleway"/>
              <a:sym typeface="Raleway"/>
            </a:endParaRPr>
          </a:p>
          <a:p>
            <a:pPr indent="-254476" lvl="1" marL="742950" rtl="0" algn="l">
              <a:lnSpc>
                <a:spcPct val="95000"/>
              </a:lnSpc>
              <a:spcBef>
                <a:spcPts val="1080"/>
              </a:spcBef>
              <a:spcAft>
                <a:spcPts val="0"/>
              </a:spcAft>
              <a:buClr>
                <a:schemeClr val="dk2"/>
              </a:buClr>
              <a:buSzPts val="2118"/>
              <a:buFont typeface="Raleway"/>
              <a:buChar char="➢"/>
            </a:pPr>
            <a:r>
              <a:rPr lang="en-US" sz="2117">
                <a:solidFill>
                  <a:schemeClr val="dk2"/>
                </a:solidFill>
                <a:latin typeface="Raleway"/>
                <a:ea typeface="Raleway"/>
                <a:cs typeface="Raleway"/>
                <a:sym typeface="Raleway"/>
              </a:rPr>
              <a:t>to </a:t>
            </a:r>
            <a:r>
              <a:rPr b="1" lang="en-US" sz="2117">
                <a:solidFill>
                  <a:schemeClr val="accent5"/>
                </a:solidFill>
                <a:latin typeface="Raleway"/>
                <a:ea typeface="Raleway"/>
                <a:cs typeface="Raleway"/>
                <a:sym typeface="Raleway"/>
              </a:rPr>
              <a:t>information </a:t>
            </a:r>
            <a:endParaRPr b="1" sz="2117">
              <a:solidFill>
                <a:schemeClr val="accent5"/>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2"/>
          <p:cNvSpPr txBox="1"/>
          <p:nvPr>
            <p:ph type="title"/>
          </p:nvPr>
        </p:nvSpPr>
        <p:spPr>
          <a:xfrm>
            <a:off x="982133" y="457201"/>
            <a:ext cx="7704600" cy="1981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sz="5200"/>
              <a:t>IN THE </a:t>
            </a:r>
            <a:r>
              <a:rPr lang="en-US" sz="5200">
                <a:solidFill>
                  <a:schemeClr val="dk1"/>
                </a:solidFill>
              </a:rPr>
              <a:t>STATE OF FLORIDA</a:t>
            </a:r>
            <a:r>
              <a:rPr lang="en-US" sz="5200"/>
              <a:t>?</a:t>
            </a:r>
            <a:endParaRPr sz="5200"/>
          </a:p>
        </p:txBody>
      </p:sp>
      <p:sp>
        <p:nvSpPr>
          <p:cNvPr id="144" name="Google Shape;144;p22"/>
          <p:cNvSpPr txBox="1"/>
          <p:nvPr>
            <p:ph idx="1" type="body"/>
          </p:nvPr>
        </p:nvSpPr>
        <p:spPr>
          <a:xfrm>
            <a:off x="982125" y="2279600"/>
            <a:ext cx="7704600" cy="3720000"/>
          </a:xfrm>
          <a:prstGeom prst="rect">
            <a:avLst/>
          </a:prstGeom>
        </p:spPr>
        <p:txBody>
          <a:bodyPr anchorCtr="0" anchor="ctr" bIns="45700" lIns="91425" spcFirstLastPara="1" rIns="91425" wrap="square" tIns="45700">
            <a:normAutofit lnSpcReduction="10000"/>
          </a:bodyPr>
          <a:lstStyle/>
          <a:p>
            <a:pPr indent="0" lvl="0" marL="0" rtl="0" algn="l">
              <a:spcBef>
                <a:spcPts val="360"/>
              </a:spcBef>
              <a:spcAft>
                <a:spcPts val="0"/>
              </a:spcAft>
              <a:buNone/>
            </a:pPr>
            <a:r>
              <a:rPr b="1" lang="en-US" sz="2500">
                <a:solidFill>
                  <a:schemeClr val="accent5"/>
                </a:solidFill>
              </a:rPr>
              <a:t>YES! </a:t>
            </a:r>
            <a:endParaRPr b="1" sz="2500">
              <a:solidFill>
                <a:schemeClr val="accent5"/>
              </a:solidFill>
            </a:endParaRPr>
          </a:p>
          <a:p>
            <a:pPr indent="0" lvl="0" marL="0" rtl="0" algn="l">
              <a:spcBef>
                <a:spcPts val="600"/>
              </a:spcBef>
              <a:spcAft>
                <a:spcPts val="0"/>
              </a:spcAft>
              <a:buNone/>
            </a:pPr>
            <a:r>
              <a:t/>
            </a:r>
            <a:endParaRPr sz="2500"/>
          </a:p>
          <a:p>
            <a:pPr indent="0" lvl="0" marL="0" rtl="0" algn="l">
              <a:spcBef>
                <a:spcPts val="600"/>
              </a:spcBef>
              <a:spcAft>
                <a:spcPts val="0"/>
              </a:spcAft>
              <a:buNone/>
            </a:pPr>
            <a:r>
              <a:rPr lang="en-US" sz="2500"/>
              <a:t>AGRICULTURE, </a:t>
            </a:r>
            <a:r>
              <a:rPr lang="en-US" sz="2500"/>
              <a:t>TOURISM, EDUCATION &amp; JOB OPPORTUNITIES, FAMILY REUNIFICATION, AND FLEEING VIOLENCE ARE JUST SOME REASONS MANY IMMIGRANTS </a:t>
            </a:r>
            <a:r>
              <a:rPr b="1" lang="en-US" sz="2500">
                <a:solidFill>
                  <a:schemeClr val="dk1"/>
                </a:solidFill>
              </a:rPr>
              <a:t>SETTLE DOWN</a:t>
            </a:r>
            <a:r>
              <a:rPr lang="en-US" sz="2500"/>
              <a:t> IN FLORIDA. </a:t>
            </a:r>
            <a:r>
              <a:rPr lang="en-US" sz="2500"/>
              <a:t>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3"/>
          <p:cNvSpPr txBox="1"/>
          <p:nvPr>
            <p:ph type="title"/>
          </p:nvPr>
        </p:nvSpPr>
        <p:spPr>
          <a:xfrm>
            <a:off x="729450" y="1763267"/>
            <a:ext cx="7688400" cy="202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Poll Question 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4"/>
          <p:cNvSpPr txBox="1"/>
          <p:nvPr>
            <p:ph type="title"/>
          </p:nvPr>
        </p:nvSpPr>
        <p:spPr>
          <a:xfrm>
            <a:off x="700575" y="1123550"/>
            <a:ext cx="7021200" cy="3980100"/>
          </a:xfrm>
          <a:prstGeom prst="rect">
            <a:avLst/>
          </a:prstGeom>
          <a:solidFill>
            <a:schemeClr val="lt1"/>
          </a:solidFill>
        </p:spPr>
        <p:txBody>
          <a:bodyPr anchorCtr="0" anchor="ctr" bIns="91425" lIns="91425" spcFirstLastPara="1" rIns="91425" wrap="square" tIns="91425">
            <a:normAutofit/>
          </a:bodyPr>
          <a:lstStyle/>
          <a:p>
            <a:pPr indent="0" lvl="0" marL="285750" rtl="0" algn="l">
              <a:lnSpc>
                <a:spcPct val="115000"/>
              </a:lnSpc>
              <a:spcBef>
                <a:spcPts val="1000"/>
              </a:spcBef>
              <a:spcAft>
                <a:spcPts val="0"/>
              </a:spcAft>
              <a:buNone/>
            </a:pPr>
            <a:r>
              <a:rPr lang="en-US" sz="2711">
                <a:solidFill>
                  <a:schemeClr val="dk1"/>
                </a:solidFill>
              </a:rPr>
              <a:t>OVERVIEW </a:t>
            </a:r>
            <a:r>
              <a:rPr lang="en-US" sz="2711">
                <a:solidFill>
                  <a:schemeClr val="dk2"/>
                </a:solidFill>
              </a:rPr>
              <a:t>OF FOREIGN VICTIMS OF HUMAN TRAFFICKING</a:t>
            </a:r>
            <a:r>
              <a:rPr b="0" lang="en-US" sz="3400"/>
              <a:t> </a:t>
            </a:r>
            <a:endParaRPr sz="5300"/>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