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627" r:id="rId2"/>
    <p:sldId id="1095" r:id="rId3"/>
    <p:sldId id="437" r:id="rId4"/>
    <p:sldId id="306" r:id="rId5"/>
    <p:sldId id="307" r:id="rId6"/>
    <p:sldId id="344" r:id="rId7"/>
    <p:sldId id="1146" r:id="rId8"/>
    <p:sldId id="1147" r:id="rId9"/>
    <p:sldId id="1148" r:id="rId10"/>
    <p:sldId id="595" r:id="rId11"/>
    <p:sldId id="10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2B0"/>
    <a:srgbClr val="A142E5"/>
    <a:srgbClr val="EC017B"/>
    <a:srgbClr val="8537C0"/>
    <a:srgbClr val="FC0082"/>
    <a:srgbClr val="1BCD07"/>
    <a:srgbClr val="EC0046"/>
    <a:srgbClr val="6BF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48"/>
    <p:restoredTop sz="85730"/>
  </p:normalViewPr>
  <p:slideViewPr>
    <p:cSldViewPr snapToGrid="0" snapToObjects="1">
      <p:cViewPr varScale="1">
        <p:scale>
          <a:sx n="133" d="100"/>
          <a:sy n="133" d="100"/>
        </p:scale>
        <p:origin x="19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FE83C-82F5-C549-8CE7-056454E47824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0C38F-623D-8347-A5D9-1996767EC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14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6630B-B15F-7C47-A2A4-F80C7C525C7D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31538-F489-6F46-84E0-EAF242952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0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C017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TLC-nota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84" y="6075006"/>
            <a:ext cx="863093" cy="557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HTLC-nota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82" y="5883453"/>
            <a:ext cx="1010212" cy="653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-face.png"/>
          <p:cNvPicPr>
            <a:picLocks noChangeAspect="1"/>
          </p:cNvPicPr>
          <p:nvPr userDrawn="1"/>
        </p:nvPicPr>
        <p:blipFill>
          <a:blip r:embed="rId17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14" y="0"/>
            <a:ext cx="54668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0477" y="6691195"/>
            <a:ext cx="8229600" cy="182880"/>
          </a:xfrm>
          <a:prstGeom prst="rect">
            <a:avLst/>
          </a:prstGeom>
          <a:solidFill>
            <a:srgbClr val="853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8537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Neo Sans Std"/>
          <a:ea typeface="+mj-ea"/>
          <a:cs typeface="Neo Sans Std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38346-26A2-334C-8F8E-192FCC3AB185}"/>
              </a:ext>
            </a:extLst>
          </p:cNvPr>
          <p:cNvSpPr txBox="1"/>
          <p:nvPr/>
        </p:nvSpPr>
        <p:spPr>
          <a:xfrm>
            <a:off x="0" y="3135923"/>
            <a:ext cx="90587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2400" b="1" dirty="0"/>
          </a:p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337E6DA-B8A4-6AC7-0E19-2AA9A4631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1186848"/>
            <a:ext cx="6375400" cy="5539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61D9F-AA69-A4ED-4269-E2BF4D3C5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08" y="1"/>
            <a:ext cx="3021314" cy="24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2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0 at 6.5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522" y="1"/>
            <a:ext cx="9438522" cy="62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6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2D110E-AA7A-6845-8B79-C81EFD081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1" y="854543"/>
            <a:ext cx="1290755" cy="1093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0D8DA9-9C28-3149-8594-E04D15E97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33" y="612270"/>
            <a:ext cx="6876695" cy="540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C54F-2D36-174D-9792-67AD1931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0F51-1F18-BB42-BB45-355CCDF4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855304"/>
            <a:ext cx="8088796" cy="4411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Restitution</a:t>
            </a:r>
          </a:p>
          <a:p>
            <a:r>
              <a:rPr lang="en-US" dirty="0"/>
              <a:t>Forfeiture</a:t>
            </a:r>
          </a:p>
          <a:p>
            <a:r>
              <a:rPr lang="en-US" dirty="0"/>
              <a:t>Restoration</a:t>
            </a:r>
          </a:p>
          <a:p>
            <a:r>
              <a:rPr lang="en-US" dirty="0"/>
              <a:t>Remission</a:t>
            </a:r>
          </a:p>
          <a:p>
            <a:r>
              <a:rPr lang="en-US" dirty="0"/>
              <a:t>Civil Damages through Litigation for Trafficking Survivors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9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38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2930525" cy="4525963"/>
          </a:xfrm>
        </p:spPr>
        <p:txBody>
          <a:bodyPr>
            <a:normAutofit/>
          </a:bodyPr>
          <a:lstStyle/>
          <a:p>
            <a:pPr marL="533400" indent="-533400"/>
            <a:endParaRPr lang="en-US" sz="4000" dirty="0"/>
          </a:p>
          <a:p>
            <a:pPr marL="533400" indent="-533400"/>
            <a:endParaRPr lang="en-US" dirty="0"/>
          </a:p>
        </p:txBody>
      </p:sp>
      <p:pic>
        <p:nvPicPr>
          <p:cNvPr id="6" name="Picture 5" descr="iStock_000003078836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r="26434"/>
          <a:stretch>
            <a:fillRect/>
          </a:stretch>
        </p:blipFill>
        <p:spPr bwMode="auto">
          <a:xfrm>
            <a:off x="5752352" y="-6122"/>
            <a:ext cx="3391648" cy="68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04470"/>
            <a:ext cx="57523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indent="0" algn="ctr">
              <a:buNone/>
            </a:pPr>
            <a:r>
              <a:rPr lang="en-US" sz="3600" dirty="0"/>
              <a:t>When the Federal Government brings a trafficking prosecution under the Trafficking Victims Protection Reauthorization Act,</a:t>
            </a:r>
          </a:p>
          <a:p>
            <a:pPr marL="18288" indent="0" algn="ctr">
              <a:buNone/>
            </a:pPr>
            <a:r>
              <a:rPr lang="en-US" sz="3600" dirty="0"/>
              <a:t> </a:t>
            </a:r>
            <a:r>
              <a:rPr lang="en-US" sz="3600" u="sng" dirty="0"/>
              <a:t>Criminal Restitution</a:t>
            </a:r>
            <a:br>
              <a:rPr lang="en-US" sz="3600" dirty="0"/>
            </a:br>
            <a:r>
              <a:rPr lang="en-US" sz="3600" dirty="0"/>
              <a:t> is mandatory under </a:t>
            </a:r>
          </a:p>
          <a:p>
            <a:pPr marL="18288" indent="0" algn="ctr">
              <a:buNone/>
            </a:pPr>
            <a:r>
              <a:rPr lang="en-US" sz="3600" dirty="0"/>
              <a:t>18 U.S.C. </a:t>
            </a:r>
            <a:r>
              <a:rPr lang="en-US" sz="3600" dirty="0">
                <a:cs typeface="Times New Roman"/>
              </a:rPr>
              <a:t>§</a:t>
            </a:r>
            <a:r>
              <a:rPr lang="en-US" sz="3600" dirty="0"/>
              <a:t>1593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8671"/>
            <a:ext cx="575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Times New Roman"/>
              </a:rPr>
              <a:t>Mandatory Restitution</a:t>
            </a:r>
          </a:p>
        </p:txBody>
      </p:sp>
    </p:spTree>
    <p:extLst>
      <p:ext uri="{BB962C8B-B14F-4D97-AF65-F5344CB8AC3E}">
        <p14:creationId xmlns:p14="http://schemas.microsoft.com/office/powerpoint/2010/main" val="35362969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7388" y="283881"/>
            <a:ext cx="8202612" cy="5722471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MANDATORY RESTITUTION</a:t>
            </a:r>
          </a:p>
          <a:p>
            <a:pPr marL="18288" indent="0" algn="ctr">
              <a:buNone/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Definition of “full amount of the victim’s losses” under TVPRA, 18 U.S.C. §1593</a:t>
            </a:r>
          </a:p>
          <a:p>
            <a:pPr marL="18288" indent="0">
              <a:buNone/>
            </a:pPr>
            <a:endParaRPr lang="en-US" sz="2400" dirty="0">
              <a:solidFill>
                <a:schemeClr val="tx1"/>
              </a:solidFill>
              <a:cs typeface="Times New Roman"/>
            </a:endParaRPr>
          </a:p>
          <a:p>
            <a:pPr marL="18288" indent="0">
              <a:buNone/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…the term “full amount of the victim’s losses” … shall in addition include the </a:t>
            </a:r>
            <a:r>
              <a:rPr lang="en-US" sz="2400" u="sng" dirty="0">
                <a:solidFill>
                  <a:schemeClr val="tx1"/>
                </a:solidFill>
                <a:cs typeface="Times New Roman"/>
              </a:rPr>
              <a:t>greater of the gross income or value to the defendant of the victim’s services </a:t>
            </a:r>
            <a:r>
              <a:rPr lang="en-US" sz="2400" dirty="0">
                <a:solidFill>
                  <a:schemeClr val="tx1"/>
                </a:solidFill>
                <a:cs typeface="Times New Roman"/>
              </a:rPr>
              <a:t>or labor or the </a:t>
            </a:r>
            <a:r>
              <a:rPr lang="en-US" sz="2400" u="sng" dirty="0">
                <a:solidFill>
                  <a:schemeClr val="tx1"/>
                </a:solidFill>
                <a:cs typeface="Times New Roman"/>
              </a:rPr>
              <a:t>value of the victim’s labor as guaranteed under the minimum wage and overtime guarantees of the Fair Labor Standards Act</a:t>
            </a:r>
            <a:r>
              <a:rPr lang="en-US" sz="2400" dirty="0">
                <a:solidFill>
                  <a:schemeClr val="tx1"/>
                </a:solidFill>
                <a:cs typeface="Times New Roman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 flipV="1">
            <a:off x="283882" y="5791199"/>
            <a:ext cx="7259918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68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09833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Definition of “full amount of the victim’s losses” under </a:t>
            </a:r>
          </a:p>
          <a:p>
            <a:pPr marL="18288" indent="0" algn="ctr">
              <a:buNone/>
            </a:pPr>
            <a:r>
              <a:rPr lang="en-US" sz="2400" dirty="0">
                <a:solidFill>
                  <a:schemeClr val="tx1"/>
                </a:solidFill>
                <a:cs typeface="Times New Roman"/>
              </a:rPr>
              <a:t>TVPRA, 18 U.S.C. §1593:</a:t>
            </a:r>
          </a:p>
          <a:p>
            <a:pPr marL="18288" indent="0" algn="ctr">
              <a:buNone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Definition.— For purposes of this subsection, the term “full amount of the victim’s losses” includes any costs incurred by the victim for—</a:t>
            </a:r>
          </a:p>
          <a:p>
            <a:pPr marL="18288" indent="0">
              <a:buNone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(A) medical services relating to physical, psychiatric, or psychological care;</a:t>
            </a:r>
          </a:p>
          <a:p>
            <a:pPr marL="18288" indent="0">
              <a:buNone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(B) physical and occupational therapy or rehabilitation;</a:t>
            </a:r>
          </a:p>
          <a:p>
            <a:pPr marL="18288" indent="0">
              <a:buNone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(C) necessary transportation, temporary housing, and child care expenses;</a:t>
            </a:r>
          </a:p>
          <a:p>
            <a:pPr marL="18288" indent="0">
              <a:buNone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(D) lost income;</a:t>
            </a:r>
          </a:p>
          <a:p>
            <a:pPr marL="18288" indent="0">
              <a:buNone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(E) attorneys’ fees, as well as other costs incurred; and</a:t>
            </a:r>
          </a:p>
          <a:p>
            <a:pPr marL="18288" indent="0">
              <a:buNone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(F) any other losses suffered by the victim as a proximate result of the offense.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 flipV="1">
            <a:off x="272159" y="6332442"/>
            <a:ext cx="725991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423752" y="6332442"/>
            <a:ext cx="3720248" cy="5255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3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EC149B-FF9C-3249-9581-F1F5CD9238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/>
          <a:stretch/>
        </p:blipFill>
        <p:spPr>
          <a:xfrm>
            <a:off x="1716091" y="-1"/>
            <a:ext cx="5711818" cy="66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9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1BC1F-F861-82C6-A42A-7EA430575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4" y="-35625"/>
            <a:ext cx="7516091" cy="67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9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1BA4D5-ED18-C619-3C9B-05E5E08FD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3" y="1395046"/>
            <a:ext cx="8726453" cy="38754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DC6A3-8C75-DDC1-B0A1-9C13ADDAC971}"/>
              </a:ext>
            </a:extLst>
          </p:cNvPr>
          <p:cNvSpPr txBox="1"/>
          <p:nvPr/>
        </p:nvSpPr>
        <p:spPr>
          <a:xfrm>
            <a:off x="1512277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E4E5D-8069-D852-D604-28644975DA23}"/>
              </a:ext>
            </a:extLst>
          </p:cNvPr>
          <p:cNvSpPr txBox="1"/>
          <p:nvPr/>
        </p:nvSpPr>
        <p:spPr>
          <a:xfrm>
            <a:off x="437574" y="5462954"/>
            <a:ext cx="11398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www.justice.gov</a:t>
            </a:r>
            <a:r>
              <a:rPr lang="en-US" sz="1200" dirty="0"/>
              <a:t>/sites/default/files/criminal-</a:t>
            </a:r>
            <a:r>
              <a:rPr lang="en-US" sz="1200" dirty="0" err="1"/>
              <a:t>afmls</a:t>
            </a:r>
            <a:r>
              <a:rPr lang="en-US" sz="1200" dirty="0"/>
              <a:t>/legacy/2015/01/26/</a:t>
            </a:r>
            <a:r>
              <a:rPr lang="en-US" sz="1200" dirty="0" err="1"/>
              <a:t>victms-faqs.pdf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0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D02DC2B-A2A0-CDAB-AF0C-2FB51DEAE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7400"/>
            <a:ext cx="9153963" cy="4367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AF3E7E-975C-B82A-2A71-59A3B46A053A}"/>
              </a:ext>
            </a:extLst>
          </p:cNvPr>
          <p:cNvSpPr txBox="1"/>
          <p:nvPr/>
        </p:nvSpPr>
        <p:spPr>
          <a:xfrm>
            <a:off x="269631" y="6248400"/>
            <a:ext cx="9276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www.justice.gov</a:t>
            </a:r>
            <a:r>
              <a:rPr lang="en-US" sz="1200" dirty="0"/>
              <a:t>/sites/default/files/criminal-</a:t>
            </a:r>
            <a:r>
              <a:rPr lang="en-US" sz="1200" dirty="0" err="1"/>
              <a:t>afmls</a:t>
            </a:r>
            <a:r>
              <a:rPr lang="en-US" sz="1200" dirty="0"/>
              <a:t>/legacy/2015/01/26/</a:t>
            </a:r>
            <a:r>
              <a:rPr lang="en-US" sz="1200" dirty="0" err="1"/>
              <a:t>victms-faqs.pdf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3721698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25675</TotalTime>
  <Words>303</Words>
  <Application>Microsoft Macintosh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Neo Sans Std</vt:lpstr>
      <vt:lpstr>Wingdings 2</vt:lpstr>
      <vt:lpstr>Perception</vt:lpstr>
      <vt:lpstr>PowerPoint Presentation</vt:lpstr>
      <vt:lpstr>Definitions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My Side Awards</dc:title>
  <dc:creator>Michael K. Shelton</dc:creator>
  <cp:lastModifiedBy>Robin Hassler Thompson</cp:lastModifiedBy>
  <cp:revision>104</cp:revision>
  <dcterms:created xsi:type="dcterms:W3CDTF">2017-10-18T03:48:58Z</dcterms:created>
  <dcterms:modified xsi:type="dcterms:W3CDTF">2022-05-26T15:59:49Z</dcterms:modified>
</cp:coreProperties>
</file>